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7"/>
  </p:notesMasterIdLst>
  <p:sldIdLst>
    <p:sldId id="3357" r:id="rId2"/>
    <p:sldId id="3358" r:id="rId3"/>
    <p:sldId id="3359" r:id="rId4"/>
    <p:sldId id="2840" r:id="rId5"/>
    <p:sldId id="3351" r:id="rId6"/>
    <p:sldId id="3289" r:id="rId7"/>
    <p:sldId id="3352" r:id="rId8"/>
    <p:sldId id="1466" r:id="rId9"/>
    <p:sldId id="2952" r:id="rId10"/>
    <p:sldId id="1478" r:id="rId11"/>
    <p:sldId id="1479" r:id="rId12"/>
    <p:sldId id="1480" r:id="rId13"/>
    <p:sldId id="1558" r:id="rId14"/>
    <p:sldId id="1481" r:id="rId15"/>
    <p:sldId id="1559" r:id="rId16"/>
    <p:sldId id="1482" r:id="rId17"/>
    <p:sldId id="1484" r:id="rId18"/>
    <p:sldId id="1488" r:id="rId19"/>
    <p:sldId id="1899" r:id="rId20"/>
    <p:sldId id="2632" r:id="rId21"/>
    <p:sldId id="1485" r:id="rId22"/>
    <p:sldId id="1560" r:id="rId23"/>
    <p:sldId id="1468" r:id="rId24"/>
    <p:sldId id="2953" r:id="rId25"/>
    <p:sldId id="2951" r:id="rId26"/>
    <p:sldId id="2957" r:id="rId27"/>
    <p:sldId id="2959" r:id="rId28"/>
    <p:sldId id="2960" r:id="rId29"/>
    <p:sldId id="2961" r:id="rId30"/>
    <p:sldId id="2958" r:id="rId31"/>
    <p:sldId id="2962" r:id="rId32"/>
    <p:sldId id="2963" r:id="rId33"/>
    <p:sldId id="2965" r:id="rId34"/>
    <p:sldId id="3354" r:id="rId35"/>
    <p:sldId id="3355" r:id="rId36"/>
    <p:sldId id="3356" r:id="rId37"/>
    <p:sldId id="2913" r:id="rId38"/>
    <p:sldId id="2974" r:id="rId39"/>
    <p:sldId id="2966" r:id="rId40"/>
    <p:sldId id="2976" r:id="rId41"/>
    <p:sldId id="2975" r:id="rId42"/>
    <p:sldId id="2977" r:id="rId43"/>
    <p:sldId id="3335" r:id="rId44"/>
    <p:sldId id="3336" r:id="rId45"/>
    <p:sldId id="2980" r:id="rId46"/>
    <p:sldId id="3338" r:id="rId47"/>
    <p:sldId id="3341" r:id="rId48"/>
    <p:sldId id="3342" r:id="rId49"/>
    <p:sldId id="2985" r:id="rId50"/>
    <p:sldId id="3343" r:id="rId51"/>
    <p:sldId id="2987" r:id="rId52"/>
    <p:sldId id="3344" r:id="rId53"/>
    <p:sldId id="3360" r:id="rId54"/>
    <p:sldId id="3361" r:id="rId55"/>
    <p:sldId id="3362" r:id="rId56"/>
    <p:sldId id="3363" r:id="rId57"/>
    <p:sldId id="3365" r:id="rId58"/>
    <p:sldId id="2914" r:id="rId59"/>
    <p:sldId id="3366" r:id="rId60"/>
    <p:sldId id="3367" r:id="rId61"/>
    <p:sldId id="3368" r:id="rId62"/>
    <p:sldId id="2989" r:id="rId63"/>
    <p:sldId id="3369" r:id="rId64"/>
    <p:sldId id="3370" r:id="rId65"/>
    <p:sldId id="3371" r:id="rId66"/>
    <p:sldId id="2990" r:id="rId67"/>
    <p:sldId id="2916" r:id="rId68"/>
    <p:sldId id="2991" r:id="rId69"/>
    <p:sldId id="2629" r:id="rId70"/>
    <p:sldId id="2949" r:id="rId71"/>
    <p:sldId id="3373" r:id="rId72"/>
    <p:sldId id="2969" r:id="rId73"/>
    <p:sldId id="3005" r:id="rId74"/>
    <p:sldId id="3004" r:id="rId75"/>
    <p:sldId id="3007" r:id="rId76"/>
    <p:sldId id="3008" r:id="rId77"/>
    <p:sldId id="2968" r:id="rId78"/>
    <p:sldId id="3009" r:id="rId79"/>
    <p:sldId id="3010" r:id="rId80"/>
    <p:sldId id="3374" r:id="rId81"/>
    <p:sldId id="3375" r:id="rId82"/>
    <p:sldId id="3376" r:id="rId83"/>
    <p:sldId id="3011" r:id="rId84"/>
    <p:sldId id="2993" r:id="rId85"/>
    <p:sldId id="2994" r:id="rId86"/>
    <p:sldId id="2915" r:id="rId87"/>
    <p:sldId id="2995" r:id="rId88"/>
    <p:sldId id="3377" r:id="rId89"/>
    <p:sldId id="3378" r:id="rId90"/>
    <p:sldId id="2992" r:id="rId91"/>
    <p:sldId id="3380" r:id="rId92"/>
    <p:sldId id="3381" r:id="rId93"/>
    <p:sldId id="3379" r:id="rId94"/>
    <p:sldId id="2996" r:id="rId95"/>
    <p:sldId id="2997" r:id="rId96"/>
    <p:sldId id="2999" r:id="rId97"/>
    <p:sldId id="2998" r:id="rId98"/>
    <p:sldId id="3000" r:id="rId99"/>
    <p:sldId id="3001" r:id="rId100"/>
    <p:sldId id="3389" r:id="rId101"/>
    <p:sldId id="3390" r:id="rId102"/>
    <p:sldId id="3391" r:id="rId103"/>
    <p:sldId id="3012" r:id="rId104"/>
    <p:sldId id="2947" r:id="rId105"/>
    <p:sldId id="3382" r:id="rId106"/>
    <p:sldId id="3383" r:id="rId107"/>
    <p:sldId id="3384" r:id="rId108"/>
    <p:sldId id="3385" r:id="rId109"/>
    <p:sldId id="3013" r:id="rId110"/>
    <p:sldId id="3386" r:id="rId111"/>
    <p:sldId id="3387" r:id="rId112"/>
    <p:sldId id="3388" r:id="rId113"/>
    <p:sldId id="2948" r:id="rId114"/>
    <p:sldId id="2937" r:id="rId115"/>
    <p:sldId id="3014" r:id="rId1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0FF"/>
    <a:srgbClr val="FFFF00"/>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317"/>
    <p:restoredTop sz="64932"/>
  </p:normalViewPr>
  <p:slideViewPr>
    <p:cSldViewPr snapToGrid="0">
      <p:cViewPr varScale="1">
        <p:scale>
          <a:sx n="80" d="100"/>
          <a:sy n="80" d="100"/>
        </p:scale>
        <p:origin x="197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FE393E-2BDD-6142-8933-9B54BA097D2F}" type="datetimeFigureOut">
              <a:rPr lang="en-US" smtClean="0"/>
              <a:t>2/26/25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0C7ECF-E0BE-4E4F-8B1B-0B5591F01D5C}" type="slidenum">
              <a:rPr lang="en-US" smtClean="0"/>
              <a:t>‹#›</a:t>
            </a:fld>
            <a:endParaRPr lang="en-US"/>
          </a:p>
        </p:txBody>
      </p:sp>
    </p:spTree>
    <p:extLst>
      <p:ext uri="{BB962C8B-B14F-4D97-AF65-F5344CB8AC3E}">
        <p14:creationId xmlns:p14="http://schemas.microsoft.com/office/powerpoint/2010/main" val="2597947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6" Type="http://schemas.openxmlformats.org/officeDocument/2006/relationships/hyperlink" Target="https://en.wikipedia.org/wiki/Coral_reef" TargetMode="External"/><Relationship Id="rId21" Type="http://schemas.openxmlformats.org/officeDocument/2006/relationships/hyperlink" Target="https://en.wikipedia.org/wiki/Devonian" TargetMode="External"/><Relationship Id="rId42" Type="http://schemas.openxmlformats.org/officeDocument/2006/relationships/hyperlink" Target="https://en.wikipedia.org/wiki/Extinction_event#cite_note-Stanley_2016-14" TargetMode="External"/><Relationship Id="rId47" Type="http://schemas.openxmlformats.org/officeDocument/2006/relationships/hyperlink" Target="https://en.wikipedia.org/wiki/Plant" TargetMode="External"/><Relationship Id="rId63" Type="http://schemas.openxmlformats.org/officeDocument/2006/relationships/hyperlink" Target="https://en.wikipedia.org/wiki/Koolasuchus" TargetMode="External"/><Relationship Id="rId68" Type="http://schemas.openxmlformats.org/officeDocument/2006/relationships/hyperlink" Target="https://en.wikipedia.org/wiki/Danian" TargetMode="External"/><Relationship Id="rId16" Type="http://schemas.openxmlformats.org/officeDocument/2006/relationships/hyperlink" Target="https://en.wikipedia.org/wiki/Extinction_event#cite_note-GEO-20200518-8" TargetMode="External"/><Relationship Id="rId11" Type="http://schemas.openxmlformats.org/officeDocument/2006/relationships/hyperlink" Target="https://en.wikipedia.org/wiki/Global_warming" TargetMode="External"/><Relationship Id="rId24" Type="http://schemas.openxmlformats.org/officeDocument/2006/relationships/hyperlink" Target="https://en.wikipedia.org/wiki/Frasnian" TargetMode="External"/><Relationship Id="rId32" Type="http://schemas.openxmlformats.org/officeDocument/2006/relationships/hyperlink" Target="https://en.wikipedia.org/wiki/Ammonoidea" TargetMode="External"/><Relationship Id="rId37" Type="http://schemas.openxmlformats.org/officeDocument/2006/relationships/hyperlink" Target="https://en.wikipedia.org/wiki/Extinction_event#cite_note-McGhee_2013-12" TargetMode="External"/><Relationship Id="rId40" Type="http://schemas.openxmlformats.org/officeDocument/2006/relationships/hyperlink" Target="https://en.wikipedia.org/wiki/Triassic" TargetMode="External"/><Relationship Id="rId45" Type="http://schemas.openxmlformats.org/officeDocument/2006/relationships/hyperlink" Target="https://en.wikipedia.org/wiki/Insect" TargetMode="External"/><Relationship Id="rId53" Type="http://schemas.openxmlformats.org/officeDocument/2006/relationships/hyperlink" Target="https://en.wikipedia.org/wiki/Archosaur#Archosaurian_domination_in_the_Triassic" TargetMode="External"/><Relationship Id="rId58" Type="http://schemas.openxmlformats.org/officeDocument/2006/relationships/hyperlink" Target="https://en.wikipedia.org/wiki/Therapsid" TargetMode="External"/><Relationship Id="rId66" Type="http://schemas.openxmlformats.org/officeDocument/2006/relationships/hyperlink" Target="https://en.wikipedia.org/wiki/Maastrichtian" TargetMode="External"/><Relationship Id="rId74" Type="http://schemas.openxmlformats.org/officeDocument/2006/relationships/hyperlink" Target="https://en.wikipedia.org/wiki/Clade" TargetMode="External"/><Relationship Id="rId5" Type="http://schemas.openxmlformats.org/officeDocument/2006/relationships/hyperlink" Target="https://en.wikipedia.org/wiki/Ordovician" TargetMode="External"/><Relationship Id="rId61" Type="http://schemas.openxmlformats.org/officeDocument/2006/relationships/hyperlink" Target="https://en.wikipedia.org/wiki/Diapsid#Taxonomy" TargetMode="External"/><Relationship Id="rId19" Type="http://schemas.openxmlformats.org/officeDocument/2006/relationships/hyperlink" Target="https://en.wikipedia.org/wiki/Late_Devonian_extinction" TargetMode="External"/><Relationship Id="rId14" Type="http://schemas.openxmlformats.org/officeDocument/2006/relationships/hyperlink" Target="https://en.wikipedia.org/wiki/Glaciation" TargetMode="External"/><Relationship Id="rId22" Type="http://schemas.openxmlformats.org/officeDocument/2006/relationships/hyperlink" Target="https://en.wikipedia.org/wiki/Carboniferous" TargetMode="External"/><Relationship Id="rId27" Type="http://schemas.openxmlformats.org/officeDocument/2006/relationships/hyperlink" Target="https://en.wikipedia.org/wiki/Benthic_zone" TargetMode="External"/><Relationship Id="rId30" Type="http://schemas.openxmlformats.org/officeDocument/2006/relationships/hyperlink" Target="https://en.wikipedia.org/wiki/Hangenberg_event" TargetMode="External"/><Relationship Id="rId35" Type="http://schemas.openxmlformats.org/officeDocument/2006/relationships/hyperlink" Target="https://en.wikipedia.org/wiki/Givetian" TargetMode="External"/><Relationship Id="rId43" Type="http://schemas.openxmlformats.org/officeDocument/2006/relationships/hyperlink" Target="https://en.wikipedia.org/wiki/Extinction_event#cite_note-YuEtAl2022-15" TargetMode="External"/><Relationship Id="rId48" Type="http://schemas.openxmlformats.org/officeDocument/2006/relationships/hyperlink" Target="https://en.wikipedia.org/wiki/Extinction_event#cite_note-McElwain2007-18" TargetMode="External"/><Relationship Id="rId56" Type="http://schemas.openxmlformats.org/officeDocument/2006/relationships/hyperlink" Target="https://en.wikipedia.org/wiki/Triassic%E2%80%93Jurassic_extinction_event" TargetMode="External"/><Relationship Id="rId64" Type="http://schemas.openxmlformats.org/officeDocument/2006/relationships/hyperlink" Target="https://en.wikipedia.org/wiki/Cretaceous%E2%80%93Paleogene_extinction_event" TargetMode="External"/><Relationship Id="rId69" Type="http://schemas.openxmlformats.org/officeDocument/2006/relationships/hyperlink" Target="https://en.wikipedia.org/wiki/Extinction_event#cite_note-20" TargetMode="External"/><Relationship Id="rId77" Type="http://schemas.openxmlformats.org/officeDocument/2006/relationships/hyperlink" Target="https://en.wikipedia.org/wiki/Theropod" TargetMode="External"/><Relationship Id="rId8" Type="http://schemas.openxmlformats.org/officeDocument/2006/relationships/hyperlink" Target="https://en.wikipedia.org/wiki/Species" TargetMode="External"/><Relationship Id="rId51" Type="http://schemas.openxmlformats.org/officeDocument/2006/relationships/hyperlink" Target="https://en.wikipedia.org/wiki/Ecological_niche" TargetMode="External"/><Relationship Id="rId72" Type="http://schemas.openxmlformats.org/officeDocument/2006/relationships/hyperlink" Target="https://en.wikipedia.org/wiki/Sessility_(zoology)" TargetMode="External"/><Relationship Id="rId3" Type="http://schemas.openxmlformats.org/officeDocument/2006/relationships/hyperlink" Target="https://en.wikipedia.org/wiki/Ordovician%E2%80%93Silurian_extinction_events" TargetMode="External"/><Relationship Id="rId12" Type="http://schemas.openxmlformats.org/officeDocument/2006/relationships/hyperlink" Target="https://en.wikipedia.org/wiki/Volcanism" TargetMode="External"/><Relationship Id="rId17" Type="http://schemas.openxmlformats.org/officeDocument/2006/relationships/hyperlink" Target="https://en.wikipedia.org/wiki/Extinction_event#cite_note-9" TargetMode="External"/><Relationship Id="rId25" Type="http://schemas.openxmlformats.org/officeDocument/2006/relationships/hyperlink" Target="https://en.wikipedia.org/wiki/Famennian" TargetMode="External"/><Relationship Id="rId33" Type="http://schemas.openxmlformats.org/officeDocument/2006/relationships/hyperlink" Target="https://en.wikipedia.org/wiki/Genera" TargetMode="External"/><Relationship Id="rId38" Type="http://schemas.openxmlformats.org/officeDocument/2006/relationships/hyperlink" Target="https://en.wikipedia.org/wiki/Permian%E2%80%93Triassic_extinction_event" TargetMode="External"/><Relationship Id="rId46" Type="http://schemas.openxmlformats.org/officeDocument/2006/relationships/hyperlink" Target="https://en.wikipedia.org/wiki/Extinction_event#cite_note-Labandeira-17" TargetMode="External"/><Relationship Id="rId59" Type="http://schemas.openxmlformats.org/officeDocument/2006/relationships/hyperlink" Target="https://en.wikipedia.org/wiki/Amphibian" TargetMode="External"/><Relationship Id="rId67" Type="http://schemas.openxmlformats.org/officeDocument/2006/relationships/hyperlink" Target="https://en.wikipedia.org/wiki/Paleogene" TargetMode="External"/><Relationship Id="rId20" Type="http://schemas.openxmlformats.org/officeDocument/2006/relationships/hyperlink" Target="https://en.wikipedia.org/wiki/Late_Devonian" TargetMode="External"/><Relationship Id="rId41" Type="http://schemas.openxmlformats.org/officeDocument/2006/relationships/hyperlink" Target="https://en.wikipedia.org/wiki/Extinction_event#cite_note-NYT-20170216-13" TargetMode="External"/><Relationship Id="rId54" Type="http://schemas.openxmlformats.org/officeDocument/2006/relationships/hyperlink" Target="https://en.wikipedia.org/wiki/Sessility_(motility)" TargetMode="External"/><Relationship Id="rId62" Type="http://schemas.openxmlformats.org/officeDocument/2006/relationships/hyperlink" Target="https://en.wikipedia.org/wiki/Temnospondyl" TargetMode="External"/><Relationship Id="rId70" Type="http://schemas.openxmlformats.org/officeDocument/2006/relationships/hyperlink" Target="https://en.wikipedia.org/wiki/Sauropterygia" TargetMode="External"/><Relationship Id="rId75" Type="http://schemas.openxmlformats.org/officeDocument/2006/relationships/hyperlink" Target="https://en.wikipedia.org/wiki/Mammal" TargetMode="External"/><Relationship Id="rId1" Type="http://schemas.openxmlformats.org/officeDocument/2006/relationships/notesMaster" Target="../notesMasters/notesMaster1.xml"/><Relationship Id="rId6" Type="http://schemas.openxmlformats.org/officeDocument/2006/relationships/hyperlink" Target="https://en.wikipedia.org/wiki/Silurian" TargetMode="External"/><Relationship Id="rId15" Type="http://schemas.openxmlformats.org/officeDocument/2006/relationships/hyperlink" Target="https://en.wikipedia.org/wiki/Extinction_event#cite_note-NYT-20200610-7" TargetMode="External"/><Relationship Id="rId23" Type="http://schemas.openxmlformats.org/officeDocument/2006/relationships/hyperlink" Target="https://en.wikipedia.org/wiki/Kellwasser_event" TargetMode="External"/><Relationship Id="rId28" Type="http://schemas.openxmlformats.org/officeDocument/2006/relationships/hyperlink" Target="https://en.wikipedia.org/wiki/Brachiopod" TargetMode="External"/><Relationship Id="rId36" Type="http://schemas.openxmlformats.org/officeDocument/2006/relationships/hyperlink" Target="https://en.wikipedia.org/wiki/Extinction_event#cite_note-Raup-2" TargetMode="External"/><Relationship Id="rId49" Type="http://schemas.openxmlformats.org/officeDocument/2006/relationships/hyperlink" Target="https://en.wikipedia.org/wiki/Synapsid" TargetMode="External"/><Relationship Id="rId57" Type="http://schemas.openxmlformats.org/officeDocument/2006/relationships/hyperlink" Target="https://en.wikipedia.org/wiki/Jurassic" TargetMode="External"/><Relationship Id="rId10" Type="http://schemas.openxmlformats.org/officeDocument/2006/relationships/hyperlink" Target="https://en.wikipedia.org/wiki/Genus" TargetMode="External"/><Relationship Id="rId31" Type="http://schemas.openxmlformats.org/officeDocument/2006/relationships/hyperlink" Target="https://en.wikipedia.org/wiki/Placodermi" TargetMode="External"/><Relationship Id="rId44" Type="http://schemas.openxmlformats.org/officeDocument/2006/relationships/hyperlink" Target="https://en.wikipedia.org/wiki/Extinction_event#cite_note-Ward_2006-16" TargetMode="External"/><Relationship Id="rId52" Type="http://schemas.openxmlformats.org/officeDocument/2006/relationships/hyperlink" Target="https://en.wikipedia.org/wiki/Archosaur" TargetMode="External"/><Relationship Id="rId60" Type="http://schemas.openxmlformats.org/officeDocument/2006/relationships/hyperlink" Target="https://en.wikipedia.org/wiki/Dinosaur" TargetMode="External"/><Relationship Id="rId65" Type="http://schemas.openxmlformats.org/officeDocument/2006/relationships/hyperlink" Target="https://en.wikipedia.org/wiki/Cretaceous" TargetMode="External"/><Relationship Id="rId73" Type="http://schemas.openxmlformats.org/officeDocument/2006/relationships/hyperlink" Target="https://en.wikipedia.org/wiki/Extinction_event#cite_note-21" TargetMode="External"/><Relationship Id="rId4" Type="http://schemas.openxmlformats.org/officeDocument/2006/relationships/hyperlink" Target="https://en.wikipedia.org/wiki/Megaannum" TargetMode="External"/><Relationship Id="rId9" Type="http://schemas.openxmlformats.org/officeDocument/2006/relationships/hyperlink" Target="https://en.wikipedia.org/wiki/Extinction_event#cite_note-ucr-6" TargetMode="External"/><Relationship Id="rId13" Type="http://schemas.openxmlformats.org/officeDocument/2006/relationships/hyperlink" Target="https://en.wikipedia.org/wiki/Hypoxia_(environmental)" TargetMode="External"/><Relationship Id="rId18" Type="http://schemas.openxmlformats.org/officeDocument/2006/relationships/hyperlink" Target="https://en.wikipedia.org/wiki/Extinction_event#cite_note-10" TargetMode="External"/><Relationship Id="rId39" Type="http://schemas.openxmlformats.org/officeDocument/2006/relationships/hyperlink" Target="https://en.wikipedia.org/wiki/Permian" TargetMode="External"/><Relationship Id="rId34" Type="http://schemas.openxmlformats.org/officeDocument/2006/relationships/hyperlink" Target="https://en.wikipedia.org/wiki/Extinction_event#cite_note-11" TargetMode="External"/><Relationship Id="rId50" Type="http://schemas.openxmlformats.org/officeDocument/2006/relationships/hyperlink" Target="https://en.wikipedia.org/wiki/Extinction_event#cite_note-19" TargetMode="External"/><Relationship Id="rId55" Type="http://schemas.openxmlformats.org/officeDocument/2006/relationships/hyperlink" Target="https://en.wikipedia.org/wiki/End-Capitanian_extinction_event" TargetMode="External"/><Relationship Id="rId76" Type="http://schemas.openxmlformats.org/officeDocument/2006/relationships/hyperlink" Target="https://en.wikipedia.org/wiki/Bird" TargetMode="External"/><Relationship Id="rId7" Type="http://schemas.openxmlformats.org/officeDocument/2006/relationships/hyperlink" Target="https://en.wikipedia.org/wiki/Family_(biology)" TargetMode="External"/><Relationship Id="rId71" Type="http://schemas.openxmlformats.org/officeDocument/2006/relationships/hyperlink" Target="https://en.wikipedia.org/wiki/Mosasaur" TargetMode="External"/><Relationship Id="rId2" Type="http://schemas.openxmlformats.org/officeDocument/2006/relationships/slide" Target="../slides/slide104.xml"/><Relationship Id="rId29" Type="http://schemas.openxmlformats.org/officeDocument/2006/relationships/hyperlink" Target="https://en.wikipedia.org/wiki/Trilobite" TargetMode="External"/></Relationships>
</file>

<file path=ppt/notesSlides/_rels/notesSlide105.xml.rels><?xml version="1.0" encoding="UTF-8" standalone="yes"?>
<Relationships xmlns="http://schemas.openxmlformats.org/package/2006/relationships"><Relationship Id="rId26" Type="http://schemas.openxmlformats.org/officeDocument/2006/relationships/hyperlink" Target="https://en.wikipedia.org/wiki/Coral_reef" TargetMode="External"/><Relationship Id="rId21" Type="http://schemas.openxmlformats.org/officeDocument/2006/relationships/hyperlink" Target="https://en.wikipedia.org/wiki/Devonian" TargetMode="External"/><Relationship Id="rId42" Type="http://schemas.openxmlformats.org/officeDocument/2006/relationships/hyperlink" Target="https://en.wikipedia.org/wiki/Extinction_event#cite_note-Stanley_2016-14" TargetMode="External"/><Relationship Id="rId47" Type="http://schemas.openxmlformats.org/officeDocument/2006/relationships/hyperlink" Target="https://en.wikipedia.org/wiki/Plant" TargetMode="External"/><Relationship Id="rId63" Type="http://schemas.openxmlformats.org/officeDocument/2006/relationships/hyperlink" Target="https://en.wikipedia.org/wiki/Koolasuchus" TargetMode="External"/><Relationship Id="rId68" Type="http://schemas.openxmlformats.org/officeDocument/2006/relationships/hyperlink" Target="https://en.wikipedia.org/wiki/Danian" TargetMode="External"/><Relationship Id="rId16" Type="http://schemas.openxmlformats.org/officeDocument/2006/relationships/hyperlink" Target="https://en.wikipedia.org/wiki/Extinction_event#cite_note-GEO-20200518-8" TargetMode="External"/><Relationship Id="rId11" Type="http://schemas.openxmlformats.org/officeDocument/2006/relationships/hyperlink" Target="https://en.wikipedia.org/wiki/Global_warming" TargetMode="External"/><Relationship Id="rId24" Type="http://schemas.openxmlformats.org/officeDocument/2006/relationships/hyperlink" Target="https://en.wikipedia.org/wiki/Frasnian" TargetMode="External"/><Relationship Id="rId32" Type="http://schemas.openxmlformats.org/officeDocument/2006/relationships/hyperlink" Target="https://en.wikipedia.org/wiki/Ammonoidea" TargetMode="External"/><Relationship Id="rId37" Type="http://schemas.openxmlformats.org/officeDocument/2006/relationships/hyperlink" Target="https://en.wikipedia.org/wiki/Extinction_event#cite_note-McGhee_2013-12" TargetMode="External"/><Relationship Id="rId40" Type="http://schemas.openxmlformats.org/officeDocument/2006/relationships/hyperlink" Target="https://en.wikipedia.org/wiki/Triassic" TargetMode="External"/><Relationship Id="rId45" Type="http://schemas.openxmlformats.org/officeDocument/2006/relationships/hyperlink" Target="https://en.wikipedia.org/wiki/Insect" TargetMode="External"/><Relationship Id="rId53" Type="http://schemas.openxmlformats.org/officeDocument/2006/relationships/hyperlink" Target="https://en.wikipedia.org/wiki/Archosaur#Archosaurian_domination_in_the_Triassic" TargetMode="External"/><Relationship Id="rId58" Type="http://schemas.openxmlformats.org/officeDocument/2006/relationships/hyperlink" Target="https://en.wikipedia.org/wiki/Therapsid" TargetMode="External"/><Relationship Id="rId66" Type="http://schemas.openxmlformats.org/officeDocument/2006/relationships/hyperlink" Target="https://en.wikipedia.org/wiki/Maastrichtian" TargetMode="External"/><Relationship Id="rId74" Type="http://schemas.openxmlformats.org/officeDocument/2006/relationships/hyperlink" Target="https://en.wikipedia.org/wiki/Clade" TargetMode="External"/><Relationship Id="rId5" Type="http://schemas.openxmlformats.org/officeDocument/2006/relationships/hyperlink" Target="https://en.wikipedia.org/wiki/Ordovician" TargetMode="External"/><Relationship Id="rId61" Type="http://schemas.openxmlformats.org/officeDocument/2006/relationships/hyperlink" Target="https://en.wikipedia.org/wiki/Diapsid#Taxonomy" TargetMode="External"/><Relationship Id="rId19" Type="http://schemas.openxmlformats.org/officeDocument/2006/relationships/hyperlink" Target="https://en.wikipedia.org/wiki/Late_Devonian_extinction" TargetMode="External"/><Relationship Id="rId14" Type="http://schemas.openxmlformats.org/officeDocument/2006/relationships/hyperlink" Target="https://en.wikipedia.org/wiki/Glaciation" TargetMode="External"/><Relationship Id="rId22" Type="http://schemas.openxmlformats.org/officeDocument/2006/relationships/hyperlink" Target="https://en.wikipedia.org/wiki/Carboniferous" TargetMode="External"/><Relationship Id="rId27" Type="http://schemas.openxmlformats.org/officeDocument/2006/relationships/hyperlink" Target="https://en.wikipedia.org/wiki/Benthic_zone" TargetMode="External"/><Relationship Id="rId30" Type="http://schemas.openxmlformats.org/officeDocument/2006/relationships/hyperlink" Target="https://en.wikipedia.org/wiki/Hangenberg_event" TargetMode="External"/><Relationship Id="rId35" Type="http://schemas.openxmlformats.org/officeDocument/2006/relationships/hyperlink" Target="https://en.wikipedia.org/wiki/Givetian" TargetMode="External"/><Relationship Id="rId43" Type="http://schemas.openxmlformats.org/officeDocument/2006/relationships/hyperlink" Target="https://en.wikipedia.org/wiki/Extinction_event#cite_note-YuEtAl2022-15" TargetMode="External"/><Relationship Id="rId48" Type="http://schemas.openxmlformats.org/officeDocument/2006/relationships/hyperlink" Target="https://en.wikipedia.org/wiki/Extinction_event#cite_note-McElwain2007-18" TargetMode="External"/><Relationship Id="rId56" Type="http://schemas.openxmlformats.org/officeDocument/2006/relationships/hyperlink" Target="https://en.wikipedia.org/wiki/Triassic%E2%80%93Jurassic_extinction_event" TargetMode="External"/><Relationship Id="rId64" Type="http://schemas.openxmlformats.org/officeDocument/2006/relationships/hyperlink" Target="https://en.wikipedia.org/wiki/Cretaceous%E2%80%93Paleogene_extinction_event" TargetMode="External"/><Relationship Id="rId69" Type="http://schemas.openxmlformats.org/officeDocument/2006/relationships/hyperlink" Target="https://en.wikipedia.org/wiki/Extinction_event#cite_note-20" TargetMode="External"/><Relationship Id="rId77" Type="http://schemas.openxmlformats.org/officeDocument/2006/relationships/hyperlink" Target="https://en.wikipedia.org/wiki/Theropod" TargetMode="External"/><Relationship Id="rId8" Type="http://schemas.openxmlformats.org/officeDocument/2006/relationships/hyperlink" Target="https://en.wikipedia.org/wiki/Species" TargetMode="External"/><Relationship Id="rId51" Type="http://schemas.openxmlformats.org/officeDocument/2006/relationships/hyperlink" Target="https://en.wikipedia.org/wiki/Ecological_niche" TargetMode="External"/><Relationship Id="rId72" Type="http://schemas.openxmlformats.org/officeDocument/2006/relationships/hyperlink" Target="https://en.wikipedia.org/wiki/Sessility_(zoology)" TargetMode="External"/><Relationship Id="rId3" Type="http://schemas.openxmlformats.org/officeDocument/2006/relationships/hyperlink" Target="https://en.wikipedia.org/wiki/Ordovician%E2%80%93Silurian_extinction_events" TargetMode="External"/><Relationship Id="rId12" Type="http://schemas.openxmlformats.org/officeDocument/2006/relationships/hyperlink" Target="https://en.wikipedia.org/wiki/Volcanism" TargetMode="External"/><Relationship Id="rId17" Type="http://schemas.openxmlformats.org/officeDocument/2006/relationships/hyperlink" Target="https://en.wikipedia.org/wiki/Extinction_event#cite_note-9" TargetMode="External"/><Relationship Id="rId25" Type="http://schemas.openxmlformats.org/officeDocument/2006/relationships/hyperlink" Target="https://en.wikipedia.org/wiki/Famennian" TargetMode="External"/><Relationship Id="rId33" Type="http://schemas.openxmlformats.org/officeDocument/2006/relationships/hyperlink" Target="https://en.wikipedia.org/wiki/Genera" TargetMode="External"/><Relationship Id="rId38" Type="http://schemas.openxmlformats.org/officeDocument/2006/relationships/hyperlink" Target="https://en.wikipedia.org/wiki/Permian%E2%80%93Triassic_extinction_event" TargetMode="External"/><Relationship Id="rId46" Type="http://schemas.openxmlformats.org/officeDocument/2006/relationships/hyperlink" Target="https://en.wikipedia.org/wiki/Extinction_event#cite_note-Labandeira-17" TargetMode="External"/><Relationship Id="rId59" Type="http://schemas.openxmlformats.org/officeDocument/2006/relationships/hyperlink" Target="https://en.wikipedia.org/wiki/Amphibian" TargetMode="External"/><Relationship Id="rId67" Type="http://schemas.openxmlformats.org/officeDocument/2006/relationships/hyperlink" Target="https://en.wikipedia.org/wiki/Paleogene" TargetMode="External"/><Relationship Id="rId20" Type="http://schemas.openxmlformats.org/officeDocument/2006/relationships/hyperlink" Target="https://en.wikipedia.org/wiki/Late_Devonian" TargetMode="External"/><Relationship Id="rId41" Type="http://schemas.openxmlformats.org/officeDocument/2006/relationships/hyperlink" Target="https://en.wikipedia.org/wiki/Extinction_event#cite_note-NYT-20170216-13" TargetMode="External"/><Relationship Id="rId54" Type="http://schemas.openxmlformats.org/officeDocument/2006/relationships/hyperlink" Target="https://en.wikipedia.org/wiki/Sessility_(motility)" TargetMode="External"/><Relationship Id="rId62" Type="http://schemas.openxmlformats.org/officeDocument/2006/relationships/hyperlink" Target="https://en.wikipedia.org/wiki/Temnospondyl" TargetMode="External"/><Relationship Id="rId70" Type="http://schemas.openxmlformats.org/officeDocument/2006/relationships/hyperlink" Target="https://en.wikipedia.org/wiki/Sauropterygia" TargetMode="External"/><Relationship Id="rId75" Type="http://schemas.openxmlformats.org/officeDocument/2006/relationships/hyperlink" Target="https://en.wikipedia.org/wiki/Mammal" TargetMode="External"/><Relationship Id="rId1" Type="http://schemas.openxmlformats.org/officeDocument/2006/relationships/notesMaster" Target="../notesMasters/notesMaster1.xml"/><Relationship Id="rId6" Type="http://schemas.openxmlformats.org/officeDocument/2006/relationships/hyperlink" Target="https://en.wikipedia.org/wiki/Silurian" TargetMode="External"/><Relationship Id="rId15" Type="http://schemas.openxmlformats.org/officeDocument/2006/relationships/hyperlink" Target="https://en.wikipedia.org/wiki/Extinction_event#cite_note-NYT-20200610-7" TargetMode="External"/><Relationship Id="rId23" Type="http://schemas.openxmlformats.org/officeDocument/2006/relationships/hyperlink" Target="https://en.wikipedia.org/wiki/Kellwasser_event" TargetMode="External"/><Relationship Id="rId28" Type="http://schemas.openxmlformats.org/officeDocument/2006/relationships/hyperlink" Target="https://en.wikipedia.org/wiki/Brachiopod" TargetMode="External"/><Relationship Id="rId36" Type="http://schemas.openxmlformats.org/officeDocument/2006/relationships/hyperlink" Target="https://en.wikipedia.org/wiki/Extinction_event#cite_note-Raup-2" TargetMode="External"/><Relationship Id="rId49" Type="http://schemas.openxmlformats.org/officeDocument/2006/relationships/hyperlink" Target="https://en.wikipedia.org/wiki/Synapsid" TargetMode="External"/><Relationship Id="rId57" Type="http://schemas.openxmlformats.org/officeDocument/2006/relationships/hyperlink" Target="https://en.wikipedia.org/wiki/Jurassic" TargetMode="External"/><Relationship Id="rId10" Type="http://schemas.openxmlformats.org/officeDocument/2006/relationships/hyperlink" Target="https://en.wikipedia.org/wiki/Genus" TargetMode="External"/><Relationship Id="rId31" Type="http://schemas.openxmlformats.org/officeDocument/2006/relationships/hyperlink" Target="https://en.wikipedia.org/wiki/Placodermi" TargetMode="External"/><Relationship Id="rId44" Type="http://schemas.openxmlformats.org/officeDocument/2006/relationships/hyperlink" Target="https://en.wikipedia.org/wiki/Extinction_event#cite_note-Ward_2006-16" TargetMode="External"/><Relationship Id="rId52" Type="http://schemas.openxmlformats.org/officeDocument/2006/relationships/hyperlink" Target="https://en.wikipedia.org/wiki/Archosaur" TargetMode="External"/><Relationship Id="rId60" Type="http://schemas.openxmlformats.org/officeDocument/2006/relationships/hyperlink" Target="https://en.wikipedia.org/wiki/Dinosaur" TargetMode="External"/><Relationship Id="rId65" Type="http://schemas.openxmlformats.org/officeDocument/2006/relationships/hyperlink" Target="https://en.wikipedia.org/wiki/Cretaceous" TargetMode="External"/><Relationship Id="rId73" Type="http://schemas.openxmlformats.org/officeDocument/2006/relationships/hyperlink" Target="https://en.wikipedia.org/wiki/Extinction_event#cite_note-21" TargetMode="External"/><Relationship Id="rId4" Type="http://schemas.openxmlformats.org/officeDocument/2006/relationships/hyperlink" Target="https://en.wikipedia.org/wiki/Megaannum" TargetMode="External"/><Relationship Id="rId9" Type="http://schemas.openxmlformats.org/officeDocument/2006/relationships/hyperlink" Target="https://en.wikipedia.org/wiki/Extinction_event#cite_note-ucr-6" TargetMode="External"/><Relationship Id="rId13" Type="http://schemas.openxmlformats.org/officeDocument/2006/relationships/hyperlink" Target="https://en.wikipedia.org/wiki/Hypoxia_(environmental)" TargetMode="External"/><Relationship Id="rId18" Type="http://schemas.openxmlformats.org/officeDocument/2006/relationships/hyperlink" Target="https://en.wikipedia.org/wiki/Extinction_event#cite_note-10" TargetMode="External"/><Relationship Id="rId39" Type="http://schemas.openxmlformats.org/officeDocument/2006/relationships/hyperlink" Target="https://en.wikipedia.org/wiki/Permian" TargetMode="External"/><Relationship Id="rId34" Type="http://schemas.openxmlformats.org/officeDocument/2006/relationships/hyperlink" Target="https://en.wikipedia.org/wiki/Extinction_event#cite_note-11" TargetMode="External"/><Relationship Id="rId50" Type="http://schemas.openxmlformats.org/officeDocument/2006/relationships/hyperlink" Target="https://en.wikipedia.org/wiki/Extinction_event#cite_note-19" TargetMode="External"/><Relationship Id="rId55" Type="http://schemas.openxmlformats.org/officeDocument/2006/relationships/hyperlink" Target="https://en.wikipedia.org/wiki/End-Capitanian_extinction_event" TargetMode="External"/><Relationship Id="rId76" Type="http://schemas.openxmlformats.org/officeDocument/2006/relationships/hyperlink" Target="https://en.wikipedia.org/wiki/Bird" TargetMode="External"/><Relationship Id="rId7" Type="http://schemas.openxmlformats.org/officeDocument/2006/relationships/hyperlink" Target="https://en.wikipedia.org/wiki/Family_(biology)" TargetMode="External"/><Relationship Id="rId71" Type="http://schemas.openxmlformats.org/officeDocument/2006/relationships/hyperlink" Target="https://en.wikipedia.org/wiki/Mosasaur" TargetMode="External"/><Relationship Id="rId2" Type="http://schemas.openxmlformats.org/officeDocument/2006/relationships/slide" Target="../slides/slide105.xml"/><Relationship Id="rId29" Type="http://schemas.openxmlformats.org/officeDocument/2006/relationships/hyperlink" Target="https://en.wikipedia.org/wiki/Trilobite" TargetMode="External"/></Relationships>
</file>

<file path=ppt/notesSlides/_rels/notesSlide106.xml.rels><?xml version="1.0" encoding="UTF-8" standalone="yes"?>
<Relationships xmlns="http://schemas.openxmlformats.org/package/2006/relationships"><Relationship Id="rId26" Type="http://schemas.openxmlformats.org/officeDocument/2006/relationships/hyperlink" Target="https://en.wikipedia.org/wiki/Coral_reef" TargetMode="External"/><Relationship Id="rId21" Type="http://schemas.openxmlformats.org/officeDocument/2006/relationships/hyperlink" Target="https://en.wikipedia.org/wiki/Devonian" TargetMode="External"/><Relationship Id="rId42" Type="http://schemas.openxmlformats.org/officeDocument/2006/relationships/hyperlink" Target="https://en.wikipedia.org/wiki/Extinction_event#cite_note-Stanley_2016-14" TargetMode="External"/><Relationship Id="rId47" Type="http://schemas.openxmlformats.org/officeDocument/2006/relationships/hyperlink" Target="https://en.wikipedia.org/wiki/Plant" TargetMode="External"/><Relationship Id="rId63" Type="http://schemas.openxmlformats.org/officeDocument/2006/relationships/hyperlink" Target="https://en.wikipedia.org/wiki/Koolasuchus" TargetMode="External"/><Relationship Id="rId68" Type="http://schemas.openxmlformats.org/officeDocument/2006/relationships/hyperlink" Target="https://en.wikipedia.org/wiki/Danian" TargetMode="External"/><Relationship Id="rId16" Type="http://schemas.openxmlformats.org/officeDocument/2006/relationships/hyperlink" Target="https://en.wikipedia.org/wiki/Extinction_event#cite_note-GEO-20200518-8" TargetMode="External"/><Relationship Id="rId11" Type="http://schemas.openxmlformats.org/officeDocument/2006/relationships/hyperlink" Target="https://en.wikipedia.org/wiki/Global_warming" TargetMode="External"/><Relationship Id="rId24" Type="http://schemas.openxmlformats.org/officeDocument/2006/relationships/hyperlink" Target="https://en.wikipedia.org/wiki/Frasnian" TargetMode="External"/><Relationship Id="rId32" Type="http://schemas.openxmlformats.org/officeDocument/2006/relationships/hyperlink" Target="https://en.wikipedia.org/wiki/Ammonoidea" TargetMode="External"/><Relationship Id="rId37" Type="http://schemas.openxmlformats.org/officeDocument/2006/relationships/hyperlink" Target="https://en.wikipedia.org/wiki/Extinction_event#cite_note-McGhee_2013-12" TargetMode="External"/><Relationship Id="rId40" Type="http://schemas.openxmlformats.org/officeDocument/2006/relationships/hyperlink" Target="https://en.wikipedia.org/wiki/Triassic" TargetMode="External"/><Relationship Id="rId45" Type="http://schemas.openxmlformats.org/officeDocument/2006/relationships/hyperlink" Target="https://en.wikipedia.org/wiki/Insect" TargetMode="External"/><Relationship Id="rId53" Type="http://schemas.openxmlformats.org/officeDocument/2006/relationships/hyperlink" Target="https://en.wikipedia.org/wiki/Archosaur#Archosaurian_domination_in_the_Triassic" TargetMode="External"/><Relationship Id="rId58" Type="http://schemas.openxmlformats.org/officeDocument/2006/relationships/hyperlink" Target="https://en.wikipedia.org/wiki/Therapsid" TargetMode="External"/><Relationship Id="rId66" Type="http://schemas.openxmlformats.org/officeDocument/2006/relationships/hyperlink" Target="https://en.wikipedia.org/wiki/Maastrichtian" TargetMode="External"/><Relationship Id="rId74" Type="http://schemas.openxmlformats.org/officeDocument/2006/relationships/hyperlink" Target="https://en.wikipedia.org/wiki/Clade" TargetMode="External"/><Relationship Id="rId5" Type="http://schemas.openxmlformats.org/officeDocument/2006/relationships/hyperlink" Target="https://en.wikipedia.org/wiki/Ordovician" TargetMode="External"/><Relationship Id="rId61" Type="http://schemas.openxmlformats.org/officeDocument/2006/relationships/hyperlink" Target="https://en.wikipedia.org/wiki/Diapsid#Taxonomy" TargetMode="External"/><Relationship Id="rId19" Type="http://schemas.openxmlformats.org/officeDocument/2006/relationships/hyperlink" Target="https://en.wikipedia.org/wiki/Late_Devonian_extinction" TargetMode="External"/><Relationship Id="rId14" Type="http://schemas.openxmlformats.org/officeDocument/2006/relationships/hyperlink" Target="https://en.wikipedia.org/wiki/Glaciation" TargetMode="External"/><Relationship Id="rId22" Type="http://schemas.openxmlformats.org/officeDocument/2006/relationships/hyperlink" Target="https://en.wikipedia.org/wiki/Carboniferous" TargetMode="External"/><Relationship Id="rId27" Type="http://schemas.openxmlformats.org/officeDocument/2006/relationships/hyperlink" Target="https://en.wikipedia.org/wiki/Benthic_zone" TargetMode="External"/><Relationship Id="rId30" Type="http://schemas.openxmlformats.org/officeDocument/2006/relationships/hyperlink" Target="https://en.wikipedia.org/wiki/Hangenberg_event" TargetMode="External"/><Relationship Id="rId35" Type="http://schemas.openxmlformats.org/officeDocument/2006/relationships/hyperlink" Target="https://en.wikipedia.org/wiki/Givetian" TargetMode="External"/><Relationship Id="rId43" Type="http://schemas.openxmlformats.org/officeDocument/2006/relationships/hyperlink" Target="https://en.wikipedia.org/wiki/Extinction_event#cite_note-YuEtAl2022-15" TargetMode="External"/><Relationship Id="rId48" Type="http://schemas.openxmlformats.org/officeDocument/2006/relationships/hyperlink" Target="https://en.wikipedia.org/wiki/Extinction_event#cite_note-McElwain2007-18" TargetMode="External"/><Relationship Id="rId56" Type="http://schemas.openxmlformats.org/officeDocument/2006/relationships/hyperlink" Target="https://en.wikipedia.org/wiki/Triassic%E2%80%93Jurassic_extinction_event" TargetMode="External"/><Relationship Id="rId64" Type="http://schemas.openxmlformats.org/officeDocument/2006/relationships/hyperlink" Target="https://en.wikipedia.org/wiki/Cretaceous%E2%80%93Paleogene_extinction_event" TargetMode="External"/><Relationship Id="rId69" Type="http://schemas.openxmlformats.org/officeDocument/2006/relationships/hyperlink" Target="https://en.wikipedia.org/wiki/Extinction_event#cite_note-20" TargetMode="External"/><Relationship Id="rId77" Type="http://schemas.openxmlformats.org/officeDocument/2006/relationships/hyperlink" Target="https://en.wikipedia.org/wiki/Theropod" TargetMode="External"/><Relationship Id="rId8" Type="http://schemas.openxmlformats.org/officeDocument/2006/relationships/hyperlink" Target="https://en.wikipedia.org/wiki/Species" TargetMode="External"/><Relationship Id="rId51" Type="http://schemas.openxmlformats.org/officeDocument/2006/relationships/hyperlink" Target="https://en.wikipedia.org/wiki/Ecological_niche" TargetMode="External"/><Relationship Id="rId72" Type="http://schemas.openxmlformats.org/officeDocument/2006/relationships/hyperlink" Target="https://en.wikipedia.org/wiki/Sessility_(zoology)" TargetMode="External"/><Relationship Id="rId3" Type="http://schemas.openxmlformats.org/officeDocument/2006/relationships/hyperlink" Target="https://en.wikipedia.org/wiki/Ordovician%E2%80%93Silurian_extinction_events" TargetMode="External"/><Relationship Id="rId12" Type="http://schemas.openxmlformats.org/officeDocument/2006/relationships/hyperlink" Target="https://en.wikipedia.org/wiki/Volcanism" TargetMode="External"/><Relationship Id="rId17" Type="http://schemas.openxmlformats.org/officeDocument/2006/relationships/hyperlink" Target="https://en.wikipedia.org/wiki/Extinction_event#cite_note-9" TargetMode="External"/><Relationship Id="rId25" Type="http://schemas.openxmlformats.org/officeDocument/2006/relationships/hyperlink" Target="https://en.wikipedia.org/wiki/Famennian" TargetMode="External"/><Relationship Id="rId33" Type="http://schemas.openxmlformats.org/officeDocument/2006/relationships/hyperlink" Target="https://en.wikipedia.org/wiki/Genera" TargetMode="External"/><Relationship Id="rId38" Type="http://schemas.openxmlformats.org/officeDocument/2006/relationships/hyperlink" Target="https://en.wikipedia.org/wiki/Permian%E2%80%93Triassic_extinction_event" TargetMode="External"/><Relationship Id="rId46" Type="http://schemas.openxmlformats.org/officeDocument/2006/relationships/hyperlink" Target="https://en.wikipedia.org/wiki/Extinction_event#cite_note-Labandeira-17" TargetMode="External"/><Relationship Id="rId59" Type="http://schemas.openxmlformats.org/officeDocument/2006/relationships/hyperlink" Target="https://en.wikipedia.org/wiki/Amphibian" TargetMode="External"/><Relationship Id="rId67" Type="http://schemas.openxmlformats.org/officeDocument/2006/relationships/hyperlink" Target="https://en.wikipedia.org/wiki/Paleogene" TargetMode="External"/><Relationship Id="rId20" Type="http://schemas.openxmlformats.org/officeDocument/2006/relationships/hyperlink" Target="https://en.wikipedia.org/wiki/Late_Devonian" TargetMode="External"/><Relationship Id="rId41" Type="http://schemas.openxmlformats.org/officeDocument/2006/relationships/hyperlink" Target="https://en.wikipedia.org/wiki/Extinction_event#cite_note-NYT-20170216-13" TargetMode="External"/><Relationship Id="rId54" Type="http://schemas.openxmlformats.org/officeDocument/2006/relationships/hyperlink" Target="https://en.wikipedia.org/wiki/Sessility_(motility)" TargetMode="External"/><Relationship Id="rId62" Type="http://schemas.openxmlformats.org/officeDocument/2006/relationships/hyperlink" Target="https://en.wikipedia.org/wiki/Temnospondyl" TargetMode="External"/><Relationship Id="rId70" Type="http://schemas.openxmlformats.org/officeDocument/2006/relationships/hyperlink" Target="https://en.wikipedia.org/wiki/Sauropterygia" TargetMode="External"/><Relationship Id="rId75" Type="http://schemas.openxmlformats.org/officeDocument/2006/relationships/hyperlink" Target="https://en.wikipedia.org/wiki/Mammal" TargetMode="External"/><Relationship Id="rId1" Type="http://schemas.openxmlformats.org/officeDocument/2006/relationships/notesMaster" Target="../notesMasters/notesMaster1.xml"/><Relationship Id="rId6" Type="http://schemas.openxmlformats.org/officeDocument/2006/relationships/hyperlink" Target="https://en.wikipedia.org/wiki/Silurian" TargetMode="External"/><Relationship Id="rId15" Type="http://schemas.openxmlformats.org/officeDocument/2006/relationships/hyperlink" Target="https://en.wikipedia.org/wiki/Extinction_event#cite_note-NYT-20200610-7" TargetMode="External"/><Relationship Id="rId23" Type="http://schemas.openxmlformats.org/officeDocument/2006/relationships/hyperlink" Target="https://en.wikipedia.org/wiki/Kellwasser_event" TargetMode="External"/><Relationship Id="rId28" Type="http://schemas.openxmlformats.org/officeDocument/2006/relationships/hyperlink" Target="https://en.wikipedia.org/wiki/Brachiopod" TargetMode="External"/><Relationship Id="rId36" Type="http://schemas.openxmlformats.org/officeDocument/2006/relationships/hyperlink" Target="https://en.wikipedia.org/wiki/Extinction_event#cite_note-Raup-2" TargetMode="External"/><Relationship Id="rId49" Type="http://schemas.openxmlformats.org/officeDocument/2006/relationships/hyperlink" Target="https://en.wikipedia.org/wiki/Synapsid" TargetMode="External"/><Relationship Id="rId57" Type="http://schemas.openxmlformats.org/officeDocument/2006/relationships/hyperlink" Target="https://en.wikipedia.org/wiki/Jurassic" TargetMode="External"/><Relationship Id="rId10" Type="http://schemas.openxmlformats.org/officeDocument/2006/relationships/hyperlink" Target="https://en.wikipedia.org/wiki/Genus" TargetMode="External"/><Relationship Id="rId31" Type="http://schemas.openxmlformats.org/officeDocument/2006/relationships/hyperlink" Target="https://en.wikipedia.org/wiki/Placodermi" TargetMode="External"/><Relationship Id="rId44" Type="http://schemas.openxmlformats.org/officeDocument/2006/relationships/hyperlink" Target="https://en.wikipedia.org/wiki/Extinction_event#cite_note-Ward_2006-16" TargetMode="External"/><Relationship Id="rId52" Type="http://schemas.openxmlformats.org/officeDocument/2006/relationships/hyperlink" Target="https://en.wikipedia.org/wiki/Archosaur" TargetMode="External"/><Relationship Id="rId60" Type="http://schemas.openxmlformats.org/officeDocument/2006/relationships/hyperlink" Target="https://en.wikipedia.org/wiki/Dinosaur" TargetMode="External"/><Relationship Id="rId65" Type="http://schemas.openxmlformats.org/officeDocument/2006/relationships/hyperlink" Target="https://en.wikipedia.org/wiki/Cretaceous" TargetMode="External"/><Relationship Id="rId73" Type="http://schemas.openxmlformats.org/officeDocument/2006/relationships/hyperlink" Target="https://en.wikipedia.org/wiki/Extinction_event#cite_note-21" TargetMode="External"/><Relationship Id="rId4" Type="http://schemas.openxmlformats.org/officeDocument/2006/relationships/hyperlink" Target="https://en.wikipedia.org/wiki/Megaannum" TargetMode="External"/><Relationship Id="rId9" Type="http://schemas.openxmlformats.org/officeDocument/2006/relationships/hyperlink" Target="https://en.wikipedia.org/wiki/Extinction_event#cite_note-ucr-6" TargetMode="External"/><Relationship Id="rId13" Type="http://schemas.openxmlformats.org/officeDocument/2006/relationships/hyperlink" Target="https://en.wikipedia.org/wiki/Hypoxia_(environmental)" TargetMode="External"/><Relationship Id="rId18" Type="http://schemas.openxmlformats.org/officeDocument/2006/relationships/hyperlink" Target="https://en.wikipedia.org/wiki/Extinction_event#cite_note-10" TargetMode="External"/><Relationship Id="rId39" Type="http://schemas.openxmlformats.org/officeDocument/2006/relationships/hyperlink" Target="https://en.wikipedia.org/wiki/Permian" TargetMode="External"/><Relationship Id="rId34" Type="http://schemas.openxmlformats.org/officeDocument/2006/relationships/hyperlink" Target="https://en.wikipedia.org/wiki/Extinction_event#cite_note-11" TargetMode="External"/><Relationship Id="rId50" Type="http://schemas.openxmlformats.org/officeDocument/2006/relationships/hyperlink" Target="https://en.wikipedia.org/wiki/Extinction_event#cite_note-19" TargetMode="External"/><Relationship Id="rId55" Type="http://schemas.openxmlformats.org/officeDocument/2006/relationships/hyperlink" Target="https://en.wikipedia.org/wiki/End-Capitanian_extinction_event" TargetMode="External"/><Relationship Id="rId76" Type="http://schemas.openxmlformats.org/officeDocument/2006/relationships/hyperlink" Target="https://en.wikipedia.org/wiki/Bird" TargetMode="External"/><Relationship Id="rId7" Type="http://schemas.openxmlformats.org/officeDocument/2006/relationships/hyperlink" Target="https://en.wikipedia.org/wiki/Family_(biology)" TargetMode="External"/><Relationship Id="rId71" Type="http://schemas.openxmlformats.org/officeDocument/2006/relationships/hyperlink" Target="https://en.wikipedia.org/wiki/Mosasaur" TargetMode="External"/><Relationship Id="rId2" Type="http://schemas.openxmlformats.org/officeDocument/2006/relationships/slide" Target="../slides/slide106.xml"/><Relationship Id="rId29" Type="http://schemas.openxmlformats.org/officeDocument/2006/relationships/hyperlink" Target="https://en.wikipedia.org/wiki/Trilobite" TargetMode="External"/></Relationships>
</file>

<file path=ppt/notesSlides/_rels/notesSlide107.xml.rels><?xml version="1.0" encoding="UTF-8" standalone="yes"?>
<Relationships xmlns="http://schemas.openxmlformats.org/package/2006/relationships"><Relationship Id="rId26" Type="http://schemas.openxmlformats.org/officeDocument/2006/relationships/hyperlink" Target="https://en.wikipedia.org/wiki/Coral_reef" TargetMode="External"/><Relationship Id="rId21" Type="http://schemas.openxmlformats.org/officeDocument/2006/relationships/hyperlink" Target="https://en.wikipedia.org/wiki/Devonian" TargetMode="External"/><Relationship Id="rId42" Type="http://schemas.openxmlformats.org/officeDocument/2006/relationships/hyperlink" Target="https://en.wikipedia.org/wiki/Extinction_event#cite_note-Stanley_2016-14" TargetMode="External"/><Relationship Id="rId47" Type="http://schemas.openxmlformats.org/officeDocument/2006/relationships/hyperlink" Target="https://en.wikipedia.org/wiki/Plant" TargetMode="External"/><Relationship Id="rId63" Type="http://schemas.openxmlformats.org/officeDocument/2006/relationships/hyperlink" Target="https://en.wikipedia.org/wiki/Koolasuchus" TargetMode="External"/><Relationship Id="rId68" Type="http://schemas.openxmlformats.org/officeDocument/2006/relationships/hyperlink" Target="https://en.wikipedia.org/wiki/Danian" TargetMode="External"/><Relationship Id="rId16" Type="http://schemas.openxmlformats.org/officeDocument/2006/relationships/hyperlink" Target="https://en.wikipedia.org/wiki/Extinction_event#cite_note-GEO-20200518-8" TargetMode="External"/><Relationship Id="rId11" Type="http://schemas.openxmlformats.org/officeDocument/2006/relationships/hyperlink" Target="https://en.wikipedia.org/wiki/Global_warming" TargetMode="External"/><Relationship Id="rId24" Type="http://schemas.openxmlformats.org/officeDocument/2006/relationships/hyperlink" Target="https://en.wikipedia.org/wiki/Frasnian" TargetMode="External"/><Relationship Id="rId32" Type="http://schemas.openxmlformats.org/officeDocument/2006/relationships/hyperlink" Target="https://en.wikipedia.org/wiki/Ammonoidea" TargetMode="External"/><Relationship Id="rId37" Type="http://schemas.openxmlformats.org/officeDocument/2006/relationships/hyperlink" Target="https://en.wikipedia.org/wiki/Extinction_event#cite_note-McGhee_2013-12" TargetMode="External"/><Relationship Id="rId40" Type="http://schemas.openxmlformats.org/officeDocument/2006/relationships/hyperlink" Target="https://en.wikipedia.org/wiki/Triassic" TargetMode="External"/><Relationship Id="rId45" Type="http://schemas.openxmlformats.org/officeDocument/2006/relationships/hyperlink" Target="https://en.wikipedia.org/wiki/Insect" TargetMode="External"/><Relationship Id="rId53" Type="http://schemas.openxmlformats.org/officeDocument/2006/relationships/hyperlink" Target="https://en.wikipedia.org/wiki/Archosaur#Archosaurian_domination_in_the_Triassic" TargetMode="External"/><Relationship Id="rId58" Type="http://schemas.openxmlformats.org/officeDocument/2006/relationships/hyperlink" Target="https://en.wikipedia.org/wiki/Therapsid" TargetMode="External"/><Relationship Id="rId66" Type="http://schemas.openxmlformats.org/officeDocument/2006/relationships/hyperlink" Target="https://en.wikipedia.org/wiki/Maastrichtian" TargetMode="External"/><Relationship Id="rId74" Type="http://schemas.openxmlformats.org/officeDocument/2006/relationships/hyperlink" Target="https://en.wikipedia.org/wiki/Clade" TargetMode="External"/><Relationship Id="rId5" Type="http://schemas.openxmlformats.org/officeDocument/2006/relationships/hyperlink" Target="https://en.wikipedia.org/wiki/Ordovician" TargetMode="External"/><Relationship Id="rId61" Type="http://schemas.openxmlformats.org/officeDocument/2006/relationships/hyperlink" Target="https://en.wikipedia.org/wiki/Diapsid#Taxonomy" TargetMode="External"/><Relationship Id="rId19" Type="http://schemas.openxmlformats.org/officeDocument/2006/relationships/hyperlink" Target="https://en.wikipedia.org/wiki/Late_Devonian_extinction" TargetMode="External"/><Relationship Id="rId14" Type="http://schemas.openxmlformats.org/officeDocument/2006/relationships/hyperlink" Target="https://en.wikipedia.org/wiki/Glaciation" TargetMode="External"/><Relationship Id="rId22" Type="http://schemas.openxmlformats.org/officeDocument/2006/relationships/hyperlink" Target="https://en.wikipedia.org/wiki/Carboniferous" TargetMode="External"/><Relationship Id="rId27" Type="http://schemas.openxmlformats.org/officeDocument/2006/relationships/hyperlink" Target="https://en.wikipedia.org/wiki/Benthic_zone" TargetMode="External"/><Relationship Id="rId30" Type="http://schemas.openxmlformats.org/officeDocument/2006/relationships/hyperlink" Target="https://en.wikipedia.org/wiki/Hangenberg_event" TargetMode="External"/><Relationship Id="rId35" Type="http://schemas.openxmlformats.org/officeDocument/2006/relationships/hyperlink" Target="https://en.wikipedia.org/wiki/Givetian" TargetMode="External"/><Relationship Id="rId43" Type="http://schemas.openxmlformats.org/officeDocument/2006/relationships/hyperlink" Target="https://en.wikipedia.org/wiki/Extinction_event#cite_note-YuEtAl2022-15" TargetMode="External"/><Relationship Id="rId48" Type="http://schemas.openxmlformats.org/officeDocument/2006/relationships/hyperlink" Target="https://en.wikipedia.org/wiki/Extinction_event#cite_note-McElwain2007-18" TargetMode="External"/><Relationship Id="rId56" Type="http://schemas.openxmlformats.org/officeDocument/2006/relationships/hyperlink" Target="https://en.wikipedia.org/wiki/Triassic%E2%80%93Jurassic_extinction_event" TargetMode="External"/><Relationship Id="rId64" Type="http://schemas.openxmlformats.org/officeDocument/2006/relationships/hyperlink" Target="https://en.wikipedia.org/wiki/Cretaceous%E2%80%93Paleogene_extinction_event" TargetMode="External"/><Relationship Id="rId69" Type="http://schemas.openxmlformats.org/officeDocument/2006/relationships/hyperlink" Target="https://en.wikipedia.org/wiki/Extinction_event#cite_note-20" TargetMode="External"/><Relationship Id="rId77" Type="http://schemas.openxmlformats.org/officeDocument/2006/relationships/hyperlink" Target="https://en.wikipedia.org/wiki/Theropod" TargetMode="External"/><Relationship Id="rId8" Type="http://schemas.openxmlformats.org/officeDocument/2006/relationships/hyperlink" Target="https://en.wikipedia.org/wiki/Species" TargetMode="External"/><Relationship Id="rId51" Type="http://schemas.openxmlformats.org/officeDocument/2006/relationships/hyperlink" Target="https://en.wikipedia.org/wiki/Ecological_niche" TargetMode="External"/><Relationship Id="rId72" Type="http://schemas.openxmlformats.org/officeDocument/2006/relationships/hyperlink" Target="https://en.wikipedia.org/wiki/Sessility_(zoology)" TargetMode="External"/><Relationship Id="rId3" Type="http://schemas.openxmlformats.org/officeDocument/2006/relationships/hyperlink" Target="https://en.wikipedia.org/wiki/Ordovician%E2%80%93Silurian_extinction_events" TargetMode="External"/><Relationship Id="rId12" Type="http://schemas.openxmlformats.org/officeDocument/2006/relationships/hyperlink" Target="https://en.wikipedia.org/wiki/Volcanism" TargetMode="External"/><Relationship Id="rId17" Type="http://schemas.openxmlformats.org/officeDocument/2006/relationships/hyperlink" Target="https://en.wikipedia.org/wiki/Extinction_event#cite_note-9" TargetMode="External"/><Relationship Id="rId25" Type="http://schemas.openxmlformats.org/officeDocument/2006/relationships/hyperlink" Target="https://en.wikipedia.org/wiki/Famennian" TargetMode="External"/><Relationship Id="rId33" Type="http://schemas.openxmlformats.org/officeDocument/2006/relationships/hyperlink" Target="https://en.wikipedia.org/wiki/Genera" TargetMode="External"/><Relationship Id="rId38" Type="http://schemas.openxmlformats.org/officeDocument/2006/relationships/hyperlink" Target="https://en.wikipedia.org/wiki/Permian%E2%80%93Triassic_extinction_event" TargetMode="External"/><Relationship Id="rId46" Type="http://schemas.openxmlformats.org/officeDocument/2006/relationships/hyperlink" Target="https://en.wikipedia.org/wiki/Extinction_event#cite_note-Labandeira-17" TargetMode="External"/><Relationship Id="rId59" Type="http://schemas.openxmlformats.org/officeDocument/2006/relationships/hyperlink" Target="https://en.wikipedia.org/wiki/Amphibian" TargetMode="External"/><Relationship Id="rId67" Type="http://schemas.openxmlformats.org/officeDocument/2006/relationships/hyperlink" Target="https://en.wikipedia.org/wiki/Paleogene" TargetMode="External"/><Relationship Id="rId20" Type="http://schemas.openxmlformats.org/officeDocument/2006/relationships/hyperlink" Target="https://en.wikipedia.org/wiki/Late_Devonian" TargetMode="External"/><Relationship Id="rId41" Type="http://schemas.openxmlformats.org/officeDocument/2006/relationships/hyperlink" Target="https://en.wikipedia.org/wiki/Extinction_event#cite_note-NYT-20170216-13" TargetMode="External"/><Relationship Id="rId54" Type="http://schemas.openxmlformats.org/officeDocument/2006/relationships/hyperlink" Target="https://en.wikipedia.org/wiki/Sessility_(motility)" TargetMode="External"/><Relationship Id="rId62" Type="http://schemas.openxmlformats.org/officeDocument/2006/relationships/hyperlink" Target="https://en.wikipedia.org/wiki/Temnospondyl" TargetMode="External"/><Relationship Id="rId70" Type="http://schemas.openxmlformats.org/officeDocument/2006/relationships/hyperlink" Target="https://en.wikipedia.org/wiki/Sauropterygia" TargetMode="External"/><Relationship Id="rId75" Type="http://schemas.openxmlformats.org/officeDocument/2006/relationships/hyperlink" Target="https://en.wikipedia.org/wiki/Mammal" TargetMode="External"/><Relationship Id="rId1" Type="http://schemas.openxmlformats.org/officeDocument/2006/relationships/notesMaster" Target="../notesMasters/notesMaster1.xml"/><Relationship Id="rId6" Type="http://schemas.openxmlformats.org/officeDocument/2006/relationships/hyperlink" Target="https://en.wikipedia.org/wiki/Silurian" TargetMode="External"/><Relationship Id="rId15" Type="http://schemas.openxmlformats.org/officeDocument/2006/relationships/hyperlink" Target="https://en.wikipedia.org/wiki/Extinction_event#cite_note-NYT-20200610-7" TargetMode="External"/><Relationship Id="rId23" Type="http://schemas.openxmlformats.org/officeDocument/2006/relationships/hyperlink" Target="https://en.wikipedia.org/wiki/Kellwasser_event" TargetMode="External"/><Relationship Id="rId28" Type="http://schemas.openxmlformats.org/officeDocument/2006/relationships/hyperlink" Target="https://en.wikipedia.org/wiki/Brachiopod" TargetMode="External"/><Relationship Id="rId36" Type="http://schemas.openxmlformats.org/officeDocument/2006/relationships/hyperlink" Target="https://en.wikipedia.org/wiki/Extinction_event#cite_note-Raup-2" TargetMode="External"/><Relationship Id="rId49" Type="http://schemas.openxmlformats.org/officeDocument/2006/relationships/hyperlink" Target="https://en.wikipedia.org/wiki/Synapsid" TargetMode="External"/><Relationship Id="rId57" Type="http://schemas.openxmlformats.org/officeDocument/2006/relationships/hyperlink" Target="https://en.wikipedia.org/wiki/Jurassic" TargetMode="External"/><Relationship Id="rId10" Type="http://schemas.openxmlformats.org/officeDocument/2006/relationships/hyperlink" Target="https://en.wikipedia.org/wiki/Genus" TargetMode="External"/><Relationship Id="rId31" Type="http://schemas.openxmlformats.org/officeDocument/2006/relationships/hyperlink" Target="https://en.wikipedia.org/wiki/Placodermi" TargetMode="External"/><Relationship Id="rId44" Type="http://schemas.openxmlformats.org/officeDocument/2006/relationships/hyperlink" Target="https://en.wikipedia.org/wiki/Extinction_event#cite_note-Ward_2006-16" TargetMode="External"/><Relationship Id="rId52" Type="http://schemas.openxmlformats.org/officeDocument/2006/relationships/hyperlink" Target="https://en.wikipedia.org/wiki/Archosaur" TargetMode="External"/><Relationship Id="rId60" Type="http://schemas.openxmlformats.org/officeDocument/2006/relationships/hyperlink" Target="https://en.wikipedia.org/wiki/Dinosaur" TargetMode="External"/><Relationship Id="rId65" Type="http://schemas.openxmlformats.org/officeDocument/2006/relationships/hyperlink" Target="https://en.wikipedia.org/wiki/Cretaceous" TargetMode="External"/><Relationship Id="rId73" Type="http://schemas.openxmlformats.org/officeDocument/2006/relationships/hyperlink" Target="https://en.wikipedia.org/wiki/Extinction_event#cite_note-21" TargetMode="External"/><Relationship Id="rId4" Type="http://schemas.openxmlformats.org/officeDocument/2006/relationships/hyperlink" Target="https://en.wikipedia.org/wiki/Megaannum" TargetMode="External"/><Relationship Id="rId9" Type="http://schemas.openxmlformats.org/officeDocument/2006/relationships/hyperlink" Target="https://en.wikipedia.org/wiki/Extinction_event#cite_note-ucr-6" TargetMode="External"/><Relationship Id="rId13" Type="http://schemas.openxmlformats.org/officeDocument/2006/relationships/hyperlink" Target="https://en.wikipedia.org/wiki/Hypoxia_(environmental)" TargetMode="External"/><Relationship Id="rId18" Type="http://schemas.openxmlformats.org/officeDocument/2006/relationships/hyperlink" Target="https://en.wikipedia.org/wiki/Extinction_event#cite_note-10" TargetMode="External"/><Relationship Id="rId39" Type="http://schemas.openxmlformats.org/officeDocument/2006/relationships/hyperlink" Target="https://en.wikipedia.org/wiki/Permian" TargetMode="External"/><Relationship Id="rId34" Type="http://schemas.openxmlformats.org/officeDocument/2006/relationships/hyperlink" Target="https://en.wikipedia.org/wiki/Extinction_event#cite_note-11" TargetMode="External"/><Relationship Id="rId50" Type="http://schemas.openxmlformats.org/officeDocument/2006/relationships/hyperlink" Target="https://en.wikipedia.org/wiki/Extinction_event#cite_note-19" TargetMode="External"/><Relationship Id="rId55" Type="http://schemas.openxmlformats.org/officeDocument/2006/relationships/hyperlink" Target="https://en.wikipedia.org/wiki/End-Capitanian_extinction_event" TargetMode="External"/><Relationship Id="rId76" Type="http://schemas.openxmlformats.org/officeDocument/2006/relationships/hyperlink" Target="https://en.wikipedia.org/wiki/Bird" TargetMode="External"/><Relationship Id="rId7" Type="http://schemas.openxmlformats.org/officeDocument/2006/relationships/hyperlink" Target="https://en.wikipedia.org/wiki/Family_(biology)" TargetMode="External"/><Relationship Id="rId71" Type="http://schemas.openxmlformats.org/officeDocument/2006/relationships/hyperlink" Target="https://en.wikipedia.org/wiki/Mosasaur" TargetMode="External"/><Relationship Id="rId2" Type="http://schemas.openxmlformats.org/officeDocument/2006/relationships/slide" Target="../slides/slide107.xml"/><Relationship Id="rId29" Type="http://schemas.openxmlformats.org/officeDocument/2006/relationships/hyperlink" Target="https://en.wikipedia.org/wiki/Trilobite" TargetMode="External"/></Relationships>
</file>

<file path=ppt/notesSlides/_rels/notesSlide108.xml.rels><?xml version="1.0" encoding="UTF-8" standalone="yes"?>
<Relationships xmlns="http://schemas.openxmlformats.org/package/2006/relationships"><Relationship Id="rId26" Type="http://schemas.openxmlformats.org/officeDocument/2006/relationships/hyperlink" Target="https://en.wikipedia.org/wiki/Coral_reef" TargetMode="External"/><Relationship Id="rId21" Type="http://schemas.openxmlformats.org/officeDocument/2006/relationships/hyperlink" Target="https://en.wikipedia.org/wiki/Devonian" TargetMode="External"/><Relationship Id="rId42" Type="http://schemas.openxmlformats.org/officeDocument/2006/relationships/hyperlink" Target="https://en.wikipedia.org/wiki/Extinction_event#cite_note-Stanley_2016-14" TargetMode="External"/><Relationship Id="rId47" Type="http://schemas.openxmlformats.org/officeDocument/2006/relationships/hyperlink" Target="https://en.wikipedia.org/wiki/Plant" TargetMode="External"/><Relationship Id="rId63" Type="http://schemas.openxmlformats.org/officeDocument/2006/relationships/hyperlink" Target="https://en.wikipedia.org/wiki/Koolasuchus" TargetMode="External"/><Relationship Id="rId68" Type="http://schemas.openxmlformats.org/officeDocument/2006/relationships/hyperlink" Target="https://en.wikipedia.org/wiki/Danian" TargetMode="External"/><Relationship Id="rId16" Type="http://schemas.openxmlformats.org/officeDocument/2006/relationships/hyperlink" Target="https://en.wikipedia.org/wiki/Extinction_event#cite_note-GEO-20200518-8" TargetMode="External"/><Relationship Id="rId11" Type="http://schemas.openxmlformats.org/officeDocument/2006/relationships/hyperlink" Target="https://en.wikipedia.org/wiki/Global_warming" TargetMode="External"/><Relationship Id="rId24" Type="http://schemas.openxmlformats.org/officeDocument/2006/relationships/hyperlink" Target="https://en.wikipedia.org/wiki/Frasnian" TargetMode="External"/><Relationship Id="rId32" Type="http://schemas.openxmlformats.org/officeDocument/2006/relationships/hyperlink" Target="https://en.wikipedia.org/wiki/Ammonoidea" TargetMode="External"/><Relationship Id="rId37" Type="http://schemas.openxmlformats.org/officeDocument/2006/relationships/hyperlink" Target="https://en.wikipedia.org/wiki/Extinction_event#cite_note-McGhee_2013-12" TargetMode="External"/><Relationship Id="rId40" Type="http://schemas.openxmlformats.org/officeDocument/2006/relationships/hyperlink" Target="https://en.wikipedia.org/wiki/Triassic" TargetMode="External"/><Relationship Id="rId45" Type="http://schemas.openxmlformats.org/officeDocument/2006/relationships/hyperlink" Target="https://en.wikipedia.org/wiki/Insect" TargetMode="External"/><Relationship Id="rId53" Type="http://schemas.openxmlformats.org/officeDocument/2006/relationships/hyperlink" Target="https://en.wikipedia.org/wiki/Archosaur#Archosaurian_domination_in_the_Triassic" TargetMode="External"/><Relationship Id="rId58" Type="http://schemas.openxmlformats.org/officeDocument/2006/relationships/hyperlink" Target="https://en.wikipedia.org/wiki/Therapsid" TargetMode="External"/><Relationship Id="rId66" Type="http://schemas.openxmlformats.org/officeDocument/2006/relationships/hyperlink" Target="https://en.wikipedia.org/wiki/Maastrichtian" TargetMode="External"/><Relationship Id="rId74" Type="http://schemas.openxmlformats.org/officeDocument/2006/relationships/hyperlink" Target="https://en.wikipedia.org/wiki/Clade" TargetMode="External"/><Relationship Id="rId5" Type="http://schemas.openxmlformats.org/officeDocument/2006/relationships/hyperlink" Target="https://en.wikipedia.org/wiki/Ordovician" TargetMode="External"/><Relationship Id="rId61" Type="http://schemas.openxmlformats.org/officeDocument/2006/relationships/hyperlink" Target="https://en.wikipedia.org/wiki/Diapsid#Taxonomy" TargetMode="External"/><Relationship Id="rId19" Type="http://schemas.openxmlformats.org/officeDocument/2006/relationships/hyperlink" Target="https://en.wikipedia.org/wiki/Late_Devonian_extinction" TargetMode="External"/><Relationship Id="rId14" Type="http://schemas.openxmlformats.org/officeDocument/2006/relationships/hyperlink" Target="https://en.wikipedia.org/wiki/Glaciation" TargetMode="External"/><Relationship Id="rId22" Type="http://schemas.openxmlformats.org/officeDocument/2006/relationships/hyperlink" Target="https://en.wikipedia.org/wiki/Carboniferous" TargetMode="External"/><Relationship Id="rId27" Type="http://schemas.openxmlformats.org/officeDocument/2006/relationships/hyperlink" Target="https://en.wikipedia.org/wiki/Benthic_zone" TargetMode="External"/><Relationship Id="rId30" Type="http://schemas.openxmlformats.org/officeDocument/2006/relationships/hyperlink" Target="https://en.wikipedia.org/wiki/Hangenberg_event" TargetMode="External"/><Relationship Id="rId35" Type="http://schemas.openxmlformats.org/officeDocument/2006/relationships/hyperlink" Target="https://en.wikipedia.org/wiki/Givetian" TargetMode="External"/><Relationship Id="rId43" Type="http://schemas.openxmlformats.org/officeDocument/2006/relationships/hyperlink" Target="https://en.wikipedia.org/wiki/Extinction_event#cite_note-YuEtAl2022-15" TargetMode="External"/><Relationship Id="rId48" Type="http://schemas.openxmlformats.org/officeDocument/2006/relationships/hyperlink" Target="https://en.wikipedia.org/wiki/Extinction_event#cite_note-McElwain2007-18" TargetMode="External"/><Relationship Id="rId56" Type="http://schemas.openxmlformats.org/officeDocument/2006/relationships/hyperlink" Target="https://en.wikipedia.org/wiki/Triassic%E2%80%93Jurassic_extinction_event" TargetMode="External"/><Relationship Id="rId64" Type="http://schemas.openxmlformats.org/officeDocument/2006/relationships/hyperlink" Target="https://en.wikipedia.org/wiki/Cretaceous%E2%80%93Paleogene_extinction_event" TargetMode="External"/><Relationship Id="rId69" Type="http://schemas.openxmlformats.org/officeDocument/2006/relationships/hyperlink" Target="https://en.wikipedia.org/wiki/Extinction_event#cite_note-20" TargetMode="External"/><Relationship Id="rId77" Type="http://schemas.openxmlformats.org/officeDocument/2006/relationships/hyperlink" Target="https://en.wikipedia.org/wiki/Theropod" TargetMode="External"/><Relationship Id="rId8" Type="http://schemas.openxmlformats.org/officeDocument/2006/relationships/hyperlink" Target="https://en.wikipedia.org/wiki/Species" TargetMode="External"/><Relationship Id="rId51" Type="http://schemas.openxmlformats.org/officeDocument/2006/relationships/hyperlink" Target="https://en.wikipedia.org/wiki/Ecological_niche" TargetMode="External"/><Relationship Id="rId72" Type="http://schemas.openxmlformats.org/officeDocument/2006/relationships/hyperlink" Target="https://en.wikipedia.org/wiki/Sessility_(zoology)" TargetMode="External"/><Relationship Id="rId3" Type="http://schemas.openxmlformats.org/officeDocument/2006/relationships/hyperlink" Target="https://en.wikipedia.org/wiki/Ordovician%E2%80%93Silurian_extinction_events" TargetMode="External"/><Relationship Id="rId12" Type="http://schemas.openxmlformats.org/officeDocument/2006/relationships/hyperlink" Target="https://en.wikipedia.org/wiki/Volcanism" TargetMode="External"/><Relationship Id="rId17" Type="http://schemas.openxmlformats.org/officeDocument/2006/relationships/hyperlink" Target="https://en.wikipedia.org/wiki/Extinction_event#cite_note-9" TargetMode="External"/><Relationship Id="rId25" Type="http://schemas.openxmlformats.org/officeDocument/2006/relationships/hyperlink" Target="https://en.wikipedia.org/wiki/Famennian" TargetMode="External"/><Relationship Id="rId33" Type="http://schemas.openxmlformats.org/officeDocument/2006/relationships/hyperlink" Target="https://en.wikipedia.org/wiki/Genera" TargetMode="External"/><Relationship Id="rId38" Type="http://schemas.openxmlformats.org/officeDocument/2006/relationships/hyperlink" Target="https://en.wikipedia.org/wiki/Permian%E2%80%93Triassic_extinction_event" TargetMode="External"/><Relationship Id="rId46" Type="http://schemas.openxmlformats.org/officeDocument/2006/relationships/hyperlink" Target="https://en.wikipedia.org/wiki/Extinction_event#cite_note-Labandeira-17" TargetMode="External"/><Relationship Id="rId59" Type="http://schemas.openxmlformats.org/officeDocument/2006/relationships/hyperlink" Target="https://en.wikipedia.org/wiki/Amphibian" TargetMode="External"/><Relationship Id="rId67" Type="http://schemas.openxmlformats.org/officeDocument/2006/relationships/hyperlink" Target="https://en.wikipedia.org/wiki/Paleogene" TargetMode="External"/><Relationship Id="rId20" Type="http://schemas.openxmlformats.org/officeDocument/2006/relationships/hyperlink" Target="https://en.wikipedia.org/wiki/Late_Devonian" TargetMode="External"/><Relationship Id="rId41" Type="http://schemas.openxmlformats.org/officeDocument/2006/relationships/hyperlink" Target="https://en.wikipedia.org/wiki/Extinction_event#cite_note-NYT-20170216-13" TargetMode="External"/><Relationship Id="rId54" Type="http://schemas.openxmlformats.org/officeDocument/2006/relationships/hyperlink" Target="https://en.wikipedia.org/wiki/Sessility_(motility)" TargetMode="External"/><Relationship Id="rId62" Type="http://schemas.openxmlformats.org/officeDocument/2006/relationships/hyperlink" Target="https://en.wikipedia.org/wiki/Temnospondyl" TargetMode="External"/><Relationship Id="rId70" Type="http://schemas.openxmlformats.org/officeDocument/2006/relationships/hyperlink" Target="https://en.wikipedia.org/wiki/Sauropterygia" TargetMode="External"/><Relationship Id="rId75" Type="http://schemas.openxmlformats.org/officeDocument/2006/relationships/hyperlink" Target="https://en.wikipedia.org/wiki/Mammal" TargetMode="External"/><Relationship Id="rId1" Type="http://schemas.openxmlformats.org/officeDocument/2006/relationships/notesMaster" Target="../notesMasters/notesMaster1.xml"/><Relationship Id="rId6" Type="http://schemas.openxmlformats.org/officeDocument/2006/relationships/hyperlink" Target="https://en.wikipedia.org/wiki/Silurian" TargetMode="External"/><Relationship Id="rId15" Type="http://schemas.openxmlformats.org/officeDocument/2006/relationships/hyperlink" Target="https://en.wikipedia.org/wiki/Extinction_event#cite_note-NYT-20200610-7" TargetMode="External"/><Relationship Id="rId23" Type="http://schemas.openxmlformats.org/officeDocument/2006/relationships/hyperlink" Target="https://en.wikipedia.org/wiki/Kellwasser_event" TargetMode="External"/><Relationship Id="rId28" Type="http://schemas.openxmlformats.org/officeDocument/2006/relationships/hyperlink" Target="https://en.wikipedia.org/wiki/Brachiopod" TargetMode="External"/><Relationship Id="rId36" Type="http://schemas.openxmlformats.org/officeDocument/2006/relationships/hyperlink" Target="https://en.wikipedia.org/wiki/Extinction_event#cite_note-Raup-2" TargetMode="External"/><Relationship Id="rId49" Type="http://schemas.openxmlformats.org/officeDocument/2006/relationships/hyperlink" Target="https://en.wikipedia.org/wiki/Synapsid" TargetMode="External"/><Relationship Id="rId57" Type="http://schemas.openxmlformats.org/officeDocument/2006/relationships/hyperlink" Target="https://en.wikipedia.org/wiki/Jurassic" TargetMode="External"/><Relationship Id="rId10" Type="http://schemas.openxmlformats.org/officeDocument/2006/relationships/hyperlink" Target="https://en.wikipedia.org/wiki/Genus" TargetMode="External"/><Relationship Id="rId31" Type="http://schemas.openxmlformats.org/officeDocument/2006/relationships/hyperlink" Target="https://en.wikipedia.org/wiki/Placodermi" TargetMode="External"/><Relationship Id="rId44" Type="http://schemas.openxmlformats.org/officeDocument/2006/relationships/hyperlink" Target="https://en.wikipedia.org/wiki/Extinction_event#cite_note-Ward_2006-16" TargetMode="External"/><Relationship Id="rId52" Type="http://schemas.openxmlformats.org/officeDocument/2006/relationships/hyperlink" Target="https://en.wikipedia.org/wiki/Archosaur" TargetMode="External"/><Relationship Id="rId60" Type="http://schemas.openxmlformats.org/officeDocument/2006/relationships/hyperlink" Target="https://en.wikipedia.org/wiki/Dinosaur" TargetMode="External"/><Relationship Id="rId65" Type="http://schemas.openxmlformats.org/officeDocument/2006/relationships/hyperlink" Target="https://en.wikipedia.org/wiki/Cretaceous" TargetMode="External"/><Relationship Id="rId73" Type="http://schemas.openxmlformats.org/officeDocument/2006/relationships/hyperlink" Target="https://en.wikipedia.org/wiki/Extinction_event#cite_note-21" TargetMode="External"/><Relationship Id="rId4" Type="http://schemas.openxmlformats.org/officeDocument/2006/relationships/hyperlink" Target="https://en.wikipedia.org/wiki/Megaannum" TargetMode="External"/><Relationship Id="rId9" Type="http://schemas.openxmlformats.org/officeDocument/2006/relationships/hyperlink" Target="https://en.wikipedia.org/wiki/Extinction_event#cite_note-ucr-6" TargetMode="External"/><Relationship Id="rId13" Type="http://schemas.openxmlformats.org/officeDocument/2006/relationships/hyperlink" Target="https://en.wikipedia.org/wiki/Hypoxia_(environmental)" TargetMode="External"/><Relationship Id="rId18" Type="http://schemas.openxmlformats.org/officeDocument/2006/relationships/hyperlink" Target="https://en.wikipedia.org/wiki/Extinction_event#cite_note-10" TargetMode="External"/><Relationship Id="rId39" Type="http://schemas.openxmlformats.org/officeDocument/2006/relationships/hyperlink" Target="https://en.wikipedia.org/wiki/Permian" TargetMode="External"/><Relationship Id="rId34" Type="http://schemas.openxmlformats.org/officeDocument/2006/relationships/hyperlink" Target="https://en.wikipedia.org/wiki/Extinction_event#cite_note-11" TargetMode="External"/><Relationship Id="rId50" Type="http://schemas.openxmlformats.org/officeDocument/2006/relationships/hyperlink" Target="https://en.wikipedia.org/wiki/Extinction_event#cite_note-19" TargetMode="External"/><Relationship Id="rId55" Type="http://schemas.openxmlformats.org/officeDocument/2006/relationships/hyperlink" Target="https://en.wikipedia.org/wiki/End-Capitanian_extinction_event" TargetMode="External"/><Relationship Id="rId76" Type="http://schemas.openxmlformats.org/officeDocument/2006/relationships/hyperlink" Target="https://en.wikipedia.org/wiki/Bird" TargetMode="External"/><Relationship Id="rId7" Type="http://schemas.openxmlformats.org/officeDocument/2006/relationships/hyperlink" Target="https://en.wikipedia.org/wiki/Family_(biology)" TargetMode="External"/><Relationship Id="rId71" Type="http://schemas.openxmlformats.org/officeDocument/2006/relationships/hyperlink" Target="https://en.wikipedia.org/wiki/Mosasaur" TargetMode="External"/><Relationship Id="rId2" Type="http://schemas.openxmlformats.org/officeDocument/2006/relationships/slide" Target="../slides/slide108.xml"/><Relationship Id="rId29" Type="http://schemas.openxmlformats.org/officeDocument/2006/relationships/hyperlink" Target="https://en.wikipedia.org/wiki/Trilobite" TargetMode="Externa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Are you sad this is the last poll?</a:t>
            </a:r>
          </a:p>
          <a:p>
            <a:r>
              <a:rPr lang="en-US"/>
              <a:t>https://www.polleverywhere.com/multiple_choice_polls/rdrJqpvmpwX5lVKaSZHgI?display_state=instructions&amp;activity_state=opened&amp;state=opened&amp;flow=Engagement&amp;onscreen=persist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1</a:t>
            </a:fld>
            <a:endParaRPr lang="en-US"/>
          </a:p>
        </p:txBody>
      </p:sp>
    </p:spTree>
    <p:extLst>
      <p:ext uri="{BB962C8B-B14F-4D97-AF65-F5344CB8AC3E}">
        <p14:creationId xmlns:p14="http://schemas.microsoft.com/office/powerpoint/2010/main" val="6698774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Interactions of an individual with the environment</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10</a:t>
            </a:fld>
            <a:endParaRPr lang="en-US"/>
          </a:p>
        </p:txBody>
      </p:sp>
    </p:spTree>
    <p:extLst>
      <p:ext uri="{BB962C8B-B14F-4D97-AF65-F5344CB8AC3E}">
        <p14:creationId xmlns:p14="http://schemas.microsoft.com/office/powerpoint/2010/main" val="265483350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What are the four categories of ecosystem services?</a:t>
            </a:r>
          </a:p>
          <a:p>
            <a:r>
              <a:rPr lang="en-US"/>
              <a:t>https://www.polleverywhere.com/multiple_choice_polls/ZxdJbSQLtpSKqyMk5chGi?display_state=instructions&amp;activity_state=opened&amp;state=opened&amp;flow=Instructor&amp;onscreen=persist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100</a:t>
            </a:fld>
            <a:endParaRPr lang="en-US"/>
          </a:p>
        </p:txBody>
      </p:sp>
    </p:spTree>
    <p:extLst>
      <p:ext uri="{BB962C8B-B14F-4D97-AF65-F5344CB8AC3E}">
        <p14:creationId xmlns:p14="http://schemas.microsoft.com/office/powerpoint/2010/main" val="174050081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What are the four categories of ecosystem services?</a:t>
            </a:r>
          </a:p>
          <a:p>
            <a:r>
              <a:rPr lang="en-US"/>
              <a:t>https://www.polleverywhere.com/multiple_choice_polls/ZxdJbSQLtpSKqyMk5chGi?display_state=chart&amp;activity_state=closed&amp;state=closed&amp;flow=Instructor&amp;onscreen=persist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101</a:t>
            </a:fld>
            <a:endParaRPr lang="en-US"/>
          </a:p>
        </p:txBody>
      </p:sp>
    </p:spTree>
    <p:extLst>
      <p:ext uri="{BB962C8B-B14F-4D97-AF65-F5344CB8AC3E}">
        <p14:creationId xmlns:p14="http://schemas.microsoft.com/office/powerpoint/2010/main" val="127400907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What are the four categories of ecosystem services?</a:t>
            </a:r>
          </a:p>
          <a:p>
            <a:r>
              <a:rPr lang="en-US"/>
              <a:t>https://www.polleverywhere.com/multiple_choice_polls/ZxdJbSQLtpSKqyMk5chGi?display_state=chart&amp;activity_state=closed&amp;display=correctness&amp;state=closed&amp;flow=Instructor&amp;onscreen=persist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102</a:t>
            </a:fld>
            <a:endParaRPr lang="en-US"/>
          </a:p>
        </p:txBody>
      </p:sp>
    </p:spTree>
    <p:extLst>
      <p:ext uri="{BB962C8B-B14F-4D97-AF65-F5344CB8AC3E}">
        <p14:creationId xmlns:p14="http://schemas.microsoft.com/office/powerpoint/2010/main" val="338056890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103</a:t>
            </a:fld>
            <a:endParaRPr lang="en-US"/>
          </a:p>
        </p:txBody>
      </p:sp>
    </p:spTree>
    <p:extLst>
      <p:ext uri="{BB962C8B-B14F-4D97-AF65-F5344CB8AC3E}">
        <p14:creationId xmlns:p14="http://schemas.microsoft.com/office/powerpoint/2010/main" val="208231948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u="none" strike="noStrike" dirty="0">
                <a:solidFill>
                  <a:srgbClr val="3366CC"/>
                </a:solidFill>
                <a:effectLst/>
                <a:latin typeface="Arial" panose="020B0604020202020204" pitchFamily="34" charset="0"/>
                <a:hlinkClick r:id="rId3" tooltip="Ordovician–Silurian extinction events"/>
              </a:rPr>
              <a:t>Ordovician–Silurian extinction events</a:t>
            </a:r>
            <a:r>
              <a:rPr lang="en-US" b="0" i="0" dirty="0">
                <a:solidFill>
                  <a:srgbClr val="202122"/>
                </a:solidFill>
                <a:effectLst/>
                <a:latin typeface="Arial" panose="020B0604020202020204" pitchFamily="34" charset="0"/>
              </a:rPr>
              <a:t> (End Ordovician or O–S): 445–444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just prior to and at the </a:t>
            </a:r>
            <a:r>
              <a:rPr lang="en-US" b="0" i="0" u="none" strike="noStrike" dirty="0">
                <a:solidFill>
                  <a:srgbClr val="3366CC"/>
                </a:solidFill>
                <a:effectLst/>
                <a:latin typeface="Arial" panose="020B0604020202020204" pitchFamily="34" charset="0"/>
                <a:hlinkClick r:id="rId5" tooltip="Ordovician"/>
              </a:rPr>
              <a:t>Ordovician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6" tooltip="Silurian"/>
              </a:rPr>
              <a:t>Silurian</a:t>
            </a:r>
            <a:r>
              <a:rPr lang="en-US" b="0" i="0" dirty="0">
                <a:solidFill>
                  <a:srgbClr val="202122"/>
                </a:solidFill>
                <a:effectLst/>
                <a:latin typeface="Arial" panose="020B0604020202020204" pitchFamily="34" charset="0"/>
              </a:rPr>
              <a:t> transition. Two events occurred that killed off 27% of all </a:t>
            </a:r>
            <a:r>
              <a:rPr lang="en-US" b="0" i="0" u="none" strike="noStrike" dirty="0">
                <a:solidFill>
                  <a:srgbClr val="3366CC"/>
                </a:solidFill>
                <a:effectLst/>
                <a:latin typeface="Arial" panose="020B0604020202020204" pitchFamily="34" charset="0"/>
                <a:hlinkClick r:id="rId7" tooltip="Family (biology)"/>
              </a:rPr>
              <a:t>families</a:t>
            </a:r>
            <a:r>
              <a:rPr lang="en-US" b="0" i="0" dirty="0">
                <a:solidFill>
                  <a:srgbClr val="202122"/>
                </a:solidFill>
                <a:effectLst/>
                <a:latin typeface="Arial" panose="020B0604020202020204" pitchFamily="34" charset="0"/>
              </a:rPr>
              <a:t>, 57% of all genera and 85% of all </a:t>
            </a:r>
            <a:r>
              <a:rPr lang="en-US" b="0" i="0" u="none" strike="noStrike" dirty="0">
                <a:solidFill>
                  <a:srgbClr val="3366CC"/>
                </a:solidFill>
                <a:effectLst/>
                <a:latin typeface="Arial" panose="020B0604020202020204" pitchFamily="34" charset="0"/>
                <a:hlinkClick r:id="rId8" tooltip="Species"/>
              </a:rPr>
              <a:t>species</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Together they are ranked by many scientists as the second-largest of the five major extinctions in Earth's history in terms of percentage of </a:t>
            </a:r>
            <a:r>
              <a:rPr lang="en-US" b="0" i="0" u="none" strike="noStrike" dirty="0">
                <a:solidFill>
                  <a:srgbClr val="3366CC"/>
                </a:solidFill>
                <a:effectLst/>
                <a:latin typeface="Arial" panose="020B0604020202020204" pitchFamily="34" charset="0"/>
                <a:hlinkClick r:id="rId10" tooltip="Genus"/>
              </a:rPr>
              <a:t>genera</a:t>
            </a:r>
            <a:r>
              <a:rPr lang="en-US" b="0" i="0" dirty="0">
                <a:solidFill>
                  <a:srgbClr val="202122"/>
                </a:solidFill>
                <a:effectLst/>
                <a:latin typeface="Arial" panose="020B0604020202020204" pitchFamily="34" charset="0"/>
              </a:rPr>
              <a:t> that became extinct. In May 2020, studies suggested that the causes of the mass extinction were </a:t>
            </a:r>
            <a:r>
              <a:rPr lang="en-US" b="0" i="0" u="none" strike="noStrike" dirty="0">
                <a:solidFill>
                  <a:srgbClr val="3366CC"/>
                </a:solidFill>
                <a:effectLst/>
                <a:latin typeface="Arial" panose="020B0604020202020204" pitchFamily="34" charset="0"/>
                <a:hlinkClick r:id="rId11" tooltip="Global warming"/>
              </a:rPr>
              <a:t>global warming</a:t>
            </a:r>
            <a:r>
              <a:rPr lang="en-US" b="0" i="0" dirty="0">
                <a:solidFill>
                  <a:srgbClr val="202122"/>
                </a:solidFill>
                <a:effectLst/>
                <a:latin typeface="Arial" panose="020B0604020202020204" pitchFamily="34" charset="0"/>
              </a:rPr>
              <a:t>, related to </a:t>
            </a:r>
            <a:r>
              <a:rPr lang="en-US" b="0" i="0" u="none" strike="noStrike" dirty="0">
                <a:solidFill>
                  <a:srgbClr val="3366CC"/>
                </a:solidFill>
                <a:effectLst/>
                <a:latin typeface="Arial" panose="020B0604020202020204" pitchFamily="34" charset="0"/>
                <a:hlinkClick r:id="rId12" tooltip="Volcanism"/>
              </a:rPr>
              <a:t>volcanism</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13" tooltip="Hypoxia (environmental)"/>
              </a:rPr>
              <a:t>anoxia</a:t>
            </a:r>
            <a:r>
              <a:rPr lang="en-US" b="0" i="0" dirty="0">
                <a:solidFill>
                  <a:srgbClr val="202122"/>
                </a:solidFill>
                <a:effectLst/>
                <a:latin typeface="Arial" panose="020B0604020202020204" pitchFamily="34" charset="0"/>
              </a:rPr>
              <a:t>, and not, as considered earlier, cooling and </a:t>
            </a:r>
            <a:r>
              <a:rPr lang="en-US" b="0" i="0" u="none" strike="noStrike" dirty="0">
                <a:solidFill>
                  <a:srgbClr val="3366CC"/>
                </a:solidFill>
                <a:effectLst/>
                <a:latin typeface="Arial" panose="020B0604020202020204" pitchFamily="34" charset="0"/>
                <a:hlinkClick r:id="rId14" tooltip="Glaciation"/>
              </a:rPr>
              <a:t>glaciation</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15"/>
              </a:rPr>
              <a:t>[7]</a:t>
            </a:r>
            <a:r>
              <a:rPr lang="en-US" b="0" i="0" u="none" strike="noStrike" baseline="30000" dirty="0">
                <a:solidFill>
                  <a:srgbClr val="3366CC"/>
                </a:solidFill>
                <a:effectLst/>
                <a:latin typeface="Arial" panose="020B0604020202020204" pitchFamily="34" charset="0"/>
                <a:hlinkClick r:id="rId16"/>
              </a:rPr>
              <a:t>[8]</a:t>
            </a:r>
            <a:r>
              <a:rPr lang="en-US" b="0" i="0" dirty="0">
                <a:solidFill>
                  <a:srgbClr val="202122"/>
                </a:solidFill>
                <a:effectLst/>
                <a:latin typeface="Arial" panose="020B0604020202020204" pitchFamily="34" charset="0"/>
              </a:rPr>
              <a:t> However, this is at odds with numerous previous studies, which have indicated global cooling as the primary driver.</a:t>
            </a:r>
            <a:r>
              <a:rPr lang="en-US" b="0" i="0" u="none" strike="noStrike" baseline="30000" dirty="0">
                <a:solidFill>
                  <a:srgbClr val="3366CC"/>
                </a:solidFill>
                <a:effectLst/>
                <a:latin typeface="Arial" panose="020B0604020202020204" pitchFamily="34" charset="0"/>
                <a:hlinkClick r:id="rId17"/>
              </a:rPr>
              <a:t>[9]</a:t>
            </a:r>
            <a:r>
              <a:rPr lang="en-US" b="0" i="0" dirty="0">
                <a:solidFill>
                  <a:srgbClr val="202122"/>
                </a:solidFill>
                <a:effectLst/>
                <a:latin typeface="Arial" panose="020B0604020202020204" pitchFamily="34" charset="0"/>
              </a:rPr>
              <a:t> Most recently, the deposition of volcanic ash has been suggested to be the trigger for reductions in atmospheric carbon dioxide leading to the glaciation and anoxia observed in the geological record.</a:t>
            </a:r>
            <a:r>
              <a:rPr lang="en-US" b="0" i="0" u="none" strike="noStrike" baseline="30000" dirty="0">
                <a:solidFill>
                  <a:srgbClr val="3366CC"/>
                </a:solidFill>
                <a:effectLst/>
                <a:latin typeface="Arial" panose="020B0604020202020204" pitchFamily="34" charset="0"/>
                <a:hlinkClick r:id="rId18"/>
              </a:rPr>
              <a:t>[10]</a:t>
            </a:r>
            <a:endParaRPr lang="en-US" b="0" i="0" dirty="0">
              <a:solidFill>
                <a:srgbClr val="202122"/>
              </a:solidFill>
              <a:effectLst/>
              <a:latin typeface="Arial" panose="020B0604020202020204" pitchFamily="34" charset="0"/>
            </a:endParaRPr>
          </a:p>
          <a:p>
            <a:pPr algn="l">
              <a:buFont typeface="+mj-lt"/>
              <a:buAutoNum type="arabicPeriod"/>
            </a:pPr>
            <a:r>
              <a:rPr lang="en-US" b="1" i="0" u="none" strike="noStrike" dirty="0">
                <a:solidFill>
                  <a:srgbClr val="3366CC"/>
                </a:solidFill>
                <a:effectLst/>
                <a:latin typeface="Arial" panose="020B0604020202020204" pitchFamily="34" charset="0"/>
                <a:hlinkClick r:id="rId19" tooltip="Late Devonian extinction"/>
              </a:rPr>
              <a:t>Late Devonian extinctions</a:t>
            </a:r>
            <a:r>
              <a:rPr lang="en-US" b="1" i="0" dirty="0">
                <a:solidFill>
                  <a:srgbClr val="202122"/>
                </a:solidFill>
                <a:effectLst/>
                <a:latin typeface="Arial" panose="020B0604020202020204" pitchFamily="34" charset="0"/>
              </a:rPr>
              <a:t>:</a:t>
            </a:r>
            <a:r>
              <a:rPr lang="en-US" b="0" i="0" dirty="0">
                <a:solidFill>
                  <a:srgbClr val="202122"/>
                </a:solidFill>
                <a:effectLst/>
                <a:latin typeface="Arial" panose="020B0604020202020204" pitchFamily="34" charset="0"/>
              </a:rPr>
              <a:t> 372–359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occupying much of the </a:t>
            </a:r>
            <a:r>
              <a:rPr lang="en-US" b="0" i="0" u="none" strike="noStrike" dirty="0">
                <a:solidFill>
                  <a:srgbClr val="3366CC"/>
                </a:solidFill>
                <a:effectLst/>
                <a:latin typeface="Arial" panose="020B0604020202020204" pitchFamily="34" charset="0"/>
                <a:hlinkClick r:id="rId20" tooltip="Late Devonian"/>
              </a:rPr>
              <a:t>Late Devonian</a:t>
            </a:r>
            <a:r>
              <a:rPr lang="en-US" b="0" i="0" dirty="0">
                <a:solidFill>
                  <a:srgbClr val="202122"/>
                </a:solidFill>
                <a:effectLst/>
                <a:latin typeface="Arial" panose="020B0604020202020204" pitchFamily="34" charset="0"/>
              </a:rPr>
              <a:t> up to the </a:t>
            </a:r>
            <a:r>
              <a:rPr lang="en-US" b="0" i="0" u="none" strike="noStrike" dirty="0">
                <a:solidFill>
                  <a:srgbClr val="3366CC"/>
                </a:solidFill>
                <a:effectLst/>
                <a:latin typeface="Arial" panose="020B0604020202020204" pitchFamily="34" charset="0"/>
                <a:hlinkClick r:id="rId21" tooltip="Devonian"/>
              </a:rPr>
              <a:t>Devonian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22" tooltip="Carboniferous"/>
              </a:rPr>
              <a:t>Carboniferous</a:t>
            </a:r>
            <a:r>
              <a:rPr lang="en-US" b="0" i="0" dirty="0">
                <a:solidFill>
                  <a:srgbClr val="202122"/>
                </a:solidFill>
                <a:effectLst/>
                <a:latin typeface="Arial" panose="020B0604020202020204" pitchFamily="34" charset="0"/>
              </a:rPr>
              <a:t> transition. The Late Devonian was an interval of high diversity loss, concentrated into two extinction events. The largest extinction was the </a:t>
            </a:r>
            <a:r>
              <a:rPr lang="en-US" b="0" i="1" u="none" strike="noStrike" dirty="0">
                <a:solidFill>
                  <a:srgbClr val="3366CC"/>
                </a:solidFill>
                <a:effectLst/>
                <a:latin typeface="Arial" panose="020B0604020202020204" pitchFamily="34" charset="0"/>
                <a:hlinkClick r:id="rId23" tooltip="Kellwasser event"/>
              </a:rPr>
              <a:t>Kellwasser Event</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24" tooltip="Frasnian"/>
              </a:rPr>
              <a:t>Frasnian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25" tooltip="Famennian"/>
              </a:rPr>
              <a:t>Famennian</a:t>
            </a:r>
            <a:r>
              <a:rPr lang="en-US" b="0" i="0" dirty="0">
                <a:solidFill>
                  <a:srgbClr val="202122"/>
                </a:solidFill>
                <a:effectLst/>
                <a:latin typeface="Arial" panose="020B0604020202020204" pitchFamily="34" charset="0"/>
              </a:rPr>
              <a:t>, or F-F, 372 Ma), an extinction event at the end of the Frasnian, about midway through the Late Devonian. This extinction annihilated </a:t>
            </a:r>
            <a:r>
              <a:rPr lang="en-US" b="0" i="0" u="none" strike="noStrike" dirty="0">
                <a:solidFill>
                  <a:srgbClr val="3366CC"/>
                </a:solidFill>
                <a:effectLst/>
                <a:latin typeface="Arial" panose="020B0604020202020204" pitchFamily="34" charset="0"/>
                <a:hlinkClick r:id="rId26" tooltip="Coral reef"/>
              </a:rPr>
              <a:t>coral reefs</a:t>
            </a:r>
            <a:r>
              <a:rPr lang="en-US" b="0" i="0" dirty="0">
                <a:solidFill>
                  <a:srgbClr val="202122"/>
                </a:solidFill>
                <a:effectLst/>
                <a:latin typeface="Arial" panose="020B0604020202020204" pitchFamily="34" charset="0"/>
              </a:rPr>
              <a:t> and numerous tropical </a:t>
            </a:r>
            <a:r>
              <a:rPr lang="en-US" b="0" i="0" u="none" strike="noStrike" dirty="0">
                <a:solidFill>
                  <a:srgbClr val="3366CC"/>
                </a:solidFill>
                <a:effectLst/>
                <a:latin typeface="Arial" panose="020B0604020202020204" pitchFamily="34" charset="0"/>
                <a:hlinkClick r:id="rId27" tooltip="Benthic zone"/>
              </a:rPr>
              <a:t>benthic</a:t>
            </a:r>
            <a:r>
              <a:rPr lang="en-US" b="0" i="0" dirty="0">
                <a:solidFill>
                  <a:srgbClr val="202122"/>
                </a:solidFill>
                <a:effectLst/>
                <a:latin typeface="Arial" panose="020B0604020202020204" pitchFamily="34" charset="0"/>
              </a:rPr>
              <a:t> (seabed-living) animals such as jawless fish, </a:t>
            </a:r>
            <a:r>
              <a:rPr lang="en-US" b="0" i="0" u="none" strike="noStrike" dirty="0">
                <a:solidFill>
                  <a:srgbClr val="3366CC"/>
                </a:solidFill>
                <a:effectLst/>
                <a:latin typeface="Arial" panose="020B0604020202020204" pitchFamily="34" charset="0"/>
                <a:hlinkClick r:id="rId28" tooltip="Brachiopod"/>
              </a:rPr>
              <a:t>brachiopods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29" tooltip="Trilobite"/>
              </a:rPr>
              <a:t>trilobites</a:t>
            </a:r>
            <a:r>
              <a:rPr lang="en-US" b="0" i="0" dirty="0">
                <a:solidFill>
                  <a:srgbClr val="202122"/>
                </a:solidFill>
                <a:effectLst/>
                <a:latin typeface="Arial" panose="020B0604020202020204" pitchFamily="34" charset="0"/>
              </a:rPr>
              <a:t>. Another major extinction was the </a:t>
            </a:r>
            <a:r>
              <a:rPr lang="en-US" b="0" i="1" u="none" strike="noStrike" dirty="0">
                <a:solidFill>
                  <a:srgbClr val="3366CC"/>
                </a:solidFill>
                <a:effectLst/>
                <a:latin typeface="Arial" panose="020B0604020202020204" pitchFamily="34" charset="0"/>
                <a:hlinkClick r:id="rId30" tooltip="Hangenberg event"/>
              </a:rPr>
              <a:t>Hangenberg Event</a:t>
            </a:r>
            <a:r>
              <a:rPr lang="en-US" b="0" i="0" dirty="0">
                <a:solidFill>
                  <a:srgbClr val="202122"/>
                </a:solidFill>
                <a:effectLst/>
                <a:latin typeface="Arial" panose="020B0604020202020204" pitchFamily="34" charset="0"/>
              </a:rPr>
              <a:t> (Devonian-Carboniferous, or D-C, 359 Ma), which brought an end to the Devonian as a whole. This extinction wiped out the armored </a:t>
            </a:r>
            <a:r>
              <a:rPr lang="en-US" b="0" i="0" u="none" strike="noStrike" dirty="0">
                <a:solidFill>
                  <a:srgbClr val="3366CC"/>
                </a:solidFill>
                <a:effectLst/>
                <a:latin typeface="Arial" panose="020B0604020202020204" pitchFamily="34" charset="0"/>
                <a:hlinkClick r:id="rId31" tooltip="Placodermi"/>
              </a:rPr>
              <a:t>placoderm</a:t>
            </a:r>
            <a:r>
              <a:rPr lang="en-US" b="0" i="0" dirty="0">
                <a:solidFill>
                  <a:srgbClr val="202122"/>
                </a:solidFill>
                <a:effectLst/>
                <a:latin typeface="Arial" panose="020B0604020202020204" pitchFamily="34" charset="0"/>
              </a:rPr>
              <a:t> fish and nearly led to the extinction of the newly-evolved </a:t>
            </a:r>
            <a:r>
              <a:rPr lang="en-US" b="0" i="0" u="none" strike="noStrike" dirty="0">
                <a:solidFill>
                  <a:srgbClr val="3366CC"/>
                </a:solidFill>
                <a:effectLst/>
                <a:latin typeface="Arial" panose="020B0604020202020204" pitchFamily="34" charset="0"/>
                <a:hlinkClick r:id="rId32" tooltip="Ammonoidea"/>
              </a:rPr>
              <a:t>ammonoids</a:t>
            </a:r>
            <a:r>
              <a:rPr lang="en-US" b="0" i="0" dirty="0">
                <a:solidFill>
                  <a:srgbClr val="202122"/>
                </a:solidFill>
                <a:effectLst/>
                <a:latin typeface="Arial" panose="020B0604020202020204" pitchFamily="34" charset="0"/>
              </a:rPr>
              <a:t>. These two closely-spaced extinction events collectively eliminated about 19% of all families, 50% of all </a:t>
            </a:r>
            <a:r>
              <a:rPr lang="en-US" b="0" i="0" u="none" strike="noStrike" dirty="0">
                <a:solidFill>
                  <a:srgbClr val="3366CC"/>
                </a:solidFill>
                <a:effectLst/>
                <a:latin typeface="Arial" panose="020B0604020202020204" pitchFamily="34" charset="0"/>
                <a:hlinkClick r:id="rId33" tooltip="Genera"/>
              </a:rPr>
              <a:t>genera</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and at least 70% of all species.</a:t>
            </a:r>
            <a:r>
              <a:rPr lang="en-US" b="0" i="0" u="none" strike="noStrike" baseline="30000" dirty="0">
                <a:solidFill>
                  <a:srgbClr val="3366CC"/>
                </a:solidFill>
                <a:effectLst/>
                <a:latin typeface="Arial" panose="020B0604020202020204" pitchFamily="34" charset="0"/>
                <a:hlinkClick r:id="rId34"/>
              </a:rPr>
              <a:t>[11]</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Sepkoski</a:t>
            </a:r>
            <a:r>
              <a:rPr lang="en-US" b="0" i="0" dirty="0">
                <a:solidFill>
                  <a:srgbClr val="202122"/>
                </a:solidFill>
                <a:effectLst/>
                <a:latin typeface="Arial" panose="020B0604020202020204" pitchFamily="34" charset="0"/>
              </a:rPr>
              <a:t> and </a:t>
            </a:r>
            <a:r>
              <a:rPr lang="en-US" b="0" i="0" dirty="0" err="1">
                <a:solidFill>
                  <a:srgbClr val="202122"/>
                </a:solidFill>
                <a:effectLst/>
                <a:latin typeface="Arial" panose="020B0604020202020204" pitchFamily="34" charset="0"/>
              </a:rPr>
              <a:t>Raup</a:t>
            </a:r>
            <a:r>
              <a:rPr lang="en-US" b="0" i="0" dirty="0">
                <a:solidFill>
                  <a:srgbClr val="202122"/>
                </a:solidFill>
                <a:effectLst/>
                <a:latin typeface="Arial" panose="020B0604020202020204" pitchFamily="34" charset="0"/>
              </a:rPr>
              <a:t> (1982) did not initially consider the Late Devonian extinction interval (</a:t>
            </a:r>
            <a:r>
              <a:rPr lang="en-US" b="0" i="0" u="none" strike="noStrike" dirty="0">
                <a:solidFill>
                  <a:srgbClr val="3366CC"/>
                </a:solidFill>
                <a:effectLst/>
                <a:latin typeface="Arial" panose="020B0604020202020204" pitchFamily="34" charset="0"/>
                <a:hlinkClick r:id="rId35" tooltip="Givetian"/>
              </a:rPr>
              <a:t>Givetian</a:t>
            </a:r>
            <a:r>
              <a:rPr lang="en-US" b="0" i="0" dirty="0">
                <a:solidFill>
                  <a:srgbClr val="202122"/>
                </a:solidFill>
                <a:effectLst/>
                <a:latin typeface="Arial" panose="020B0604020202020204" pitchFamily="34" charset="0"/>
              </a:rPr>
              <a:t>, Frasnian, and Famennian stages) to be statistically significant.</a:t>
            </a:r>
            <a:r>
              <a:rPr lang="en-US" b="0" i="0" u="none" strike="noStrike" baseline="30000" dirty="0">
                <a:solidFill>
                  <a:srgbClr val="3366CC"/>
                </a:solidFill>
                <a:effectLst/>
                <a:latin typeface="Arial" panose="020B0604020202020204" pitchFamily="34" charset="0"/>
                <a:hlinkClick r:id="rId36"/>
              </a:rPr>
              <a:t>[2]</a:t>
            </a:r>
            <a:r>
              <a:rPr lang="en-US" b="0" i="0" dirty="0">
                <a:solidFill>
                  <a:srgbClr val="202122"/>
                </a:solidFill>
                <a:effectLst/>
                <a:latin typeface="Arial" panose="020B0604020202020204" pitchFamily="34" charset="0"/>
              </a:rPr>
              <a:t> Regardless, later studies have affirmed the strong ecological impacts of the </a:t>
            </a:r>
            <a:r>
              <a:rPr lang="en-US" b="0" i="0" dirty="0" err="1">
                <a:solidFill>
                  <a:srgbClr val="202122"/>
                </a:solidFill>
                <a:effectLst/>
                <a:latin typeface="Arial" panose="020B0604020202020204" pitchFamily="34" charset="0"/>
              </a:rPr>
              <a:t>Kellwasser</a:t>
            </a:r>
            <a:r>
              <a:rPr lang="en-US" b="0" i="0" dirty="0">
                <a:solidFill>
                  <a:srgbClr val="202122"/>
                </a:solidFill>
                <a:effectLst/>
                <a:latin typeface="Arial" panose="020B0604020202020204" pitchFamily="34" charset="0"/>
              </a:rPr>
              <a:t> and </a:t>
            </a:r>
            <a:r>
              <a:rPr lang="en-US" b="0" i="0" dirty="0" err="1">
                <a:solidFill>
                  <a:srgbClr val="202122"/>
                </a:solidFill>
                <a:effectLst/>
                <a:latin typeface="Arial" panose="020B0604020202020204" pitchFamily="34" charset="0"/>
              </a:rPr>
              <a:t>Hangenberg</a:t>
            </a:r>
            <a:r>
              <a:rPr lang="en-US" b="0" i="0" dirty="0">
                <a:solidFill>
                  <a:srgbClr val="202122"/>
                </a:solidFill>
                <a:effectLst/>
                <a:latin typeface="Arial" panose="020B0604020202020204" pitchFamily="34" charset="0"/>
              </a:rPr>
              <a:t> Events.</a:t>
            </a:r>
            <a:r>
              <a:rPr lang="en-US" b="0" i="0" u="none" strike="noStrike" baseline="30000" dirty="0">
                <a:solidFill>
                  <a:srgbClr val="3366CC"/>
                </a:solidFill>
                <a:effectLst/>
                <a:latin typeface="Arial" panose="020B0604020202020204" pitchFamily="34" charset="0"/>
                <a:hlinkClick r:id="rId37"/>
              </a:rPr>
              <a:t>[12]</a:t>
            </a:r>
            <a:endParaRPr lang="en-US" b="0" i="0" dirty="0">
              <a:solidFill>
                <a:srgbClr val="202122"/>
              </a:solidFill>
              <a:effectLst/>
              <a:latin typeface="Arial" panose="020B0604020202020204" pitchFamily="34" charset="0"/>
            </a:endParaRPr>
          </a:p>
          <a:p>
            <a:r>
              <a:rPr lang="en-US" b="1" i="0" u="none" strike="noStrike" dirty="0">
                <a:solidFill>
                  <a:srgbClr val="3366CC"/>
                </a:solidFill>
                <a:effectLst/>
                <a:latin typeface="Arial" panose="020B0604020202020204" pitchFamily="34" charset="0"/>
                <a:hlinkClick r:id="rId38"/>
              </a:rPr>
              <a:t>3. Permian–Triassic extinction event</a:t>
            </a:r>
            <a:r>
              <a:rPr lang="en-US" b="0" i="0" dirty="0">
                <a:solidFill>
                  <a:srgbClr val="202122"/>
                </a:solidFill>
                <a:effectLst/>
                <a:latin typeface="Arial" panose="020B0604020202020204" pitchFamily="34" charset="0"/>
              </a:rPr>
              <a:t> (End Permian): 252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39" tooltip="Permian"/>
              </a:rPr>
              <a:t>Permian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40" tooltip="Triassic"/>
              </a:rPr>
              <a:t>Triassic</a:t>
            </a:r>
            <a:r>
              <a:rPr lang="en-US" b="0" i="0" dirty="0">
                <a:solidFill>
                  <a:srgbClr val="202122"/>
                </a:solidFill>
                <a:effectLst/>
                <a:latin typeface="Arial" panose="020B0604020202020204" pitchFamily="34" charset="0"/>
              </a:rPr>
              <a:t> transition.</a:t>
            </a:r>
            <a:r>
              <a:rPr lang="en-US" b="0" i="0" u="none" strike="noStrike" baseline="30000" dirty="0">
                <a:solidFill>
                  <a:srgbClr val="3366CC"/>
                </a:solidFill>
                <a:effectLst/>
                <a:latin typeface="Arial" panose="020B0604020202020204" pitchFamily="34" charset="0"/>
                <a:hlinkClick r:id="rId41"/>
              </a:rPr>
              <a:t>[13]</a:t>
            </a:r>
            <a:r>
              <a:rPr lang="en-US" b="0" i="0" dirty="0">
                <a:solidFill>
                  <a:srgbClr val="202122"/>
                </a:solidFill>
                <a:effectLst/>
                <a:latin typeface="Arial" panose="020B0604020202020204" pitchFamily="34" charset="0"/>
              </a:rPr>
              <a:t> Earth's largest extinction killed 57% of all families, 83% of all genera and 90% to 96% of all species</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(53% of marine families, 84% of marine genera, about 81% of all marine species</a:t>
            </a:r>
            <a:r>
              <a:rPr lang="en-US" b="0" i="0" u="none" strike="noStrike" baseline="30000" dirty="0">
                <a:solidFill>
                  <a:srgbClr val="3366CC"/>
                </a:solidFill>
                <a:effectLst/>
                <a:latin typeface="Arial" panose="020B0604020202020204" pitchFamily="34" charset="0"/>
                <a:hlinkClick r:id="rId42"/>
              </a:rPr>
              <a:t>[14]</a:t>
            </a:r>
            <a:r>
              <a:rPr lang="en-US" b="0" i="0" dirty="0">
                <a:solidFill>
                  <a:srgbClr val="202122"/>
                </a:solidFill>
                <a:effectLst/>
                <a:latin typeface="Arial" panose="020B0604020202020204" pitchFamily="34" charset="0"/>
              </a:rPr>
              <a:t> and an estimated 70% of land species,</a:t>
            </a:r>
            <a:r>
              <a:rPr lang="en-US" b="0" i="0" u="none" strike="noStrike" baseline="30000" dirty="0">
                <a:solidFill>
                  <a:srgbClr val="3366CC"/>
                </a:solidFill>
                <a:effectLst/>
                <a:latin typeface="Arial" panose="020B0604020202020204" pitchFamily="34" charset="0"/>
                <a:hlinkClick r:id="rId43"/>
              </a:rPr>
              <a:t>[15]</a:t>
            </a:r>
            <a:r>
              <a:rPr lang="en-US" b="0" i="0" u="none" strike="noStrike" baseline="30000" dirty="0">
                <a:solidFill>
                  <a:srgbClr val="3366CC"/>
                </a:solidFill>
                <a:effectLst/>
                <a:latin typeface="Arial" panose="020B0604020202020204" pitchFamily="34" charset="0"/>
                <a:hlinkClick r:id="rId44"/>
              </a:rPr>
              <a:t>[16]</a:t>
            </a:r>
            <a:r>
              <a:rPr lang="en-US" b="0" i="0" dirty="0">
                <a:solidFill>
                  <a:srgbClr val="202122"/>
                </a:solidFill>
                <a:effectLst/>
                <a:latin typeface="Arial" panose="020B0604020202020204" pitchFamily="34" charset="0"/>
              </a:rPr>
              <a:t> including </a:t>
            </a:r>
            <a:r>
              <a:rPr lang="en-US" b="0" i="0" u="none" strike="noStrike" dirty="0">
                <a:solidFill>
                  <a:srgbClr val="3366CC"/>
                </a:solidFill>
                <a:effectLst/>
                <a:latin typeface="Arial" panose="020B0604020202020204" pitchFamily="34" charset="0"/>
                <a:hlinkClick r:id="rId45" tooltip="Insect"/>
              </a:rPr>
              <a:t>insects</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46"/>
              </a:rPr>
              <a:t>[17]</a:t>
            </a:r>
            <a:r>
              <a:rPr lang="en-US" b="0" i="0" dirty="0">
                <a:solidFill>
                  <a:srgbClr val="202122"/>
                </a:solidFill>
                <a:effectLst/>
                <a:latin typeface="Arial" panose="020B0604020202020204" pitchFamily="34" charset="0"/>
              </a:rPr>
              <a:t> The highly successful marine arthropod, the </a:t>
            </a:r>
            <a:r>
              <a:rPr lang="en-US" b="0" i="0" u="none" strike="noStrike" dirty="0">
                <a:solidFill>
                  <a:srgbClr val="3366CC"/>
                </a:solidFill>
                <a:effectLst/>
                <a:latin typeface="Arial" panose="020B0604020202020204" pitchFamily="34" charset="0"/>
                <a:hlinkClick r:id="rId29" tooltip="Trilobite"/>
              </a:rPr>
              <a:t>trilobite</a:t>
            </a:r>
            <a:r>
              <a:rPr lang="en-US" b="0" i="0" dirty="0">
                <a:solidFill>
                  <a:srgbClr val="202122"/>
                </a:solidFill>
                <a:effectLst/>
                <a:latin typeface="Arial" panose="020B0604020202020204" pitchFamily="34" charset="0"/>
              </a:rPr>
              <a:t>, became extinct. The evidence regarding </a:t>
            </a:r>
            <a:r>
              <a:rPr lang="en-US" b="0" i="0" u="none" strike="noStrike" dirty="0">
                <a:solidFill>
                  <a:srgbClr val="3366CC"/>
                </a:solidFill>
                <a:effectLst/>
                <a:latin typeface="Arial" panose="020B0604020202020204" pitchFamily="34" charset="0"/>
                <a:hlinkClick r:id="rId47" tooltip="Plant"/>
              </a:rPr>
              <a:t>plants</a:t>
            </a:r>
            <a:r>
              <a:rPr lang="en-US" b="0" i="0" dirty="0">
                <a:solidFill>
                  <a:srgbClr val="202122"/>
                </a:solidFill>
                <a:effectLst/>
                <a:latin typeface="Arial" panose="020B0604020202020204" pitchFamily="34" charset="0"/>
              </a:rPr>
              <a:t> is less clear, but new taxa became dominant after the extinction.</a:t>
            </a:r>
            <a:r>
              <a:rPr lang="en-US" b="0" i="0" u="none" strike="noStrike" baseline="30000" dirty="0">
                <a:solidFill>
                  <a:srgbClr val="3366CC"/>
                </a:solidFill>
                <a:effectLst/>
                <a:latin typeface="Arial" panose="020B0604020202020204" pitchFamily="34" charset="0"/>
                <a:hlinkClick r:id="rId48"/>
              </a:rPr>
              <a:t>[18]</a:t>
            </a:r>
            <a:r>
              <a:rPr lang="en-US" b="0" i="0" dirty="0">
                <a:solidFill>
                  <a:srgbClr val="202122"/>
                </a:solidFill>
                <a:effectLst/>
                <a:latin typeface="Arial" panose="020B0604020202020204" pitchFamily="34" charset="0"/>
              </a:rPr>
              <a:t> The "Great Dying" had enormous evolutionary significance: On land, it ended the primacy of </a:t>
            </a:r>
            <a:r>
              <a:rPr lang="en-US" b="0" i="0" u="none" strike="noStrike" dirty="0">
                <a:solidFill>
                  <a:srgbClr val="3366CC"/>
                </a:solidFill>
                <a:effectLst/>
                <a:latin typeface="Arial" panose="020B0604020202020204" pitchFamily="34" charset="0"/>
                <a:hlinkClick r:id="rId49" tooltip="Synapsid"/>
              </a:rPr>
              <a:t>early synapsids</a:t>
            </a:r>
            <a:r>
              <a:rPr lang="en-US" b="0" i="0" dirty="0">
                <a:solidFill>
                  <a:srgbClr val="202122"/>
                </a:solidFill>
                <a:effectLst/>
                <a:latin typeface="Arial" panose="020B0604020202020204" pitchFamily="34" charset="0"/>
              </a:rPr>
              <a:t>. The recovery of vertebrates took 30 million years,</a:t>
            </a:r>
            <a:r>
              <a:rPr lang="en-US" b="0" i="0" u="none" strike="noStrike" baseline="30000" dirty="0">
                <a:solidFill>
                  <a:srgbClr val="3366CC"/>
                </a:solidFill>
                <a:effectLst/>
                <a:latin typeface="Arial" panose="020B0604020202020204" pitchFamily="34" charset="0"/>
                <a:hlinkClick r:id="rId50"/>
              </a:rPr>
              <a:t>[19]</a:t>
            </a:r>
            <a:r>
              <a:rPr lang="en-US" b="0" i="0" dirty="0">
                <a:solidFill>
                  <a:srgbClr val="202122"/>
                </a:solidFill>
                <a:effectLst/>
                <a:latin typeface="Arial" panose="020B0604020202020204" pitchFamily="34" charset="0"/>
              </a:rPr>
              <a:t> but the vacant </a:t>
            </a:r>
            <a:r>
              <a:rPr lang="en-US" b="0" i="0" u="none" strike="noStrike" dirty="0">
                <a:solidFill>
                  <a:srgbClr val="3366CC"/>
                </a:solidFill>
                <a:effectLst/>
                <a:latin typeface="Arial" panose="020B0604020202020204" pitchFamily="34" charset="0"/>
                <a:hlinkClick r:id="rId51" tooltip="Ecological niche"/>
              </a:rPr>
              <a:t>niches</a:t>
            </a:r>
            <a:r>
              <a:rPr lang="en-US" b="0" i="0" dirty="0">
                <a:solidFill>
                  <a:srgbClr val="202122"/>
                </a:solidFill>
                <a:effectLst/>
                <a:latin typeface="Arial" panose="020B0604020202020204" pitchFamily="34" charset="0"/>
              </a:rPr>
              <a:t> created the opportunity for </a:t>
            </a:r>
            <a:r>
              <a:rPr lang="en-US" b="0" i="0" u="none" strike="noStrike" dirty="0">
                <a:solidFill>
                  <a:srgbClr val="3366CC"/>
                </a:solidFill>
                <a:effectLst/>
                <a:latin typeface="Arial" panose="020B0604020202020204" pitchFamily="34" charset="0"/>
                <a:hlinkClick r:id="rId52" tooltip="Archosaur"/>
              </a:rPr>
              <a:t>archosaurs</a:t>
            </a:r>
            <a:r>
              <a:rPr lang="en-US" b="0" i="0" dirty="0">
                <a:solidFill>
                  <a:srgbClr val="202122"/>
                </a:solidFill>
                <a:effectLst/>
                <a:latin typeface="Arial" panose="020B0604020202020204" pitchFamily="34" charset="0"/>
              </a:rPr>
              <a:t> to </a:t>
            </a:r>
            <a:r>
              <a:rPr lang="en-US" b="0" i="0" u="none" strike="noStrike" dirty="0">
                <a:solidFill>
                  <a:srgbClr val="3366CC"/>
                </a:solidFill>
                <a:effectLst/>
                <a:latin typeface="Arial" panose="020B0604020202020204" pitchFamily="34" charset="0"/>
                <a:hlinkClick r:id="rId53" tooltip="Archosaur"/>
              </a:rPr>
              <a:t>become ascendant</a:t>
            </a:r>
            <a:r>
              <a:rPr lang="en-US" b="0" i="0" dirty="0">
                <a:solidFill>
                  <a:srgbClr val="202122"/>
                </a:solidFill>
                <a:effectLst/>
                <a:latin typeface="Arial" panose="020B0604020202020204" pitchFamily="34" charset="0"/>
              </a:rPr>
              <a:t>. In the seas, the percentage of animals that were </a:t>
            </a:r>
            <a:r>
              <a:rPr lang="en-US" b="0" i="0" u="none" strike="noStrike" dirty="0">
                <a:solidFill>
                  <a:srgbClr val="3366CC"/>
                </a:solidFill>
                <a:effectLst/>
                <a:latin typeface="Arial" panose="020B0604020202020204" pitchFamily="34" charset="0"/>
                <a:hlinkClick r:id="rId54" tooltip="Sessility (motility)"/>
              </a:rPr>
              <a:t>sessile</a:t>
            </a:r>
            <a:r>
              <a:rPr lang="en-US" b="0" i="0" dirty="0">
                <a:solidFill>
                  <a:srgbClr val="202122"/>
                </a:solidFill>
                <a:effectLst/>
                <a:latin typeface="Arial" panose="020B0604020202020204" pitchFamily="34" charset="0"/>
              </a:rPr>
              <a:t> dropped from 67% to 50%. The whole late Permian was a difficult time, at least for marine life, even before the P–T boundary extinction. More recent research has indicated that the </a:t>
            </a:r>
            <a:r>
              <a:rPr lang="en-US" b="0" i="0" u="none" strike="noStrike" dirty="0">
                <a:solidFill>
                  <a:srgbClr val="3366CC"/>
                </a:solidFill>
                <a:effectLst/>
                <a:latin typeface="Arial" panose="020B0604020202020204" pitchFamily="34" charset="0"/>
                <a:hlinkClick r:id="rId55" tooltip="End-Capitanian extinction event"/>
              </a:rPr>
              <a:t>End-Capitanian extinction event</a:t>
            </a:r>
            <a:r>
              <a:rPr lang="en-US" b="0" i="0" dirty="0">
                <a:solidFill>
                  <a:srgbClr val="202122"/>
                </a:solidFill>
                <a:effectLst/>
                <a:latin typeface="Arial" panose="020B0604020202020204" pitchFamily="34" charset="0"/>
              </a:rPr>
              <a:t> that preceded the "Great Dying" likely constitutes a separate event from the P–T extinction; if so, it would be larger than some of the "Big Five" extinction events, and perhaps merit a separate place in this list immediately before this 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4. </a:t>
            </a:r>
            <a:r>
              <a:rPr lang="en-US" b="1" i="0" u="none" strike="noStrike" dirty="0">
                <a:solidFill>
                  <a:srgbClr val="3366CC"/>
                </a:solidFill>
                <a:effectLst/>
                <a:latin typeface="Arial" panose="020B0604020202020204" pitchFamily="34" charset="0"/>
                <a:hlinkClick r:id="rId56" tooltip="Triassic–Jurassic extinction event"/>
              </a:rPr>
              <a:t>Triassic–Jurassic extinction event</a:t>
            </a:r>
            <a:r>
              <a:rPr lang="en-US" b="0" i="0" dirty="0">
                <a:solidFill>
                  <a:srgbClr val="202122"/>
                </a:solidFill>
                <a:effectLst/>
                <a:latin typeface="Arial" panose="020B0604020202020204" pitchFamily="34" charset="0"/>
              </a:rPr>
              <a:t> (End Triassic): 201.3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40" tooltip="Triassic"/>
              </a:rPr>
              <a:t>Triassic</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57" tooltip="Jurassic"/>
              </a:rPr>
              <a:t>Jurassic</a:t>
            </a:r>
            <a:r>
              <a:rPr lang="en-US" b="0" i="0" dirty="0">
                <a:solidFill>
                  <a:srgbClr val="202122"/>
                </a:solidFill>
                <a:effectLst/>
                <a:latin typeface="Arial" panose="020B0604020202020204" pitchFamily="34" charset="0"/>
              </a:rPr>
              <a:t> transition. About 23% of all families, 48% of all genera (20% of marine families and 55% of marine genera) and 70% to 75% of all species became extinct.</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Most non-dinosaurian </a:t>
            </a:r>
            <a:r>
              <a:rPr lang="en-US" b="0" i="0" u="none" strike="noStrike" dirty="0">
                <a:solidFill>
                  <a:srgbClr val="3366CC"/>
                </a:solidFill>
                <a:effectLst/>
                <a:latin typeface="Arial" panose="020B0604020202020204" pitchFamily="34" charset="0"/>
                <a:hlinkClick r:id="rId52" tooltip="Archosaur"/>
              </a:rPr>
              <a:t>archosaurs</a:t>
            </a:r>
            <a:r>
              <a:rPr lang="en-US" b="0" i="0" dirty="0">
                <a:solidFill>
                  <a:srgbClr val="202122"/>
                </a:solidFill>
                <a:effectLst/>
                <a:latin typeface="Arial" panose="020B0604020202020204" pitchFamily="34" charset="0"/>
              </a:rPr>
              <a:t>, most </a:t>
            </a:r>
            <a:r>
              <a:rPr lang="en-US" b="0" i="0" u="none" strike="noStrike" dirty="0">
                <a:solidFill>
                  <a:srgbClr val="3366CC"/>
                </a:solidFill>
                <a:effectLst/>
                <a:latin typeface="Arial" panose="020B0604020202020204" pitchFamily="34" charset="0"/>
                <a:hlinkClick r:id="rId58" tooltip="Therapsid"/>
              </a:rPr>
              <a:t>therapsids</a:t>
            </a:r>
            <a:r>
              <a:rPr lang="en-US" b="0" i="0" dirty="0">
                <a:solidFill>
                  <a:srgbClr val="202122"/>
                </a:solidFill>
                <a:effectLst/>
                <a:latin typeface="Arial" panose="020B0604020202020204" pitchFamily="34" charset="0"/>
              </a:rPr>
              <a:t>, and most of the large </a:t>
            </a:r>
            <a:r>
              <a:rPr lang="en-US" b="0" i="0" u="none" strike="noStrike" dirty="0">
                <a:solidFill>
                  <a:srgbClr val="3366CC"/>
                </a:solidFill>
                <a:effectLst/>
                <a:latin typeface="Arial" panose="020B0604020202020204" pitchFamily="34" charset="0"/>
                <a:hlinkClick r:id="rId59" tooltip="Amphibian"/>
              </a:rPr>
              <a:t>amphibians</a:t>
            </a:r>
            <a:r>
              <a:rPr lang="en-US" b="0" i="0" dirty="0">
                <a:solidFill>
                  <a:srgbClr val="202122"/>
                </a:solidFill>
                <a:effectLst/>
                <a:latin typeface="Arial" panose="020B0604020202020204" pitchFamily="34" charset="0"/>
              </a:rPr>
              <a:t> were eliminated, leaving </a:t>
            </a:r>
            <a:r>
              <a:rPr lang="en-US" b="0" i="0" u="none" strike="noStrike" dirty="0">
                <a:solidFill>
                  <a:srgbClr val="3366CC"/>
                </a:solidFill>
                <a:effectLst/>
                <a:latin typeface="Arial" panose="020B0604020202020204" pitchFamily="34" charset="0"/>
                <a:hlinkClick r:id="rId60" tooltip="Dinosaur"/>
              </a:rPr>
              <a:t>dinosaurs</a:t>
            </a:r>
            <a:r>
              <a:rPr lang="en-US" b="0" i="0" dirty="0">
                <a:solidFill>
                  <a:srgbClr val="202122"/>
                </a:solidFill>
                <a:effectLst/>
                <a:latin typeface="Arial" panose="020B0604020202020204" pitchFamily="34" charset="0"/>
              </a:rPr>
              <a:t> with little terrestrial competition. Non-dinosaurian archosaurs continued to dominate aquatic environments, while </a:t>
            </a:r>
            <a:r>
              <a:rPr lang="en-US" b="0" i="0" u="none" strike="noStrike" dirty="0">
                <a:solidFill>
                  <a:srgbClr val="3366CC"/>
                </a:solidFill>
                <a:effectLst/>
                <a:latin typeface="Arial" panose="020B0604020202020204" pitchFamily="34" charset="0"/>
                <a:hlinkClick r:id="rId61" tooltip="Diapsid"/>
              </a:rPr>
              <a:t>non-archosaurian diapsids</a:t>
            </a:r>
            <a:r>
              <a:rPr lang="en-US" b="0" i="0" dirty="0">
                <a:solidFill>
                  <a:srgbClr val="202122"/>
                </a:solidFill>
                <a:effectLst/>
                <a:latin typeface="Arial" panose="020B0604020202020204" pitchFamily="34" charset="0"/>
              </a:rPr>
              <a:t> continued to dominate marine environments. The </a:t>
            </a:r>
            <a:r>
              <a:rPr lang="en-US" b="0" i="0" u="none" strike="noStrike" dirty="0">
                <a:solidFill>
                  <a:srgbClr val="3366CC"/>
                </a:solidFill>
                <a:effectLst/>
                <a:latin typeface="Arial" panose="020B0604020202020204" pitchFamily="34" charset="0"/>
                <a:hlinkClick r:id="rId62" tooltip="Temnospondyl"/>
              </a:rPr>
              <a:t>Temnospondyl</a:t>
            </a:r>
            <a:r>
              <a:rPr lang="en-US" b="0" i="0" dirty="0">
                <a:solidFill>
                  <a:srgbClr val="202122"/>
                </a:solidFill>
                <a:effectLst/>
                <a:latin typeface="Arial" panose="020B0604020202020204" pitchFamily="34" charset="0"/>
              </a:rPr>
              <a:t> lineage of large amphibians also survived until the Cretaceous in Australia (e.g., </a:t>
            </a:r>
            <a:r>
              <a:rPr lang="en-US" b="0" i="1" u="none" strike="noStrike" dirty="0">
                <a:solidFill>
                  <a:srgbClr val="3366CC"/>
                </a:solidFill>
                <a:effectLst/>
                <a:latin typeface="Arial" panose="020B0604020202020204" pitchFamily="34" charset="0"/>
                <a:hlinkClick r:id="rId63" tooltip="Koolasuchus"/>
              </a:rPr>
              <a:t>Koolasuchus</a:t>
            </a:r>
            <a:r>
              <a:rPr lang="en-US" b="0" i="0" dirty="0">
                <a:solidFill>
                  <a:srgbClr val="202122"/>
                </a:solidFill>
                <a:effectLst/>
                <a:latin typeface="Arial" panose="020B0604020202020204" pitchFamily="34" charset="0"/>
              </a:rPr>
              <a:t>).</a:t>
            </a:r>
          </a:p>
          <a:p>
            <a:r>
              <a:rPr lang="en-US" b="0" i="0" dirty="0">
                <a:solidFill>
                  <a:srgbClr val="202122"/>
                </a:solidFill>
                <a:effectLst/>
                <a:latin typeface="Arial" panose="020B0604020202020204" pitchFamily="34" charset="0"/>
              </a:rPr>
              <a:t>5.</a:t>
            </a:r>
            <a:r>
              <a:rPr lang="en-US" b="1" i="0" u="none" strike="noStrike" dirty="0">
                <a:solidFill>
                  <a:srgbClr val="3366CC"/>
                </a:solidFill>
                <a:effectLst/>
                <a:latin typeface="Arial" panose="020B0604020202020204" pitchFamily="34" charset="0"/>
                <a:hlinkClick r:id="rId64"/>
              </a:rPr>
              <a:t> Cretaceous–Paleogene extinction event</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End Cretaceous</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K–Pg extinction</a:t>
            </a:r>
            <a:r>
              <a:rPr lang="en-US" b="0" i="0" dirty="0">
                <a:solidFill>
                  <a:srgbClr val="202122"/>
                </a:solidFill>
                <a:effectLst/>
                <a:latin typeface="Arial" panose="020B0604020202020204" pitchFamily="34" charset="0"/>
              </a:rPr>
              <a:t>, or formerly </a:t>
            </a:r>
            <a:r>
              <a:rPr lang="en-US" b="0" i="1" dirty="0">
                <a:solidFill>
                  <a:srgbClr val="202122"/>
                </a:solidFill>
                <a:effectLst/>
                <a:latin typeface="Arial" panose="020B0604020202020204" pitchFamily="34" charset="0"/>
              </a:rPr>
              <a:t>K–T extinction</a:t>
            </a:r>
            <a:r>
              <a:rPr lang="en-US" b="0" i="0" dirty="0">
                <a:solidFill>
                  <a:srgbClr val="202122"/>
                </a:solidFill>
                <a:effectLst/>
                <a:latin typeface="Arial" panose="020B0604020202020204" pitchFamily="34" charset="0"/>
              </a:rPr>
              <a:t>): 66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65" tooltip="Cretaceous"/>
              </a:rPr>
              <a:t>Cretaceous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66" tooltip="Maastrichtian"/>
              </a:rPr>
              <a:t>Maastrichtian</a:t>
            </a:r>
            <a:r>
              <a:rPr lang="en-US" b="0" i="0" dirty="0">
                <a:solidFill>
                  <a:srgbClr val="202122"/>
                </a:solidFill>
                <a:effectLst/>
                <a:latin typeface="Arial" panose="020B0604020202020204" pitchFamily="34" charset="0"/>
              </a:rPr>
              <a:t>) – </a:t>
            </a:r>
            <a:r>
              <a:rPr lang="en-US" b="0" i="0" u="none" strike="noStrike" dirty="0">
                <a:solidFill>
                  <a:srgbClr val="3366CC"/>
                </a:solidFill>
                <a:effectLst/>
                <a:latin typeface="Arial" panose="020B0604020202020204" pitchFamily="34" charset="0"/>
                <a:hlinkClick r:id="rId67" tooltip="Paleogene"/>
              </a:rPr>
              <a:t>Paleogene</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68" tooltip="Danian"/>
              </a:rPr>
              <a:t>Danian</a:t>
            </a:r>
            <a:r>
              <a:rPr lang="en-US" b="0" i="0" dirty="0">
                <a:solidFill>
                  <a:srgbClr val="202122"/>
                </a:solidFill>
                <a:effectLst/>
                <a:latin typeface="Arial" panose="020B0604020202020204" pitchFamily="34" charset="0"/>
              </a:rPr>
              <a:t>) transition.</a:t>
            </a:r>
            <a:r>
              <a:rPr lang="en-US" b="0" i="0" u="none" strike="noStrike" baseline="30000" dirty="0">
                <a:solidFill>
                  <a:srgbClr val="3366CC"/>
                </a:solidFill>
                <a:effectLst/>
                <a:latin typeface="Arial" panose="020B0604020202020204" pitchFamily="34" charset="0"/>
                <a:hlinkClick r:id="rId69"/>
              </a:rPr>
              <a:t>[20]</a:t>
            </a:r>
            <a:r>
              <a:rPr lang="en-US" b="0" i="0" dirty="0">
                <a:solidFill>
                  <a:srgbClr val="202122"/>
                </a:solidFill>
                <a:effectLst/>
                <a:latin typeface="Arial" panose="020B0604020202020204" pitchFamily="34" charset="0"/>
              </a:rPr>
              <a:t> The event was formerly called the Cretaceous-Tertiary or K–T extinction or K–T boundary; it is now officially named the Cretaceous–Paleogene (or K–Pg) extinction event. About 17% of all families, 50% of all </a:t>
            </a:r>
            <a:r>
              <a:rPr lang="en-US" b="0" i="0" u="none" strike="noStrike" dirty="0">
                <a:solidFill>
                  <a:srgbClr val="3366CC"/>
                </a:solidFill>
                <a:effectLst/>
                <a:latin typeface="Arial" panose="020B0604020202020204" pitchFamily="34" charset="0"/>
                <a:hlinkClick r:id="rId33" tooltip="Genera"/>
              </a:rPr>
              <a:t>genera</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and 75% of all species became extinct.</a:t>
            </a:r>
            <a:r>
              <a:rPr lang="en-US" b="0" i="0" u="none" strike="noStrike" baseline="30000" dirty="0">
                <a:solidFill>
                  <a:srgbClr val="3366CC"/>
                </a:solidFill>
                <a:effectLst/>
                <a:latin typeface="Arial" panose="020B0604020202020204" pitchFamily="34" charset="0"/>
                <a:hlinkClick r:id="rId36"/>
              </a:rPr>
              <a:t>[2]</a:t>
            </a:r>
            <a:r>
              <a:rPr lang="en-US" b="0" i="0" dirty="0">
                <a:solidFill>
                  <a:srgbClr val="202122"/>
                </a:solidFill>
                <a:effectLst/>
                <a:latin typeface="Arial" panose="020B0604020202020204" pitchFamily="34" charset="0"/>
              </a:rPr>
              <a:t> In the seas all the </a:t>
            </a:r>
            <a:r>
              <a:rPr lang="en-US" b="0" i="0" u="none" strike="noStrike" dirty="0">
                <a:solidFill>
                  <a:srgbClr val="3366CC"/>
                </a:solidFill>
                <a:effectLst/>
                <a:latin typeface="Arial" panose="020B0604020202020204" pitchFamily="34" charset="0"/>
                <a:hlinkClick r:id="rId32" tooltip="Ammonoidea"/>
              </a:rPr>
              <a:t>ammonites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70" tooltip="Sauropterygia"/>
              </a:rPr>
              <a:t>plesiosaurs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71" tooltip="Mosasaur"/>
              </a:rPr>
              <a:t>mosasaurs</a:t>
            </a:r>
            <a:r>
              <a:rPr lang="en-US" b="0" i="0" dirty="0">
                <a:solidFill>
                  <a:srgbClr val="202122"/>
                </a:solidFill>
                <a:effectLst/>
                <a:latin typeface="Arial" panose="020B0604020202020204" pitchFamily="34" charset="0"/>
              </a:rPr>
              <a:t> disappeared and the percentage of </a:t>
            </a:r>
            <a:r>
              <a:rPr lang="en-US" b="0" i="0" u="none" strike="noStrike" dirty="0">
                <a:solidFill>
                  <a:srgbClr val="3366CC"/>
                </a:solidFill>
                <a:effectLst/>
                <a:latin typeface="Arial" panose="020B0604020202020204" pitchFamily="34" charset="0"/>
                <a:hlinkClick r:id="rId72" tooltip="Sessility (zoology)"/>
              </a:rPr>
              <a:t>sessile</a:t>
            </a:r>
            <a:r>
              <a:rPr lang="en-US" b="0" i="0" dirty="0">
                <a:solidFill>
                  <a:srgbClr val="202122"/>
                </a:solidFill>
                <a:effectLst/>
                <a:latin typeface="Arial" panose="020B0604020202020204" pitchFamily="34" charset="0"/>
              </a:rPr>
              <a:t> animals (those unable to move about) was reduced to about 33%. All non-avian </a:t>
            </a:r>
            <a:r>
              <a:rPr lang="en-US" b="0" i="0" u="none" strike="noStrike" dirty="0">
                <a:solidFill>
                  <a:srgbClr val="3366CC"/>
                </a:solidFill>
                <a:effectLst/>
                <a:latin typeface="Arial" panose="020B0604020202020204" pitchFamily="34" charset="0"/>
                <a:hlinkClick r:id="rId60" tooltip="Dinosaur"/>
              </a:rPr>
              <a:t>dinosaurs</a:t>
            </a:r>
            <a:r>
              <a:rPr lang="en-US" b="0" i="0" dirty="0">
                <a:solidFill>
                  <a:srgbClr val="202122"/>
                </a:solidFill>
                <a:effectLst/>
                <a:latin typeface="Arial" panose="020B0604020202020204" pitchFamily="34" charset="0"/>
              </a:rPr>
              <a:t> became extinct during that time.</a:t>
            </a:r>
            <a:r>
              <a:rPr lang="en-US" b="0" i="0" u="none" strike="noStrike" baseline="30000" dirty="0">
                <a:solidFill>
                  <a:srgbClr val="3366CC"/>
                </a:solidFill>
                <a:effectLst/>
                <a:latin typeface="Arial" panose="020B0604020202020204" pitchFamily="34" charset="0"/>
                <a:hlinkClick r:id="rId73"/>
              </a:rPr>
              <a:t>[21]</a:t>
            </a:r>
            <a:r>
              <a:rPr lang="en-US" b="0" i="0" dirty="0">
                <a:solidFill>
                  <a:srgbClr val="202122"/>
                </a:solidFill>
                <a:effectLst/>
                <a:latin typeface="Arial" panose="020B0604020202020204" pitchFamily="34" charset="0"/>
              </a:rPr>
              <a:t> The boundary event was severe with a significant amount of variability in the rate of extinction between and among different </a:t>
            </a:r>
            <a:r>
              <a:rPr lang="en-US" b="0" i="0" u="none" strike="noStrike" dirty="0">
                <a:solidFill>
                  <a:srgbClr val="3366CC"/>
                </a:solidFill>
                <a:effectLst/>
                <a:latin typeface="Arial" panose="020B0604020202020204" pitchFamily="34" charset="0"/>
                <a:hlinkClick r:id="rId74" tooltip="Clade"/>
              </a:rPr>
              <a:t>clades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75" tooltip="Mammal"/>
              </a:rPr>
              <a:t>Mammals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76" tooltip="Bird"/>
              </a:rPr>
              <a:t>birds</a:t>
            </a:r>
            <a:r>
              <a:rPr lang="en-US" b="0" i="0" dirty="0">
                <a:solidFill>
                  <a:srgbClr val="202122"/>
                </a:solidFill>
                <a:effectLst/>
                <a:latin typeface="Arial" panose="020B0604020202020204" pitchFamily="34" charset="0"/>
              </a:rPr>
              <a:t>, the former descended from the synapsids and the latter from </a:t>
            </a:r>
            <a:r>
              <a:rPr lang="en-US" b="0" i="0" u="none" strike="noStrike" dirty="0">
                <a:solidFill>
                  <a:srgbClr val="3366CC"/>
                </a:solidFill>
                <a:effectLst/>
                <a:latin typeface="Arial" panose="020B0604020202020204" pitchFamily="34" charset="0"/>
                <a:hlinkClick r:id="rId77" tooltip="Theropod"/>
              </a:rPr>
              <a:t>theropod</a:t>
            </a:r>
            <a:r>
              <a:rPr lang="en-US" b="0" i="0" dirty="0">
                <a:solidFill>
                  <a:srgbClr val="202122"/>
                </a:solidFill>
                <a:effectLst/>
                <a:latin typeface="Arial" panose="020B0604020202020204" pitchFamily="34" charset="0"/>
              </a:rPr>
              <a:t> dinosaurs, emerged as dominant terrestrial animals</a:t>
            </a:r>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104</a:t>
            </a:fld>
            <a:endParaRPr lang="en-US"/>
          </a:p>
        </p:txBody>
      </p:sp>
    </p:spTree>
    <p:extLst>
      <p:ext uri="{BB962C8B-B14F-4D97-AF65-F5344CB8AC3E}">
        <p14:creationId xmlns:p14="http://schemas.microsoft.com/office/powerpoint/2010/main" val="297722889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u="none" strike="noStrike" dirty="0">
                <a:solidFill>
                  <a:srgbClr val="3366CC"/>
                </a:solidFill>
                <a:effectLst/>
                <a:latin typeface="Arial" panose="020B0604020202020204" pitchFamily="34" charset="0"/>
                <a:hlinkClick r:id="rId3" tooltip="Ordovician–Silurian extinction events"/>
              </a:rPr>
              <a:t>Ordovician–Silurian extinction events</a:t>
            </a:r>
            <a:r>
              <a:rPr lang="en-US" b="0" i="0" dirty="0">
                <a:solidFill>
                  <a:srgbClr val="202122"/>
                </a:solidFill>
                <a:effectLst/>
                <a:latin typeface="Arial" panose="020B0604020202020204" pitchFamily="34" charset="0"/>
              </a:rPr>
              <a:t> (End Ordovician or O–S): 445–444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just prior to and at the </a:t>
            </a:r>
            <a:r>
              <a:rPr lang="en-US" b="0" i="0" u="none" strike="noStrike" dirty="0">
                <a:solidFill>
                  <a:srgbClr val="3366CC"/>
                </a:solidFill>
                <a:effectLst/>
                <a:latin typeface="Arial" panose="020B0604020202020204" pitchFamily="34" charset="0"/>
                <a:hlinkClick r:id="rId5" tooltip="Ordovician"/>
              </a:rPr>
              <a:t>Ordovician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6" tooltip="Silurian"/>
              </a:rPr>
              <a:t>Silurian</a:t>
            </a:r>
            <a:r>
              <a:rPr lang="en-US" b="0" i="0" dirty="0">
                <a:solidFill>
                  <a:srgbClr val="202122"/>
                </a:solidFill>
                <a:effectLst/>
                <a:latin typeface="Arial" panose="020B0604020202020204" pitchFamily="34" charset="0"/>
              </a:rPr>
              <a:t> transition. Two events occurred that killed off 27% of all </a:t>
            </a:r>
            <a:r>
              <a:rPr lang="en-US" b="0" i="0" u="none" strike="noStrike" dirty="0">
                <a:solidFill>
                  <a:srgbClr val="3366CC"/>
                </a:solidFill>
                <a:effectLst/>
                <a:latin typeface="Arial" panose="020B0604020202020204" pitchFamily="34" charset="0"/>
                <a:hlinkClick r:id="rId7" tooltip="Family (biology)"/>
              </a:rPr>
              <a:t>families</a:t>
            </a:r>
            <a:r>
              <a:rPr lang="en-US" b="0" i="0" dirty="0">
                <a:solidFill>
                  <a:srgbClr val="202122"/>
                </a:solidFill>
                <a:effectLst/>
                <a:latin typeface="Arial" panose="020B0604020202020204" pitchFamily="34" charset="0"/>
              </a:rPr>
              <a:t>, 57% of all genera and 85% of all </a:t>
            </a:r>
            <a:r>
              <a:rPr lang="en-US" b="0" i="0" u="none" strike="noStrike" dirty="0">
                <a:solidFill>
                  <a:srgbClr val="3366CC"/>
                </a:solidFill>
                <a:effectLst/>
                <a:latin typeface="Arial" panose="020B0604020202020204" pitchFamily="34" charset="0"/>
                <a:hlinkClick r:id="rId8" tooltip="Species"/>
              </a:rPr>
              <a:t>species</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Together they are ranked by many scientists as the second-largest of the five major extinctions in Earth's history in terms of percentage of </a:t>
            </a:r>
            <a:r>
              <a:rPr lang="en-US" b="0" i="0" u="none" strike="noStrike" dirty="0">
                <a:solidFill>
                  <a:srgbClr val="3366CC"/>
                </a:solidFill>
                <a:effectLst/>
                <a:latin typeface="Arial" panose="020B0604020202020204" pitchFamily="34" charset="0"/>
                <a:hlinkClick r:id="rId10" tooltip="Genus"/>
              </a:rPr>
              <a:t>genera</a:t>
            </a:r>
            <a:r>
              <a:rPr lang="en-US" b="0" i="0" dirty="0">
                <a:solidFill>
                  <a:srgbClr val="202122"/>
                </a:solidFill>
                <a:effectLst/>
                <a:latin typeface="Arial" panose="020B0604020202020204" pitchFamily="34" charset="0"/>
              </a:rPr>
              <a:t> that became extinct. In May 2020, studies suggested that the causes of the mass extinction were </a:t>
            </a:r>
            <a:r>
              <a:rPr lang="en-US" b="0" i="0" u="none" strike="noStrike" dirty="0">
                <a:solidFill>
                  <a:srgbClr val="3366CC"/>
                </a:solidFill>
                <a:effectLst/>
                <a:latin typeface="Arial" panose="020B0604020202020204" pitchFamily="34" charset="0"/>
                <a:hlinkClick r:id="rId11" tooltip="Global warming"/>
              </a:rPr>
              <a:t>global warming</a:t>
            </a:r>
            <a:r>
              <a:rPr lang="en-US" b="0" i="0" dirty="0">
                <a:solidFill>
                  <a:srgbClr val="202122"/>
                </a:solidFill>
                <a:effectLst/>
                <a:latin typeface="Arial" panose="020B0604020202020204" pitchFamily="34" charset="0"/>
              </a:rPr>
              <a:t>, related to </a:t>
            </a:r>
            <a:r>
              <a:rPr lang="en-US" b="0" i="0" u="none" strike="noStrike" dirty="0">
                <a:solidFill>
                  <a:srgbClr val="3366CC"/>
                </a:solidFill>
                <a:effectLst/>
                <a:latin typeface="Arial" panose="020B0604020202020204" pitchFamily="34" charset="0"/>
                <a:hlinkClick r:id="rId12" tooltip="Volcanism"/>
              </a:rPr>
              <a:t>volcanism</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13" tooltip="Hypoxia (environmental)"/>
              </a:rPr>
              <a:t>anoxia</a:t>
            </a:r>
            <a:r>
              <a:rPr lang="en-US" b="0" i="0" dirty="0">
                <a:solidFill>
                  <a:srgbClr val="202122"/>
                </a:solidFill>
                <a:effectLst/>
                <a:latin typeface="Arial" panose="020B0604020202020204" pitchFamily="34" charset="0"/>
              </a:rPr>
              <a:t>, and not, as considered earlier, cooling and </a:t>
            </a:r>
            <a:r>
              <a:rPr lang="en-US" b="0" i="0" u="none" strike="noStrike" dirty="0">
                <a:solidFill>
                  <a:srgbClr val="3366CC"/>
                </a:solidFill>
                <a:effectLst/>
                <a:latin typeface="Arial" panose="020B0604020202020204" pitchFamily="34" charset="0"/>
                <a:hlinkClick r:id="rId14" tooltip="Glaciation"/>
              </a:rPr>
              <a:t>glaciation</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15"/>
              </a:rPr>
              <a:t>[7]</a:t>
            </a:r>
            <a:r>
              <a:rPr lang="en-US" b="0" i="0" u="none" strike="noStrike" baseline="30000" dirty="0">
                <a:solidFill>
                  <a:srgbClr val="3366CC"/>
                </a:solidFill>
                <a:effectLst/>
                <a:latin typeface="Arial" panose="020B0604020202020204" pitchFamily="34" charset="0"/>
                <a:hlinkClick r:id="rId16"/>
              </a:rPr>
              <a:t>[8]</a:t>
            </a:r>
            <a:r>
              <a:rPr lang="en-US" b="0" i="0" dirty="0">
                <a:solidFill>
                  <a:srgbClr val="202122"/>
                </a:solidFill>
                <a:effectLst/>
                <a:latin typeface="Arial" panose="020B0604020202020204" pitchFamily="34" charset="0"/>
              </a:rPr>
              <a:t> However, this is at odds with numerous previous studies, which have indicated global cooling as the primary driver.</a:t>
            </a:r>
            <a:r>
              <a:rPr lang="en-US" b="0" i="0" u="none" strike="noStrike" baseline="30000" dirty="0">
                <a:solidFill>
                  <a:srgbClr val="3366CC"/>
                </a:solidFill>
                <a:effectLst/>
                <a:latin typeface="Arial" panose="020B0604020202020204" pitchFamily="34" charset="0"/>
                <a:hlinkClick r:id="rId17"/>
              </a:rPr>
              <a:t>[9]</a:t>
            </a:r>
            <a:r>
              <a:rPr lang="en-US" b="0" i="0" dirty="0">
                <a:solidFill>
                  <a:srgbClr val="202122"/>
                </a:solidFill>
                <a:effectLst/>
                <a:latin typeface="Arial" panose="020B0604020202020204" pitchFamily="34" charset="0"/>
              </a:rPr>
              <a:t> Most recently, the deposition of volcanic ash has been suggested to be the trigger for reductions in atmospheric carbon dioxide leading to the glaciation and anoxia observed in the geological record.</a:t>
            </a:r>
            <a:r>
              <a:rPr lang="en-US" b="0" i="0" u="none" strike="noStrike" baseline="30000" dirty="0">
                <a:solidFill>
                  <a:srgbClr val="3366CC"/>
                </a:solidFill>
                <a:effectLst/>
                <a:latin typeface="Arial" panose="020B0604020202020204" pitchFamily="34" charset="0"/>
                <a:hlinkClick r:id="rId18"/>
              </a:rPr>
              <a:t>[10]</a:t>
            </a:r>
            <a:endParaRPr lang="en-US" b="0" i="0" dirty="0">
              <a:solidFill>
                <a:srgbClr val="202122"/>
              </a:solidFill>
              <a:effectLst/>
              <a:latin typeface="Arial" panose="020B0604020202020204" pitchFamily="34" charset="0"/>
            </a:endParaRPr>
          </a:p>
          <a:p>
            <a:pPr algn="l">
              <a:buFont typeface="+mj-lt"/>
              <a:buAutoNum type="arabicPeriod"/>
            </a:pPr>
            <a:r>
              <a:rPr lang="en-US" b="1" i="0" u="none" strike="noStrike" dirty="0">
                <a:solidFill>
                  <a:srgbClr val="3366CC"/>
                </a:solidFill>
                <a:effectLst/>
                <a:latin typeface="Arial" panose="020B0604020202020204" pitchFamily="34" charset="0"/>
                <a:hlinkClick r:id="rId19" tooltip="Late Devonian extinction"/>
              </a:rPr>
              <a:t>Late Devonian extinctions</a:t>
            </a:r>
            <a:r>
              <a:rPr lang="en-US" b="1" i="0" dirty="0">
                <a:solidFill>
                  <a:srgbClr val="202122"/>
                </a:solidFill>
                <a:effectLst/>
                <a:latin typeface="Arial" panose="020B0604020202020204" pitchFamily="34" charset="0"/>
              </a:rPr>
              <a:t>:</a:t>
            </a:r>
            <a:r>
              <a:rPr lang="en-US" b="0" i="0" dirty="0">
                <a:solidFill>
                  <a:srgbClr val="202122"/>
                </a:solidFill>
                <a:effectLst/>
                <a:latin typeface="Arial" panose="020B0604020202020204" pitchFamily="34" charset="0"/>
              </a:rPr>
              <a:t> 372–359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occupying much of the </a:t>
            </a:r>
            <a:r>
              <a:rPr lang="en-US" b="0" i="0" u="none" strike="noStrike" dirty="0">
                <a:solidFill>
                  <a:srgbClr val="3366CC"/>
                </a:solidFill>
                <a:effectLst/>
                <a:latin typeface="Arial" panose="020B0604020202020204" pitchFamily="34" charset="0"/>
                <a:hlinkClick r:id="rId20" tooltip="Late Devonian"/>
              </a:rPr>
              <a:t>Late Devonian</a:t>
            </a:r>
            <a:r>
              <a:rPr lang="en-US" b="0" i="0" dirty="0">
                <a:solidFill>
                  <a:srgbClr val="202122"/>
                </a:solidFill>
                <a:effectLst/>
                <a:latin typeface="Arial" panose="020B0604020202020204" pitchFamily="34" charset="0"/>
              </a:rPr>
              <a:t> up to the </a:t>
            </a:r>
            <a:r>
              <a:rPr lang="en-US" b="0" i="0" u="none" strike="noStrike" dirty="0">
                <a:solidFill>
                  <a:srgbClr val="3366CC"/>
                </a:solidFill>
                <a:effectLst/>
                <a:latin typeface="Arial" panose="020B0604020202020204" pitchFamily="34" charset="0"/>
                <a:hlinkClick r:id="rId21" tooltip="Devonian"/>
              </a:rPr>
              <a:t>Devonian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22" tooltip="Carboniferous"/>
              </a:rPr>
              <a:t>Carboniferous</a:t>
            </a:r>
            <a:r>
              <a:rPr lang="en-US" b="0" i="0" dirty="0">
                <a:solidFill>
                  <a:srgbClr val="202122"/>
                </a:solidFill>
                <a:effectLst/>
                <a:latin typeface="Arial" panose="020B0604020202020204" pitchFamily="34" charset="0"/>
              </a:rPr>
              <a:t> transition. The Late Devonian was an interval of high diversity loss, concentrated into two extinction events. The largest extinction was the </a:t>
            </a:r>
            <a:r>
              <a:rPr lang="en-US" b="0" i="1" u="none" strike="noStrike" dirty="0">
                <a:solidFill>
                  <a:srgbClr val="3366CC"/>
                </a:solidFill>
                <a:effectLst/>
                <a:latin typeface="Arial" panose="020B0604020202020204" pitchFamily="34" charset="0"/>
                <a:hlinkClick r:id="rId23" tooltip="Kellwasser event"/>
              </a:rPr>
              <a:t>Kellwasser Event</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24" tooltip="Frasnian"/>
              </a:rPr>
              <a:t>Frasnian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25" tooltip="Famennian"/>
              </a:rPr>
              <a:t>Famennian</a:t>
            </a:r>
            <a:r>
              <a:rPr lang="en-US" b="0" i="0" dirty="0">
                <a:solidFill>
                  <a:srgbClr val="202122"/>
                </a:solidFill>
                <a:effectLst/>
                <a:latin typeface="Arial" panose="020B0604020202020204" pitchFamily="34" charset="0"/>
              </a:rPr>
              <a:t>, or F-F, 372 Ma), an extinction event at the end of the Frasnian, about midway through the Late Devonian. This extinction annihilated </a:t>
            </a:r>
            <a:r>
              <a:rPr lang="en-US" b="0" i="0" u="none" strike="noStrike" dirty="0">
                <a:solidFill>
                  <a:srgbClr val="3366CC"/>
                </a:solidFill>
                <a:effectLst/>
                <a:latin typeface="Arial" panose="020B0604020202020204" pitchFamily="34" charset="0"/>
                <a:hlinkClick r:id="rId26" tooltip="Coral reef"/>
              </a:rPr>
              <a:t>coral reefs</a:t>
            </a:r>
            <a:r>
              <a:rPr lang="en-US" b="0" i="0" dirty="0">
                <a:solidFill>
                  <a:srgbClr val="202122"/>
                </a:solidFill>
                <a:effectLst/>
                <a:latin typeface="Arial" panose="020B0604020202020204" pitchFamily="34" charset="0"/>
              </a:rPr>
              <a:t> and numerous tropical </a:t>
            </a:r>
            <a:r>
              <a:rPr lang="en-US" b="0" i="0" u="none" strike="noStrike" dirty="0">
                <a:solidFill>
                  <a:srgbClr val="3366CC"/>
                </a:solidFill>
                <a:effectLst/>
                <a:latin typeface="Arial" panose="020B0604020202020204" pitchFamily="34" charset="0"/>
                <a:hlinkClick r:id="rId27" tooltip="Benthic zone"/>
              </a:rPr>
              <a:t>benthic</a:t>
            </a:r>
            <a:r>
              <a:rPr lang="en-US" b="0" i="0" dirty="0">
                <a:solidFill>
                  <a:srgbClr val="202122"/>
                </a:solidFill>
                <a:effectLst/>
                <a:latin typeface="Arial" panose="020B0604020202020204" pitchFamily="34" charset="0"/>
              </a:rPr>
              <a:t> (seabed-living) animals such as jawless fish, </a:t>
            </a:r>
            <a:r>
              <a:rPr lang="en-US" b="0" i="0" u="none" strike="noStrike" dirty="0">
                <a:solidFill>
                  <a:srgbClr val="3366CC"/>
                </a:solidFill>
                <a:effectLst/>
                <a:latin typeface="Arial" panose="020B0604020202020204" pitchFamily="34" charset="0"/>
                <a:hlinkClick r:id="rId28" tooltip="Brachiopod"/>
              </a:rPr>
              <a:t>brachiopods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29" tooltip="Trilobite"/>
              </a:rPr>
              <a:t>trilobites</a:t>
            </a:r>
            <a:r>
              <a:rPr lang="en-US" b="0" i="0" dirty="0">
                <a:solidFill>
                  <a:srgbClr val="202122"/>
                </a:solidFill>
                <a:effectLst/>
                <a:latin typeface="Arial" panose="020B0604020202020204" pitchFamily="34" charset="0"/>
              </a:rPr>
              <a:t>. Another major extinction was the </a:t>
            </a:r>
            <a:r>
              <a:rPr lang="en-US" b="0" i="1" u="none" strike="noStrike" dirty="0">
                <a:solidFill>
                  <a:srgbClr val="3366CC"/>
                </a:solidFill>
                <a:effectLst/>
                <a:latin typeface="Arial" panose="020B0604020202020204" pitchFamily="34" charset="0"/>
                <a:hlinkClick r:id="rId30" tooltip="Hangenberg event"/>
              </a:rPr>
              <a:t>Hangenberg Event</a:t>
            </a:r>
            <a:r>
              <a:rPr lang="en-US" b="0" i="0" dirty="0">
                <a:solidFill>
                  <a:srgbClr val="202122"/>
                </a:solidFill>
                <a:effectLst/>
                <a:latin typeface="Arial" panose="020B0604020202020204" pitchFamily="34" charset="0"/>
              </a:rPr>
              <a:t> (Devonian-Carboniferous, or D-C, 359 Ma), which brought an end to the Devonian as a whole. This extinction wiped out the armored </a:t>
            </a:r>
            <a:r>
              <a:rPr lang="en-US" b="0" i="0" u="none" strike="noStrike" dirty="0">
                <a:solidFill>
                  <a:srgbClr val="3366CC"/>
                </a:solidFill>
                <a:effectLst/>
                <a:latin typeface="Arial" panose="020B0604020202020204" pitchFamily="34" charset="0"/>
                <a:hlinkClick r:id="rId31" tooltip="Placodermi"/>
              </a:rPr>
              <a:t>placoderm</a:t>
            </a:r>
            <a:r>
              <a:rPr lang="en-US" b="0" i="0" dirty="0">
                <a:solidFill>
                  <a:srgbClr val="202122"/>
                </a:solidFill>
                <a:effectLst/>
                <a:latin typeface="Arial" panose="020B0604020202020204" pitchFamily="34" charset="0"/>
              </a:rPr>
              <a:t> fish and nearly led to the extinction of the newly-evolved </a:t>
            </a:r>
            <a:r>
              <a:rPr lang="en-US" b="0" i="0" u="none" strike="noStrike" dirty="0">
                <a:solidFill>
                  <a:srgbClr val="3366CC"/>
                </a:solidFill>
                <a:effectLst/>
                <a:latin typeface="Arial" panose="020B0604020202020204" pitchFamily="34" charset="0"/>
                <a:hlinkClick r:id="rId32" tooltip="Ammonoidea"/>
              </a:rPr>
              <a:t>ammonoids</a:t>
            </a:r>
            <a:r>
              <a:rPr lang="en-US" b="0" i="0" dirty="0">
                <a:solidFill>
                  <a:srgbClr val="202122"/>
                </a:solidFill>
                <a:effectLst/>
                <a:latin typeface="Arial" panose="020B0604020202020204" pitchFamily="34" charset="0"/>
              </a:rPr>
              <a:t>. These two closely-spaced extinction events collectively eliminated about 19% of all families, 50% of all </a:t>
            </a:r>
            <a:r>
              <a:rPr lang="en-US" b="0" i="0" u="none" strike="noStrike" dirty="0">
                <a:solidFill>
                  <a:srgbClr val="3366CC"/>
                </a:solidFill>
                <a:effectLst/>
                <a:latin typeface="Arial" panose="020B0604020202020204" pitchFamily="34" charset="0"/>
                <a:hlinkClick r:id="rId33" tooltip="Genera"/>
              </a:rPr>
              <a:t>genera</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and at least 70% of all species.</a:t>
            </a:r>
            <a:r>
              <a:rPr lang="en-US" b="0" i="0" u="none" strike="noStrike" baseline="30000" dirty="0">
                <a:solidFill>
                  <a:srgbClr val="3366CC"/>
                </a:solidFill>
                <a:effectLst/>
                <a:latin typeface="Arial" panose="020B0604020202020204" pitchFamily="34" charset="0"/>
                <a:hlinkClick r:id="rId34"/>
              </a:rPr>
              <a:t>[11]</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Sepkoski</a:t>
            </a:r>
            <a:r>
              <a:rPr lang="en-US" b="0" i="0" dirty="0">
                <a:solidFill>
                  <a:srgbClr val="202122"/>
                </a:solidFill>
                <a:effectLst/>
                <a:latin typeface="Arial" panose="020B0604020202020204" pitchFamily="34" charset="0"/>
              </a:rPr>
              <a:t> and </a:t>
            </a:r>
            <a:r>
              <a:rPr lang="en-US" b="0" i="0" dirty="0" err="1">
                <a:solidFill>
                  <a:srgbClr val="202122"/>
                </a:solidFill>
                <a:effectLst/>
                <a:latin typeface="Arial" panose="020B0604020202020204" pitchFamily="34" charset="0"/>
              </a:rPr>
              <a:t>Raup</a:t>
            </a:r>
            <a:r>
              <a:rPr lang="en-US" b="0" i="0" dirty="0">
                <a:solidFill>
                  <a:srgbClr val="202122"/>
                </a:solidFill>
                <a:effectLst/>
                <a:latin typeface="Arial" panose="020B0604020202020204" pitchFamily="34" charset="0"/>
              </a:rPr>
              <a:t> (1982) did not initially consider the Late Devonian extinction interval (</a:t>
            </a:r>
            <a:r>
              <a:rPr lang="en-US" b="0" i="0" u="none" strike="noStrike" dirty="0">
                <a:solidFill>
                  <a:srgbClr val="3366CC"/>
                </a:solidFill>
                <a:effectLst/>
                <a:latin typeface="Arial" panose="020B0604020202020204" pitchFamily="34" charset="0"/>
                <a:hlinkClick r:id="rId35" tooltip="Givetian"/>
              </a:rPr>
              <a:t>Givetian</a:t>
            </a:r>
            <a:r>
              <a:rPr lang="en-US" b="0" i="0" dirty="0">
                <a:solidFill>
                  <a:srgbClr val="202122"/>
                </a:solidFill>
                <a:effectLst/>
                <a:latin typeface="Arial" panose="020B0604020202020204" pitchFamily="34" charset="0"/>
              </a:rPr>
              <a:t>, Frasnian, and Famennian stages) to be statistically significant.</a:t>
            </a:r>
            <a:r>
              <a:rPr lang="en-US" b="0" i="0" u="none" strike="noStrike" baseline="30000" dirty="0">
                <a:solidFill>
                  <a:srgbClr val="3366CC"/>
                </a:solidFill>
                <a:effectLst/>
                <a:latin typeface="Arial" panose="020B0604020202020204" pitchFamily="34" charset="0"/>
                <a:hlinkClick r:id="rId36"/>
              </a:rPr>
              <a:t>[2]</a:t>
            </a:r>
            <a:r>
              <a:rPr lang="en-US" b="0" i="0" dirty="0">
                <a:solidFill>
                  <a:srgbClr val="202122"/>
                </a:solidFill>
                <a:effectLst/>
                <a:latin typeface="Arial" panose="020B0604020202020204" pitchFamily="34" charset="0"/>
              </a:rPr>
              <a:t> Regardless, later studies have affirmed the strong ecological impacts of the </a:t>
            </a:r>
            <a:r>
              <a:rPr lang="en-US" b="0" i="0" dirty="0" err="1">
                <a:solidFill>
                  <a:srgbClr val="202122"/>
                </a:solidFill>
                <a:effectLst/>
                <a:latin typeface="Arial" panose="020B0604020202020204" pitchFamily="34" charset="0"/>
              </a:rPr>
              <a:t>Kellwasser</a:t>
            </a:r>
            <a:r>
              <a:rPr lang="en-US" b="0" i="0" dirty="0">
                <a:solidFill>
                  <a:srgbClr val="202122"/>
                </a:solidFill>
                <a:effectLst/>
                <a:latin typeface="Arial" panose="020B0604020202020204" pitchFamily="34" charset="0"/>
              </a:rPr>
              <a:t> and </a:t>
            </a:r>
            <a:r>
              <a:rPr lang="en-US" b="0" i="0" dirty="0" err="1">
                <a:solidFill>
                  <a:srgbClr val="202122"/>
                </a:solidFill>
                <a:effectLst/>
                <a:latin typeface="Arial" panose="020B0604020202020204" pitchFamily="34" charset="0"/>
              </a:rPr>
              <a:t>Hangenberg</a:t>
            </a:r>
            <a:r>
              <a:rPr lang="en-US" b="0" i="0" dirty="0">
                <a:solidFill>
                  <a:srgbClr val="202122"/>
                </a:solidFill>
                <a:effectLst/>
                <a:latin typeface="Arial" panose="020B0604020202020204" pitchFamily="34" charset="0"/>
              </a:rPr>
              <a:t> Events.</a:t>
            </a:r>
            <a:r>
              <a:rPr lang="en-US" b="0" i="0" u="none" strike="noStrike" baseline="30000" dirty="0">
                <a:solidFill>
                  <a:srgbClr val="3366CC"/>
                </a:solidFill>
                <a:effectLst/>
                <a:latin typeface="Arial" panose="020B0604020202020204" pitchFamily="34" charset="0"/>
                <a:hlinkClick r:id="rId37"/>
              </a:rPr>
              <a:t>[12]</a:t>
            </a:r>
            <a:endParaRPr lang="en-US" b="0" i="0" dirty="0">
              <a:solidFill>
                <a:srgbClr val="202122"/>
              </a:solidFill>
              <a:effectLst/>
              <a:latin typeface="Arial" panose="020B0604020202020204" pitchFamily="34" charset="0"/>
            </a:endParaRPr>
          </a:p>
          <a:p>
            <a:r>
              <a:rPr lang="en-US" b="1" i="0" u="none" strike="noStrike" dirty="0">
                <a:solidFill>
                  <a:srgbClr val="3366CC"/>
                </a:solidFill>
                <a:effectLst/>
                <a:latin typeface="Arial" panose="020B0604020202020204" pitchFamily="34" charset="0"/>
                <a:hlinkClick r:id="rId38"/>
              </a:rPr>
              <a:t>3. Permian–Triassic extinction event</a:t>
            </a:r>
            <a:r>
              <a:rPr lang="en-US" b="0" i="0" dirty="0">
                <a:solidFill>
                  <a:srgbClr val="202122"/>
                </a:solidFill>
                <a:effectLst/>
                <a:latin typeface="Arial" panose="020B0604020202020204" pitchFamily="34" charset="0"/>
              </a:rPr>
              <a:t> (End Permian): 252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39" tooltip="Permian"/>
              </a:rPr>
              <a:t>Permian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40" tooltip="Triassic"/>
              </a:rPr>
              <a:t>Triassic</a:t>
            </a:r>
            <a:r>
              <a:rPr lang="en-US" b="0" i="0" dirty="0">
                <a:solidFill>
                  <a:srgbClr val="202122"/>
                </a:solidFill>
                <a:effectLst/>
                <a:latin typeface="Arial" panose="020B0604020202020204" pitchFamily="34" charset="0"/>
              </a:rPr>
              <a:t> transition.</a:t>
            </a:r>
            <a:r>
              <a:rPr lang="en-US" b="0" i="0" u="none" strike="noStrike" baseline="30000" dirty="0">
                <a:solidFill>
                  <a:srgbClr val="3366CC"/>
                </a:solidFill>
                <a:effectLst/>
                <a:latin typeface="Arial" panose="020B0604020202020204" pitchFamily="34" charset="0"/>
                <a:hlinkClick r:id="rId41"/>
              </a:rPr>
              <a:t>[13]</a:t>
            </a:r>
            <a:r>
              <a:rPr lang="en-US" b="0" i="0" dirty="0">
                <a:solidFill>
                  <a:srgbClr val="202122"/>
                </a:solidFill>
                <a:effectLst/>
                <a:latin typeface="Arial" panose="020B0604020202020204" pitchFamily="34" charset="0"/>
              </a:rPr>
              <a:t> Earth's largest extinction killed 57% of all families, 83% of all genera and 90% to 96% of all species</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(53% of marine families, 84% of marine genera, about 81% of all marine species</a:t>
            </a:r>
            <a:r>
              <a:rPr lang="en-US" b="0" i="0" u="none" strike="noStrike" baseline="30000" dirty="0">
                <a:solidFill>
                  <a:srgbClr val="3366CC"/>
                </a:solidFill>
                <a:effectLst/>
                <a:latin typeface="Arial" panose="020B0604020202020204" pitchFamily="34" charset="0"/>
                <a:hlinkClick r:id="rId42"/>
              </a:rPr>
              <a:t>[14]</a:t>
            </a:r>
            <a:r>
              <a:rPr lang="en-US" b="0" i="0" dirty="0">
                <a:solidFill>
                  <a:srgbClr val="202122"/>
                </a:solidFill>
                <a:effectLst/>
                <a:latin typeface="Arial" panose="020B0604020202020204" pitchFamily="34" charset="0"/>
              </a:rPr>
              <a:t> and an estimated 70% of land species,</a:t>
            </a:r>
            <a:r>
              <a:rPr lang="en-US" b="0" i="0" u="none" strike="noStrike" baseline="30000" dirty="0">
                <a:solidFill>
                  <a:srgbClr val="3366CC"/>
                </a:solidFill>
                <a:effectLst/>
                <a:latin typeface="Arial" panose="020B0604020202020204" pitchFamily="34" charset="0"/>
                <a:hlinkClick r:id="rId43"/>
              </a:rPr>
              <a:t>[15]</a:t>
            </a:r>
            <a:r>
              <a:rPr lang="en-US" b="0" i="0" u="none" strike="noStrike" baseline="30000" dirty="0">
                <a:solidFill>
                  <a:srgbClr val="3366CC"/>
                </a:solidFill>
                <a:effectLst/>
                <a:latin typeface="Arial" panose="020B0604020202020204" pitchFamily="34" charset="0"/>
                <a:hlinkClick r:id="rId44"/>
              </a:rPr>
              <a:t>[16]</a:t>
            </a:r>
            <a:r>
              <a:rPr lang="en-US" b="0" i="0" dirty="0">
                <a:solidFill>
                  <a:srgbClr val="202122"/>
                </a:solidFill>
                <a:effectLst/>
                <a:latin typeface="Arial" panose="020B0604020202020204" pitchFamily="34" charset="0"/>
              </a:rPr>
              <a:t> including </a:t>
            </a:r>
            <a:r>
              <a:rPr lang="en-US" b="0" i="0" u="none" strike="noStrike" dirty="0">
                <a:solidFill>
                  <a:srgbClr val="3366CC"/>
                </a:solidFill>
                <a:effectLst/>
                <a:latin typeface="Arial" panose="020B0604020202020204" pitchFamily="34" charset="0"/>
                <a:hlinkClick r:id="rId45" tooltip="Insect"/>
              </a:rPr>
              <a:t>insects</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46"/>
              </a:rPr>
              <a:t>[17]</a:t>
            </a:r>
            <a:r>
              <a:rPr lang="en-US" b="0" i="0" dirty="0">
                <a:solidFill>
                  <a:srgbClr val="202122"/>
                </a:solidFill>
                <a:effectLst/>
                <a:latin typeface="Arial" panose="020B0604020202020204" pitchFamily="34" charset="0"/>
              </a:rPr>
              <a:t> The highly successful marine arthropod, the </a:t>
            </a:r>
            <a:r>
              <a:rPr lang="en-US" b="0" i="0" u="none" strike="noStrike" dirty="0">
                <a:solidFill>
                  <a:srgbClr val="3366CC"/>
                </a:solidFill>
                <a:effectLst/>
                <a:latin typeface="Arial" panose="020B0604020202020204" pitchFamily="34" charset="0"/>
                <a:hlinkClick r:id="rId29" tooltip="Trilobite"/>
              </a:rPr>
              <a:t>trilobite</a:t>
            </a:r>
            <a:r>
              <a:rPr lang="en-US" b="0" i="0" dirty="0">
                <a:solidFill>
                  <a:srgbClr val="202122"/>
                </a:solidFill>
                <a:effectLst/>
                <a:latin typeface="Arial" panose="020B0604020202020204" pitchFamily="34" charset="0"/>
              </a:rPr>
              <a:t>, became extinct. The evidence regarding </a:t>
            </a:r>
            <a:r>
              <a:rPr lang="en-US" b="0" i="0" u="none" strike="noStrike" dirty="0">
                <a:solidFill>
                  <a:srgbClr val="3366CC"/>
                </a:solidFill>
                <a:effectLst/>
                <a:latin typeface="Arial" panose="020B0604020202020204" pitchFamily="34" charset="0"/>
                <a:hlinkClick r:id="rId47" tooltip="Plant"/>
              </a:rPr>
              <a:t>plants</a:t>
            </a:r>
            <a:r>
              <a:rPr lang="en-US" b="0" i="0" dirty="0">
                <a:solidFill>
                  <a:srgbClr val="202122"/>
                </a:solidFill>
                <a:effectLst/>
                <a:latin typeface="Arial" panose="020B0604020202020204" pitchFamily="34" charset="0"/>
              </a:rPr>
              <a:t> is less clear, but new taxa became dominant after the extinction.</a:t>
            </a:r>
            <a:r>
              <a:rPr lang="en-US" b="0" i="0" u="none" strike="noStrike" baseline="30000" dirty="0">
                <a:solidFill>
                  <a:srgbClr val="3366CC"/>
                </a:solidFill>
                <a:effectLst/>
                <a:latin typeface="Arial" panose="020B0604020202020204" pitchFamily="34" charset="0"/>
                <a:hlinkClick r:id="rId48"/>
              </a:rPr>
              <a:t>[18]</a:t>
            </a:r>
            <a:r>
              <a:rPr lang="en-US" b="0" i="0" dirty="0">
                <a:solidFill>
                  <a:srgbClr val="202122"/>
                </a:solidFill>
                <a:effectLst/>
                <a:latin typeface="Arial" panose="020B0604020202020204" pitchFamily="34" charset="0"/>
              </a:rPr>
              <a:t> The "Great Dying" had enormous evolutionary significance: On land, it ended the primacy of </a:t>
            </a:r>
            <a:r>
              <a:rPr lang="en-US" b="0" i="0" u="none" strike="noStrike" dirty="0">
                <a:solidFill>
                  <a:srgbClr val="3366CC"/>
                </a:solidFill>
                <a:effectLst/>
                <a:latin typeface="Arial" panose="020B0604020202020204" pitchFamily="34" charset="0"/>
                <a:hlinkClick r:id="rId49" tooltip="Synapsid"/>
              </a:rPr>
              <a:t>early synapsids</a:t>
            </a:r>
            <a:r>
              <a:rPr lang="en-US" b="0" i="0" dirty="0">
                <a:solidFill>
                  <a:srgbClr val="202122"/>
                </a:solidFill>
                <a:effectLst/>
                <a:latin typeface="Arial" panose="020B0604020202020204" pitchFamily="34" charset="0"/>
              </a:rPr>
              <a:t>. The recovery of vertebrates took 30 million years,</a:t>
            </a:r>
            <a:r>
              <a:rPr lang="en-US" b="0" i="0" u="none" strike="noStrike" baseline="30000" dirty="0">
                <a:solidFill>
                  <a:srgbClr val="3366CC"/>
                </a:solidFill>
                <a:effectLst/>
                <a:latin typeface="Arial" panose="020B0604020202020204" pitchFamily="34" charset="0"/>
                <a:hlinkClick r:id="rId50"/>
              </a:rPr>
              <a:t>[19]</a:t>
            </a:r>
            <a:r>
              <a:rPr lang="en-US" b="0" i="0" dirty="0">
                <a:solidFill>
                  <a:srgbClr val="202122"/>
                </a:solidFill>
                <a:effectLst/>
                <a:latin typeface="Arial" panose="020B0604020202020204" pitchFamily="34" charset="0"/>
              </a:rPr>
              <a:t> but the vacant </a:t>
            </a:r>
            <a:r>
              <a:rPr lang="en-US" b="0" i="0" u="none" strike="noStrike" dirty="0">
                <a:solidFill>
                  <a:srgbClr val="3366CC"/>
                </a:solidFill>
                <a:effectLst/>
                <a:latin typeface="Arial" panose="020B0604020202020204" pitchFamily="34" charset="0"/>
                <a:hlinkClick r:id="rId51" tooltip="Ecological niche"/>
              </a:rPr>
              <a:t>niches</a:t>
            </a:r>
            <a:r>
              <a:rPr lang="en-US" b="0" i="0" dirty="0">
                <a:solidFill>
                  <a:srgbClr val="202122"/>
                </a:solidFill>
                <a:effectLst/>
                <a:latin typeface="Arial" panose="020B0604020202020204" pitchFamily="34" charset="0"/>
              </a:rPr>
              <a:t> created the opportunity for </a:t>
            </a:r>
            <a:r>
              <a:rPr lang="en-US" b="0" i="0" u="none" strike="noStrike" dirty="0">
                <a:solidFill>
                  <a:srgbClr val="3366CC"/>
                </a:solidFill>
                <a:effectLst/>
                <a:latin typeface="Arial" panose="020B0604020202020204" pitchFamily="34" charset="0"/>
                <a:hlinkClick r:id="rId52" tooltip="Archosaur"/>
              </a:rPr>
              <a:t>archosaurs</a:t>
            </a:r>
            <a:r>
              <a:rPr lang="en-US" b="0" i="0" dirty="0">
                <a:solidFill>
                  <a:srgbClr val="202122"/>
                </a:solidFill>
                <a:effectLst/>
                <a:latin typeface="Arial" panose="020B0604020202020204" pitchFamily="34" charset="0"/>
              </a:rPr>
              <a:t> to </a:t>
            </a:r>
            <a:r>
              <a:rPr lang="en-US" b="0" i="0" u="none" strike="noStrike" dirty="0">
                <a:solidFill>
                  <a:srgbClr val="3366CC"/>
                </a:solidFill>
                <a:effectLst/>
                <a:latin typeface="Arial" panose="020B0604020202020204" pitchFamily="34" charset="0"/>
                <a:hlinkClick r:id="rId53" tooltip="Archosaur"/>
              </a:rPr>
              <a:t>become ascendant</a:t>
            </a:r>
            <a:r>
              <a:rPr lang="en-US" b="0" i="0" dirty="0">
                <a:solidFill>
                  <a:srgbClr val="202122"/>
                </a:solidFill>
                <a:effectLst/>
                <a:latin typeface="Arial" panose="020B0604020202020204" pitchFamily="34" charset="0"/>
              </a:rPr>
              <a:t>. In the seas, the percentage of animals that were </a:t>
            </a:r>
            <a:r>
              <a:rPr lang="en-US" b="0" i="0" u="none" strike="noStrike" dirty="0">
                <a:solidFill>
                  <a:srgbClr val="3366CC"/>
                </a:solidFill>
                <a:effectLst/>
                <a:latin typeface="Arial" panose="020B0604020202020204" pitchFamily="34" charset="0"/>
                <a:hlinkClick r:id="rId54" tooltip="Sessility (motility)"/>
              </a:rPr>
              <a:t>sessile</a:t>
            </a:r>
            <a:r>
              <a:rPr lang="en-US" b="0" i="0" dirty="0">
                <a:solidFill>
                  <a:srgbClr val="202122"/>
                </a:solidFill>
                <a:effectLst/>
                <a:latin typeface="Arial" panose="020B0604020202020204" pitchFamily="34" charset="0"/>
              </a:rPr>
              <a:t> dropped from 67% to 50%. The whole late Permian was a difficult time, at least for marine life, even before the P–T boundary extinction. More recent research has indicated that the </a:t>
            </a:r>
            <a:r>
              <a:rPr lang="en-US" b="0" i="0" u="none" strike="noStrike" dirty="0">
                <a:solidFill>
                  <a:srgbClr val="3366CC"/>
                </a:solidFill>
                <a:effectLst/>
                <a:latin typeface="Arial" panose="020B0604020202020204" pitchFamily="34" charset="0"/>
                <a:hlinkClick r:id="rId55" tooltip="End-Capitanian extinction event"/>
              </a:rPr>
              <a:t>End-Capitanian extinction event</a:t>
            </a:r>
            <a:r>
              <a:rPr lang="en-US" b="0" i="0" dirty="0">
                <a:solidFill>
                  <a:srgbClr val="202122"/>
                </a:solidFill>
                <a:effectLst/>
                <a:latin typeface="Arial" panose="020B0604020202020204" pitchFamily="34" charset="0"/>
              </a:rPr>
              <a:t> that preceded the "Great Dying" likely constitutes a separate event from the P–T extinction; if so, it would be larger than some of the "Big Five" extinction events, and perhaps merit a separate place in this list immediately before this 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4. </a:t>
            </a:r>
            <a:r>
              <a:rPr lang="en-US" b="1" i="0" u="none" strike="noStrike" dirty="0">
                <a:solidFill>
                  <a:srgbClr val="3366CC"/>
                </a:solidFill>
                <a:effectLst/>
                <a:latin typeface="Arial" panose="020B0604020202020204" pitchFamily="34" charset="0"/>
                <a:hlinkClick r:id="rId56" tooltip="Triassic–Jurassic extinction event"/>
              </a:rPr>
              <a:t>Triassic–Jurassic extinction event</a:t>
            </a:r>
            <a:r>
              <a:rPr lang="en-US" b="0" i="0" dirty="0">
                <a:solidFill>
                  <a:srgbClr val="202122"/>
                </a:solidFill>
                <a:effectLst/>
                <a:latin typeface="Arial" panose="020B0604020202020204" pitchFamily="34" charset="0"/>
              </a:rPr>
              <a:t> (End Triassic): 201.3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40" tooltip="Triassic"/>
              </a:rPr>
              <a:t>Triassic</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57" tooltip="Jurassic"/>
              </a:rPr>
              <a:t>Jurassic</a:t>
            </a:r>
            <a:r>
              <a:rPr lang="en-US" b="0" i="0" dirty="0">
                <a:solidFill>
                  <a:srgbClr val="202122"/>
                </a:solidFill>
                <a:effectLst/>
                <a:latin typeface="Arial" panose="020B0604020202020204" pitchFamily="34" charset="0"/>
              </a:rPr>
              <a:t> transition. About 23% of all families, 48% of all genera (20% of marine families and 55% of marine genera) and 70% to 75% of all species became extinct.</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Most non-dinosaurian </a:t>
            </a:r>
            <a:r>
              <a:rPr lang="en-US" b="0" i="0" u="none" strike="noStrike" dirty="0">
                <a:solidFill>
                  <a:srgbClr val="3366CC"/>
                </a:solidFill>
                <a:effectLst/>
                <a:latin typeface="Arial" panose="020B0604020202020204" pitchFamily="34" charset="0"/>
                <a:hlinkClick r:id="rId52" tooltip="Archosaur"/>
              </a:rPr>
              <a:t>archosaurs</a:t>
            </a:r>
            <a:r>
              <a:rPr lang="en-US" b="0" i="0" dirty="0">
                <a:solidFill>
                  <a:srgbClr val="202122"/>
                </a:solidFill>
                <a:effectLst/>
                <a:latin typeface="Arial" panose="020B0604020202020204" pitchFamily="34" charset="0"/>
              </a:rPr>
              <a:t>, most </a:t>
            </a:r>
            <a:r>
              <a:rPr lang="en-US" b="0" i="0" u="none" strike="noStrike" dirty="0">
                <a:solidFill>
                  <a:srgbClr val="3366CC"/>
                </a:solidFill>
                <a:effectLst/>
                <a:latin typeface="Arial" panose="020B0604020202020204" pitchFamily="34" charset="0"/>
                <a:hlinkClick r:id="rId58" tooltip="Therapsid"/>
              </a:rPr>
              <a:t>therapsids</a:t>
            </a:r>
            <a:r>
              <a:rPr lang="en-US" b="0" i="0" dirty="0">
                <a:solidFill>
                  <a:srgbClr val="202122"/>
                </a:solidFill>
                <a:effectLst/>
                <a:latin typeface="Arial" panose="020B0604020202020204" pitchFamily="34" charset="0"/>
              </a:rPr>
              <a:t>, and most of the large </a:t>
            </a:r>
            <a:r>
              <a:rPr lang="en-US" b="0" i="0" u="none" strike="noStrike" dirty="0">
                <a:solidFill>
                  <a:srgbClr val="3366CC"/>
                </a:solidFill>
                <a:effectLst/>
                <a:latin typeface="Arial" panose="020B0604020202020204" pitchFamily="34" charset="0"/>
                <a:hlinkClick r:id="rId59" tooltip="Amphibian"/>
              </a:rPr>
              <a:t>amphibians</a:t>
            </a:r>
            <a:r>
              <a:rPr lang="en-US" b="0" i="0" dirty="0">
                <a:solidFill>
                  <a:srgbClr val="202122"/>
                </a:solidFill>
                <a:effectLst/>
                <a:latin typeface="Arial" panose="020B0604020202020204" pitchFamily="34" charset="0"/>
              </a:rPr>
              <a:t> were eliminated, leaving </a:t>
            </a:r>
            <a:r>
              <a:rPr lang="en-US" b="0" i="0" u="none" strike="noStrike" dirty="0">
                <a:solidFill>
                  <a:srgbClr val="3366CC"/>
                </a:solidFill>
                <a:effectLst/>
                <a:latin typeface="Arial" panose="020B0604020202020204" pitchFamily="34" charset="0"/>
                <a:hlinkClick r:id="rId60" tooltip="Dinosaur"/>
              </a:rPr>
              <a:t>dinosaurs</a:t>
            </a:r>
            <a:r>
              <a:rPr lang="en-US" b="0" i="0" dirty="0">
                <a:solidFill>
                  <a:srgbClr val="202122"/>
                </a:solidFill>
                <a:effectLst/>
                <a:latin typeface="Arial" panose="020B0604020202020204" pitchFamily="34" charset="0"/>
              </a:rPr>
              <a:t> with little terrestrial competition. Non-dinosaurian archosaurs continued to dominate aquatic environments, while </a:t>
            </a:r>
            <a:r>
              <a:rPr lang="en-US" b="0" i="0" u="none" strike="noStrike" dirty="0">
                <a:solidFill>
                  <a:srgbClr val="3366CC"/>
                </a:solidFill>
                <a:effectLst/>
                <a:latin typeface="Arial" panose="020B0604020202020204" pitchFamily="34" charset="0"/>
                <a:hlinkClick r:id="rId61" tooltip="Diapsid"/>
              </a:rPr>
              <a:t>non-archosaurian diapsids</a:t>
            </a:r>
            <a:r>
              <a:rPr lang="en-US" b="0" i="0" dirty="0">
                <a:solidFill>
                  <a:srgbClr val="202122"/>
                </a:solidFill>
                <a:effectLst/>
                <a:latin typeface="Arial" panose="020B0604020202020204" pitchFamily="34" charset="0"/>
              </a:rPr>
              <a:t> continued to dominate marine environments. The </a:t>
            </a:r>
            <a:r>
              <a:rPr lang="en-US" b="0" i="0" u="none" strike="noStrike" dirty="0">
                <a:solidFill>
                  <a:srgbClr val="3366CC"/>
                </a:solidFill>
                <a:effectLst/>
                <a:latin typeface="Arial" panose="020B0604020202020204" pitchFamily="34" charset="0"/>
                <a:hlinkClick r:id="rId62" tooltip="Temnospondyl"/>
              </a:rPr>
              <a:t>Temnospondyl</a:t>
            </a:r>
            <a:r>
              <a:rPr lang="en-US" b="0" i="0" dirty="0">
                <a:solidFill>
                  <a:srgbClr val="202122"/>
                </a:solidFill>
                <a:effectLst/>
                <a:latin typeface="Arial" panose="020B0604020202020204" pitchFamily="34" charset="0"/>
              </a:rPr>
              <a:t> lineage of large amphibians also survived until the Cretaceous in Australia (e.g., </a:t>
            </a:r>
            <a:r>
              <a:rPr lang="en-US" b="0" i="1" u="none" strike="noStrike" dirty="0">
                <a:solidFill>
                  <a:srgbClr val="3366CC"/>
                </a:solidFill>
                <a:effectLst/>
                <a:latin typeface="Arial" panose="020B0604020202020204" pitchFamily="34" charset="0"/>
                <a:hlinkClick r:id="rId63" tooltip="Koolasuchus"/>
              </a:rPr>
              <a:t>Koolasuchus</a:t>
            </a:r>
            <a:r>
              <a:rPr lang="en-US" b="0" i="0" dirty="0">
                <a:solidFill>
                  <a:srgbClr val="202122"/>
                </a:solidFill>
                <a:effectLst/>
                <a:latin typeface="Arial" panose="020B0604020202020204" pitchFamily="34" charset="0"/>
              </a:rPr>
              <a:t>).</a:t>
            </a:r>
          </a:p>
          <a:p>
            <a:r>
              <a:rPr lang="en-US" b="0" i="0" dirty="0">
                <a:solidFill>
                  <a:srgbClr val="202122"/>
                </a:solidFill>
                <a:effectLst/>
                <a:latin typeface="Arial" panose="020B0604020202020204" pitchFamily="34" charset="0"/>
              </a:rPr>
              <a:t>5.</a:t>
            </a:r>
            <a:r>
              <a:rPr lang="en-US" b="1" i="0" u="none" strike="noStrike" dirty="0">
                <a:solidFill>
                  <a:srgbClr val="3366CC"/>
                </a:solidFill>
                <a:effectLst/>
                <a:latin typeface="Arial" panose="020B0604020202020204" pitchFamily="34" charset="0"/>
                <a:hlinkClick r:id="rId64"/>
              </a:rPr>
              <a:t> Cretaceous–Paleogene extinction event</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End Cretaceous</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K–Pg extinction</a:t>
            </a:r>
            <a:r>
              <a:rPr lang="en-US" b="0" i="0" dirty="0">
                <a:solidFill>
                  <a:srgbClr val="202122"/>
                </a:solidFill>
                <a:effectLst/>
                <a:latin typeface="Arial" panose="020B0604020202020204" pitchFamily="34" charset="0"/>
              </a:rPr>
              <a:t>, or formerly </a:t>
            </a:r>
            <a:r>
              <a:rPr lang="en-US" b="0" i="1" dirty="0">
                <a:solidFill>
                  <a:srgbClr val="202122"/>
                </a:solidFill>
                <a:effectLst/>
                <a:latin typeface="Arial" panose="020B0604020202020204" pitchFamily="34" charset="0"/>
              </a:rPr>
              <a:t>K–T extinction</a:t>
            </a:r>
            <a:r>
              <a:rPr lang="en-US" b="0" i="0" dirty="0">
                <a:solidFill>
                  <a:srgbClr val="202122"/>
                </a:solidFill>
                <a:effectLst/>
                <a:latin typeface="Arial" panose="020B0604020202020204" pitchFamily="34" charset="0"/>
              </a:rPr>
              <a:t>): 66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65" tooltip="Cretaceous"/>
              </a:rPr>
              <a:t>Cretaceous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66" tooltip="Maastrichtian"/>
              </a:rPr>
              <a:t>Maastrichtian</a:t>
            </a:r>
            <a:r>
              <a:rPr lang="en-US" b="0" i="0" dirty="0">
                <a:solidFill>
                  <a:srgbClr val="202122"/>
                </a:solidFill>
                <a:effectLst/>
                <a:latin typeface="Arial" panose="020B0604020202020204" pitchFamily="34" charset="0"/>
              </a:rPr>
              <a:t>) – </a:t>
            </a:r>
            <a:r>
              <a:rPr lang="en-US" b="0" i="0" u="none" strike="noStrike" dirty="0">
                <a:solidFill>
                  <a:srgbClr val="3366CC"/>
                </a:solidFill>
                <a:effectLst/>
                <a:latin typeface="Arial" panose="020B0604020202020204" pitchFamily="34" charset="0"/>
                <a:hlinkClick r:id="rId67" tooltip="Paleogene"/>
              </a:rPr>
              <a:t>Paleogene</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68" tooltip="Danian"/>
              </a:rPr>
              <a:t>Danian</a:t>
            </a:r>
            <a:r>
              <a:rPr lang="en-US" b="0" i="0" dirty="0">
                <a:solidFill>
                  <a:srgbClr val="202122"/>
                </a:solidFill>
                <a:effectLst/>
                <a:latin typeface="Arial" panose="020B0604020202020204" pitchFamily="34" charset="0"/>
              </a:rPr>
              <a:t>) transition.</a:t>
            </a:r>
            <a:r>
              <a:rPr lang="en-US" b="0" i="0" u="none" strike="noStrike" baseline="30000" dirty="0">
                <a:solidFill>
                  <a:srgbClr val="3366CC"/>
                </a:solidFill>
                <a:effectLst/>
                <a:latin typeface="Arial" panose="020B0604020202020204" pitchFamily="34" charset="0"/>
                <a:hlinkClick r:id="rId69"/>
              </a:rPr>
              <a:t>[20]</a:t>
            </a:r>
            <a:r>
              <a:rPr lang="en-US" b="0" i="0" dirty="0">
                <a:solidFill>
                  <a:srgbClr val="202122"/>
                </a:solidFill>
                <a:effectLst/>
                <a:latin typeface="Arial" panose="020B0604020202020204" pitchFamily="34" charset="0"/>
              </a:rPr>
              <a:t> The event was formerly called the Cretaceous-Tertiary or K–T extinction or K–T boundary; it is now officially named the Cretaceous–Paleogene (or K–Pg) extinction event. About 17% of all families, 50% of all </a:t>
            </a:r>
            <a:r>
              <a:rPr lang="en-US" b="0" i="0" u="none" strike="noStrike" dirty="0">
                <a:solidFill>
                  <a:srgbClr val="3366CC"/>
                </a:solidFill>
                <a:effectLst/>
                <a:latin typeface="Arial" panose="020B0604020202020204" pitchFamily="34" charset="0"/>
                <a:hlinkClick r:id="rId33" tooltip="Genera"/>
              </a:rPr>
              <a:t>genera</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and 75% of all species became extinct.</a:t>
            </a:r>
            <a:r>
              <a:rPr lang="en-US" b="0" i="0" u="none" strike="noStrike" baseline="30000" dirty="0">
                <a:solidFill>
                  <a:srgbClr val="3366CC"/>
                </a:solidFill>
                <a:effectLst/>
                <a:latin typeface="Arial" panose="020B0604020202020204" pitchFamily="34" charset="0"/>
                <a:hlinkClick r:id="rId36"/>
              </a:rPr>
              <a:t>[2]</a:t>
            </a:r>
            <a:r>
              <a:rPr lang="en-US" b="0" i="0" dirty="0">
                <a:solidFill>
                  <a:srgbClr val="202122"/>
                </a:solidFill>
                <a:effectLst/>
                <a:latin typeface="Arial" panose="020B0604020202020204" pitchFamily="34" charset="0"/>
              </a:rPr>
              <a:t> In the seas all the </a:t>
            </a:r>
            <a:r>
              <a:rPr lang="en-US" b="0" i="0" u="none" strike="noStrike" dirty="0">
                <a:solidFill>
                  <a:srgbClr val="3366CC"/>
                </a:solidFill>
                <a:effectLst/>
                <a:latin typeface="Arial" panose="020B0604020202020204" pitchFamily="34" charset="0"/>
                <a:hlinkClick r:id="rId32" tooltip="Ammonoidea"/>
              </a:rPr>
              <a:t>ammonites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70" tooltip="Sauropterygia"/>
              </a:rPr>
              <a:t>plesiosaurs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71" tooltip="Mosasaur"/>
              </a:rPr>
              <a:t>mosasaurs</a:t>
            </a:r>
            <a:r>
              <a:rPr lang="en-US" b="0" i="0" dirty="0">
                <a:solidFill>
                  <a:srgbClr val="202122"/>
                </a:solidFill>
                <a:effectLst/>
                <a:latin typeface="Arial" panose="020B0604020202020204" pitchFamily="34" charset="0"/>
              </a:rPr>
              <a:t> disappeared and the percentage of </a:t>
            </a:r>
            <a:r>
              <a:rPr lang="en-US" b="0" i="0" u="none" strike="noStrike" dirty="0">
                <a:solidFill>
                  <a:srgbClr val="3366CC"/>
                </a:solidFill>
                <a:effectLst/>
                <a:latin typeface="Arial" panose="020B0604020202020204" pitchFamily="34" charset="0"/>
                <a:hlinkClick r:id="rId72" tooltip="Sessility (zoology)"/>
              </a:rPr>
              <a:t>sessile</a:t>
            </a:r>
            <a:r>
              <a:rPr lang="en-US" b="0" i="0" dirty="0">
                <a:solidFill>
                  <a:srgbClr val="202122"/>
                </a:solidFill>
                <a:effectLst/>
                <a:latin typeface="Arial" panose="020B0604020202020204" pitchFamily="34" charset="0"/>
              </a:rPr>
              <a:t> animals (those unable to move about) was reduced to about 33%. All non-avian </a:t>
            </a:r>
            <a:r>
              <a:rPr lang="en-US" b="0" i="0" u="none" strike="noStrike" dirty="0">
                <a:solidFill>
                  <a:srgbClr val="3366CC"/>
                </a:solidFill>
                <a:effectLst/>
                <a:latin typeface="Arial" panose="020B0604020202020204" pitchFamily="34" charset="0"/>
                <a:hlinkClick r:id="rId60" tooltip="Dinosaur"/>
              </a:rPr>
              <a:t>dinosaurs</a:t>
            </a:r>
            <a:r>
              <a:rPr lang="en-US" b="0" i="0" dirty="0">
                <a:solidFill>
                  <a:srgbClr val="202122"/>
                </a:solidFill>
                <a:effectLst/>
                <a:latin typeface="Arial" panose="020B0604020202020204" pitchFamily="34" charset="0"/>
              </a:rPr>
              <a:t> became extinct during that time.</a:t>
            </a:r>
            <a:r>
              <a:rPr lang="en-US" b="0" i="0" u="none" strike="noStrike" baseline="30000" dirty="0">
                <a:solidFill>
                  <a:srgbClr val="3366CC"/>
                </a:solidFill>
                <a:effectLst/>
                <a:latin typeface="Arial" panose="020B0604020202020204" pitchFamily="34" charset="0"/>
                <a:hlinkClick r:id="rId73"/>
              </a:rPr>
              <a:t>[21]</a:t>
            </a:r>
            <a:r>
              <a:rPr lang="en-US" b="0" i="0" dirty="0">
                <a:solidFill>
                  <a:srgbClr val="202122"/>
                </a:solidFill>
                <a:effectLst/>
                <a:latin typeface="Arial" panose="020B0604020202020204" pitchFamily="34" charset="0"/>
              </a:rPr>
              <a:t> The boundary event was severe with a significant amount of variability in the rate of extinction between and among different </a:t>
            </a:r>
            <a:r>
              <a:rPr lang="en-US" b="0" i="0" u="none" strike="noStrike" dirty="0">
                <a:solidFill>
                  <a:srgbClr val="3366CC"/>
                </a:solidFill>
                <a:effectLst/>
                <a:latin typeface="Arial" panose="020B0604020202020204" pitchFamily="34" charset="0"/>
                <a:hlinkClick r:id="rId74" tooltip="Clade"/>
              </a:rPr>
              <a:t>clades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75" tooltip="Mammal"/>
              </a:rPr>
              <a:t>Mammals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76" tooltip="Bird"/>
              </a:rPr>
              <a:t>birds</a:t>
            </a:r>
            <a:r>
              <a:rPr lang="en-US" b="0" i="0" dirty="0">
                <a:solidFill>
                  <a:srgbClr val="202122"/>
                </a:solidFill>
                <a:effectLst/>
                <a:latin typeface="Arial" panose="020B0604020202020204" pitchFamily="34" charset="0"/>
              </a:rPr>
              <a:t>, the former descended from the synapsids and the latter from </a:t>
            </a:r>
            <a:r>
              <a:rPr lang="en-US" b="0" i="0" u="none" strike="noStrike" dirty="0">
                <a:solidFill>
                  <a:srgbClr val="3366CC"/>
                </a:solidFill>
                <a:effectLst/>
                <a:latin typeface="Arial" panose="020B0604020202020204" pitchFamily="34" charset="0"/>
                <a:hlinkClick r:id="rId77" tooltip="Theropod"/>
              </a:rPr>
              <a:t>theropod</a:t>
            </a:r>
            <a:r>
              <a:rPr lang="en-US" b="0" i="0" dirty="0">
                <a:solidFill>
                  <a:srgbClr val="202122"/>
                </a:solidFill>
                <a:effectLst/>
                <a:latin typeface="Arial" panose="020B0604020202020204" pitchFamily="34" charset="0"/>
              </a:rPr>
              <a:t> dinosaurs, emerged as dominant terrestrial animals</a:t>
            </a:r>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105</a:t>
            </a:fld>
            <a:endParaRPr lang="en-US"/>
          </a:p>
        </p:txBody>
      </p:sp>
    </p:spTree>
    <p:extLst>
      <p:ext uri="{BB962C8B-B14F-4D97-AF65-F5344CB8AC3E}">
        <p14:creationId xmlns:p14="http://schemas.microsoft.com/office/powerpoint/2010/main" val="341569892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u="none" strike="noStrike" dirty="0">
                <a:solidFill>
                  <a:srgbClr val="3366CC"/>
                </a:solidFill>
                <a:effectLst/>
                <a:latin typeface="Arial" panose="020B0604020202020204" pitchFamily="34" charset="0"/>
                <a:hlinkClick r:id="rId3" tooltip="Ordovician–Silurian extinction events"/>
              </a:rPr>
              <a:t>Ordovician–Silurian extinction events</a:t>
            </a:r>
            <a:r>
              <a:rPr lang="en-US" b="0" i="0" dirty="0">
                <a:solidFill>
                  <a:srgbClr val="202122"/>
                </a:solidFill>
                <a:effectLst/>
                <a:latin typeface="Arial" panose="020B0604020202020204" pitchFamily="34" charset="0"/>
              </a:rPr>
              <a:t> (End Ordovician or O–S): 445–444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just prior to and at the </a:t>
            </a:r>
            <a:r>
              <a:rPr lang="en-US" b="0" i="0" u="none" strike="noStrike" dirty="0">
                <a:solidFill>
                  <a:srgbClr val="3366CC"/>
                </a:solidFill>
                <a:effectLst/>
                <a:latin typeface="Arial" panose="020B0604020202020204" pitchFamily="34" charset="0"/>
                <a:hlinkClick r:id="rId5" tooltip="Ordovician"/>
              </a:rPr>
              <a:t>Ordovician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6" tooltip="Silurian"/>
              </a:rPr>
              <a:t>Silurian</a:t>
            </a:r>
            <a:r>
              <a:rPr lang="en-US" b="0" i="0" dirty="0">
                <a:solidFill>
                  <a:srgbClr val="202122"/>
                </a:solidFill>
                <a:effectLst/>
                <a:latin typeface="Arial" panose="020B0604020202020204" pitchFamily="34" charset="0"/>
              </a:rPr>
              <a:t> transition. Two events occurred that killed off 27% of all </a:t>
            </a:r>
            <a:r>
              <a:rPr lang="en-US" b="0" i="0" u="none" strike="noStrike" dirty="0">
                <a:solidFill>
                  <a:srgbClr val="3366CC"/>
                </a:solidFill>
                <a:effectLst/>
                <a:latin typeface="Arial" panose="020B0604020202020204" pitchFamily="34" charset="0"/>
                <a:hlinkClick r:id="rId7" tooltip="Family (biology)"/>
              </a:rPr>
              <a:t>families</a:t>
            </a:r>
            <a:r>
              <a:rPr lang="en-US" b="0" i="0" dirty="0">
                <a:solidFill>
                  <a:srgbClr val="202122"/>
                </a:solidFill>
                <a:effectLst/>
                <a:latin typeface="Arial" panose="020B0604020202020204" pitchFamily="34" charset="0"/>
              </a:rPr>
              <a:t>, 57% of all genera and 85% of all </a:t>
            </a:r>
            <a:r>
              <a:rPr lang="en-US" b="0" i="0" u="none" strike="noStrike" dirty="0">
                <a:solidFill>
                  <a:srgbClr val="3366CC"/>
                </a:solidFill>
                <a:effectLst/>
                <a:latin typeface="Arial" panose="020B0604020202020204" pitchFamily="34" charset="0"/>
                <a:hlinkClick r:id="rId8" tooltip="Species"/>
              </a:rPr>
              <a:t>species</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Together they are ranked by many scientists as the second-largest of the five major extinctions in Earth's history in terms of percentage of </a:t>
            </a:r>
            <a:r>
              <a:rPr lang="en-US" b="0" i="0" u="none" strike="noStrike" dirty="0">
                <a:solidFill>
                  <a:srgbClr val="3366CC"/>
                </a:solidFill>
                <a:effectLst/>
                <a:latin typeface="Arial" panose="020B0604020202020204" pitchFamily="34" charset="0"/>
                <a:hlinkClick r:id="rId10" tooltip="Genus"/>
              </a:rPr>
              <a:t>genera</a:t>
            </a:r>
            <a:r>
              <a:rPr lang="en-US" b="0" i="0" dirty="0">
                <a:solidFill>
                  <a:srgbClr val="202122"/>
                </a:solidFill>
                <a:effectLst/>
                <a:latin typeface="Arial" panose="020B0604020202020204" pitchFamily="34" charset="0"/>
              </a:rPr>
              <a:t> that became extinct. In May 2020, studies suggested that the causes of the mass extinction were </a:t>
            </a:r>
            <a:r>
              <a:rPr lang="en-US" b="0" i="0" u="none" strike="noStrike" dirty="0">
                <a:solidFill>
                  <a:srgbClr val="3366CC"/>
                </a:solidFill>
                <a:effectLst/>
                <a:latin typeface="Arial" panose="020B0604020202020204" pitchFamily="34" charset="0"/>
                <a:hlinkClick r:id="rId11" tooltip="Global warming"/>
              </a:rPr>
              <a:t>global warming</a:t>
            </a:r>
            <a:r>
              <a:rPr lang="en-US" b="0" i="0" dirty="0">
                <a:solidFill>
                  <a:srgbClr val="202122"/>
                </a:solidFill>
                <a:effectLst/>
                <a:latin typeface="Arial" panose="020B0604020202020204" pitchFamily="34" charset="0"/>
              </a:rPr>
              <a:t>, related to </a:t>
            </a:r>
            <a:r>
              <a:rPr lang="en-US" b="0" i="0" u="none" strike="noStrike" dirty="0">
                <a:solidFill>
                  <a:srgbClr val="3366CC"/>
                </a:solidFill>
                <a:effectLst/>
                <a:latin typeface="Arial" panose="020B0604020202020204" pitchFamily="34" charset="0"/>
                <a:hlinkClick r:id="rId12" tooltip="Volcanism"/>
              </a:rPr>
              <a:t>volcanism</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13" tooltip="Hypoxia (environmental)"/>
              </a:rPr>
              <a:t>anoxia</a:t>
            </a:r>
            <a:r>
              <a:rPr lang="en-US" b="0" i="0" dirty="0">
                <a:solidFill>
                  <a:srgbClr val="202122"/>
                </a:solidFill>
                <a:effectLst/>
                <a:latin typeface="Arial" panose="020B0604020202020204" pitchFamily="34" charset="0"/>
              </a:rPr>
              <a:t>, and not, as considered earlier, cooling and </a:t>
            </a:r>
            <a:r>
              <a:rPr lang="en-US" b="0" i="0" u="none" strike="noStrike" dirty="0">
                <a:solidFill>
                  <a:srgbClr val="3366CC"/>
                </a:solidFill>
                <a:effectLst/>
                <a:latin typeface="Arial" panose="020B0604020202020204" pitchFamily="34" charset="0"/>
                <a:hlinkClick r:id="rId14" tooltip="Glaciation"/>
              </a:rPr>
              <a:t>glaciation</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15"/>
              </a:rPr>
              <a:t>[7]</a:t>
            </a:r>
            <a:r>
              <a:rPr lang="en-US" b="0" i="0" u="none" strike="noStrike" baseline="30000" dirty="0">
                <a:solidFill>
                  <a:srgbClr val="3366CC"/>
                </a:solidFill>
                <a:effectLst/>
                <a:latin typeface="Arial" panose="020B0604020202020204" pitchFamily="34" charset="0"/>
                <a:hlinkClick r:id="rId16"/>
              </a:rPr>
              <a:t>[8]</a:t>
            </a:r>
            <a:r>
              <a:rPr lang="en-US" b="0" i="0" dirty="0">
                <a:solidFill>
                  <a:srgbClr val="202122"/>
                </a:solidFill>
                <a:effectLst/>
                <a:latin typeface="Arial" panose="020B0604020202020204" pitchFamily="34" charset="0"/>
              </a:rPr>
              <a:t> However, this is at odds with numerous previous studies, which have indicated global cooling as the primary driver.</a:t>
            </a:r>
            <a:r>
              <a:rPr lang="en-US" b="0" i="0" u="none" strike="noStrike" baseline="30000" dirty="0">
                <a:solidFill>
                  <a:srgbClr val="3366CC"/>
                </a:solidFill>
                <a:effectLst/>
                <a:latin typeface="Arial" panose="020B0604020202020204" pitchFamily="34" charset="0"/>
                <a:hlinkClick r:id="rId17"/>
              </a:rPr>
              <a:t>[9]</a:t>
            </a:r>
            <a:r>
              <a:rPr lang="en-US" b="0" i="0" dirty="0">
                <a:solidFill>
                  <a:srgbClr val="202122"/>
                </a:solidFill>
                <a:effectLst/>
                <a:latin typeface="Arial" panose="020B0604020202020204" pitchFamily="34" charset="0"/>
              </a:rPr>
              <a:t> Most recently, the deposition of volcanic ash has been suggested to be the trigger for reductions in atmospheric carbon dioxide leading to the glaciation and anoxia observed in the geological record.</a:t>
            </a:r>
            <a:r>
              <a:rPr lang="en-US" b="0" i="0" u="none" strike="noStrike" baseline="30000" dirty="0">
                <a:solidFill>
                  <a:srgbClr val="3366CC"/>
                </a:solidFill>
                <a:effectLst/>
                <a:latin typeface="Arial" panose="020B0604020202020204" pitchFamily="34" charset="0"/>
                <a:hlinkClick r:id="rId18"/>
              </a:rPr>
              <a:t>[10]</a:t>
            </a:r>
            <a:endParaRPr lang="en-US" b="0" i="0" dirty="0">
              <a:solidFill>
                <a:srgbClr val="202122"/>
              </a:solidFill>
              <a:effectLst/>
              <a:latin typeface="Arial" panose="020B0604020202020204" pitchFamily="34" charset="0"/>
            </a:endParaRPr>
          </a:p>
          <a:p>
            <a:pPr algn="l">
              <a:buFont typeface="+mj-lt"/>
              <a:buAutoNum type="arabicPeriod"/>
            </a:pPr>
            <a:r>
              <a:rPr lang="en-US" b="1" i="0" u="none" strike="noStrike" dirty="0">
                <a:solidFill>
                  <a:srgbClr val="3366CC"/>
                </a:solidFill>
                <a:effectLst/>
                <a:latin typeface="Arial" panose="020B0604020202020204" pitchFamily="34" charset="0"/>
                <a:hlinkClick r:id="rId19" tooltip="Late Devonian extinction"/>
              </a:rPr>
              <a:t>Late Devonian extinctions</a:t>
            </a:r>
            <a:r>
              <a:rPr lang="en-US" b="1" i="0" dirty="0">
                <a:solidFill>
                  <a:srgbClr val="202122"/>
                </a:solidFill>
                <a:effectLst/>
                <a:latin typeface="Arial" panose="020B0604020202020204" pitchFamily="34" charset="0"/>
              </a:rPr>
              <a:t>:</a:t>
            </a:r>
            <a:r>
              <a:rPr lang="en-US" b="0" i="0" dirty="0">
                <a:solidFill>
                  <a:srgbClr val="202122"/>
                </a:solidFill>
                <a:effectLst/>
                <a:latin typeface="Arial" panose="020B0604020202020204" pitchFamily="34" charset="0"/>
              </a:rPr>
              <a:t> 372–359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occupying much of the </a:t>
            </a:r>
            <a:r>
              <a:rPr lang="en-US" b="0" i="0" u="none" strike="noStrike" dirty="0">
                <a:solidFill>
                  <a:srgbClr val="3366CC"/>
                </a:solidFill>
                <a:effectLst/>
                <a:latin typeface="Arial" panose="020B0604020202020204" pitchFamily="34" charset="0"/>
                <a:hlinkClick r:id="rId20" tooltip="Late Devonian"/>
              </a:rPr>
              <a:t>Late Devonian</a:t>
            </a:r>
            <a:r>
              <a:rPr lang="en-US" b="0" i="0" dirty="0">
                <a:solidFill>
                  <a:srgbClr val="202122"/>
                </a:solidFill>
                <a:effectLst/>
                <a:latin typeface="Arial" panose="020B0604020202020204" pitchFamily="34" charset="0"/>
              </a:rPr>
              <a:t> up to the </a:t>
            </a:r>
            <a:r>
              <a:rPr lang="en-US" b="0" i="0" u="none" strike="noStrike" dirty="0">
                <a:solidFill>
                  <a:srgbClr val="3366CC"/>
                </a:solidFill>
                <a:effectLst/>
                <a:latin typeface="Arial" panose="020B0604020202020204" pitchFamily="34" charset="0"/>
                <a:hlinkClick r:id="rId21" tooltip="Devonian"/>
              </a:rPr>
              <a:t>Devonian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22" tooltip="Carboniferous"/>
              </a:rPr>
              <a:t>Carboniferous</a:t>
            </a:r>
            <a:r>
              <a:rPr lang="en-US" b="0" i="0" dirty="0">
                <a:solidFill>
                  <a:srgbClr val="202122"/>
                </a:solidFill>
                <a:effectLst/>
                <a:latin typeface="Arial" panose="020B0604020202020204" pitchFamily="34" charset="0"/>
              </a:rPr>
              <a:t> transition. The Late Devonian was an interval of high diversity loss, concentrated into two extinction events. The largest extinction was the </a:t>
            </a:r>
            <a:r>
              <a:rPr lang="en-US" b="0" i="1" u="none" strike="noStrike" dirty="0">
                <a:solidFill>
                  <a:srgbClr val="3366CC"/>
                </a:solidFill>
                <a:effectLst/>
                <a:latin typeface="Arial" panose="020B0604020202020204" pitchFamily="34" charset="0"/>
                <a:hlinkClick r:id="rId23" tooltip="Kellwasser event"/>
              </a:rPr>
              <a:t>Kellwasser Event</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24" tooltip="Frasnian"/>
              </a:rPr>
              <a:t>Frasnian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25" tooltip="Famennian"/>
              </a:rPr>
              <a:t>Famennian</a:t>
            </a:r>
            <a:r>
              <a:rPr lang="en-US" b="0" i="0" dirty="0">
                <a:solidFill>
                  <a:srgbClr val="202122"/>
                </a:solidFill>
                <a:effectLst/>
                <a:latin typeface="Arial" panose="020B0604020202020204" pitchFamily="34" charset="0"/>
              </a:rPr>
              <a:t>, or F-F, 372 Ma), an extinction event at the end of the Frasnian, about midway through the Late Devonian. This extinction annihilated </a:t>
            </a:r>
            <a:r>
              <a:rPr lang="en-US" b="0" i="0" u="none" strike="noStrike" dirty="0">
                <a:solidFill>
                  <a:srgbClr val="3366CC"/>
                </a:solidFill>
                <a:effectLst/>
                <a:latin typeface="Arial" panose="020B0604020202020204" pitchFamily="34" charset="0"/>
                <a:hlinkClick r:id="rId26" tooltip="Coral reef"/>
              </a:rPr>
              <a:t>coral reefs</a:t>
            </a:r>
            <a:r>
              <a:rPr lang="en-US" b="0" i="0" dirty="0">
                <a:solidFill>
                  <a:srgbClr val="202122"/>
                </a:solidFill>
                <a:effectLst/>
                <a:latin typeface="Arial" panose="020B0604020202020204" pitchFamily="34" charset="0"/>
              </a:rPr>
              <a:t> and numerous tropical </a:t>
            </a:r>
            <a:r>
              <a:rPr lang="en-US" b="0" i="0" u="none" strike="noStrike" dirty="0">
                <a:solidFill>
                  <a:srgbClr val="3366CC"/>
                </a:solidFill>
                <a:effectLst/>
                <a:latin typeface="Arial" panose="020B0604020202020204" pitchFamily="34" charset="0"/>
                <a:hlinkClick r:id="rId27" tooltip="Benthic zone"/>
              </a:rPr>
              <a:t>benthic</a:t>
            </a:r>
            <a:r>
              <a:rPr lang="en-US" b="0" i="0" dirty="0">
                <a:solidFill>
                  <a:srgbClr val="202122"/>
                </a:solidFill>
                <a:effectLst/>
                <a:latin typeface="Arial" panose="020B0604020202020204" pitchFamily="34" charset="0"/>
              </a:rPr>
              <a:t> (seabed-living) animals such as jawless fish, </a:t>
            </a:r>
            <a:r>
              <a:rPr lang="en-US" b="0" i="0" u="none" strike="noStrike" dirty="0">
                <a:solidFill>
                  <a:srgbClr val="3366CC"/>
                </a:solidFill>
                <a:effectLst/>
                <a:latin typeface="Arial" panose="020B0604020202020204" pitchFamily="34" charset="0"/>
                <a:hlinkClick r:id="rId28" tooltip="Brachiopod"/>
              </a:rPr>
              <a:t>brachiopods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29" tooltip="Trilobite"/>
              </a:rPr>
              <a:t>trilobites</a:t>
            </a:r>
            <a:r>
              <a:rPr lang="en-US" b="0" i="0" dirty="0">
                <a:solidFill>
                  <a:srgbClr val="202122"/>
                </a:solidFill>
                <a:effectLst/>
                <a:latin typeface="Arial" panose="020B0604020202020204" pitchFamily="34" charset="0"/>
              </a:rPr>
              <a:t>. Another major extinction was the </a:t>
            </a:r>
            <a:r>
              <a:rPr lang="en-US" b="0" i="1" u="none" strike="noStrike" dirty="0">
                <a:solidFill>
                  <a:srgbClr val="3366CC"/>
                </a:solidFill>
                <a:effectLst/>
                <a:latin typeface="Arial" panose="020B0604020202020204" pitchFamily="34" charset="0"/>
                <a:hlinkClick r:id="rId30" tooltip="Hangenberg event"/>
              </a:rPr>
              <a:t>Hangenberg Event</a:t>
            </a:r>
            <a:r>
              <a:rPr lang="en-US" b="0" i="0" dirty="0">
                <a:solidFill>
                  <a:srgbClr val="202122"/>
                </a:solidFill>
                <a:effectLst/>
                <a:latin typeface="Arial" panose="020B0604020202020204" pitchFamily="34" charset="0"/>
              </a:rPr>
              <a:t> (Devonian-Carboniferous, or D-C, 359 Ma), which brought an end to the Devonian as a whole. This extinction wiped out the armored </a:t>
            </a:r>
            <a:r>
              <a:rPr lang="en-US" b="0" i="0" u="none" strike="noStrike" dirty="0">
                <a:solidFill>
                  <a:srgbClr val="3366CC"/>
                </a:solidFill>
                <a:effectLst/>
                <a:latin typeface="Arial" panose="020B0604020202020204" pitchFamily="34" charset="0"/>
                <a:hlinkClick r:id="rId31" tooltip="Placodermi"/>
              </a:rPr>
              <a:t>placoderm</a:t>
            </a:r>
            <a:r>
              <a:rPr lang="en-US" b="0" i="0" dirty="0">
                <a:solidFill>
                  <a:srgbClr val="202122"/>
                </a:solidFill>
                <a:effectLst/>
                <a:latin typeface="Arial" panose="020B0604020202020204" pitchFamily="34" charset="0"/>
              </a:rPr>
              <a:t> fish and nearly led to the extinction of the newly-evolved </a:t>
            </a:r>
            <a:r>
              <a:rPr lang="en-US" b="0" i="0" u="none" strike="noStrike" dirty="0">
                <a:solidFill>
                  <a:srgbClr val="3366CC"/>
                </a:solidFill>
                <a:effectLst/>
                <a:latin typeface="Arial" panose="020B0604020202020204" pitchFamily="34" charset="0"/>
                <a:hlinkClick r:id="rId32" tooltip="Ammonoidea"/>
              </a:rPr>
              <a:t>ammonoids</a:t>
            </a:r>
            <a:r>
              <a:rPr lang="en-US" b="0" i="0" dirty="0">
                <a:solidFill>
                  <a:srgbClr val="202122"/>
                </a:solidFill>
                <a:effectLst/>
                <a:latin typeface="Arial" panose="020B0604020202020204" pitchFamily="34" charset="0"/>
              </a:rPr>
              <a:t>. These two closely-spaced extinction events collectively eliminated about 19% of all families, 50% of all </a:t>
            </a:r>
            <a:r>
              <a:rPr lang="en-US" b="0" i="0" u="none" strike="noStrike" dirty="0">
                <a:solidFill>
                  <a:srgbClr val="3366CC"/>
                </a:solidFill>
                <a:effectLst/>
                <a:latin typeface="Arial" panose="020B0604020202020204" pitchFamily="34" charset="0"/>
                <a:hlinkClick r:id="rId33" tooltip="Genera"/>
              </a:rPr>
              <a:t>genera</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and at least 70% of all species.</a:t>
            </a:r>
            <a:r>
              <a:rPr lang="en-US" b="0" i="0" u="none" strike="noStrike" baseline="30000" dirty="0">
                <a:solidFill>
                  <a:srgbClr val="3366CC"/>
                </a:solidFill>
                <a:effectLst/>
                <a:latin typeface="Arial" panose="020B0604020202020204" pitchFamily="34" charset="0"/>
                <a:hlinkClick r:id="rId34"/>
              </a:rPr>
              <a:t>[11]</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Sepkoski</a:t>
            </a:r>
            <a:r>
              <a:rPr lang="en-US" b="0" i="0" dirty="0">
                <a:solidFill>
                  <a:srgbClr val="202122"/>
                </a:solidFill>
                <a:effectLst/>
                <a:latin typeface="Arial" panose="020B0604020202020204" pitchFamily="34" charset="0"/>
              </a:rPr>
              <a:t> and </a:t>
            </a:r>
            <a:r>
              <a:rPr lang="en-US" b="0" i="0" dirty="0" err="1">
                <a:solidFill>
                  <a:srgbClr val="202122"/>
                </a:solidFill>
                <a:effectLst/>
                <a:latin typeface="Arial" panose="020B0604020202020204" pitchFamily="34" charset="0"/>
              </a:rPr>
              <a:t>Raup</a:t>
            </a:r>
            <a:r>
              <a:rPr lang="en-US" b="0" i="0" dirty="0">
                <a:solidFill>
                  <a:srgbClr val="202122"/>
                </a:solidFill>
                <a:effectLst/>
                <a:latin typeface="Arial" panose="020B0604020202020204" pitchFamily="34" charset="0"/>
              </a:rPr>
              <a:t> (1982) did not initially consider the Late Devonian extinction interval (</a:t>
            </a:r>
            <a:r>
              <a:rPr lang="en-US" b="0" i="0" u="none" strike="noStrike" dirty="0">
                <a:solidFill>
                  <a:srgbClr val="3366CC"/>
                </a:solidFill>
                <a:effectLst/>
                <a:latin typeface="Arial" panose="020B0604020202020204" pitchFamily="34" charset="0"/>
                <a:hlinkClick r:id="rId35" tooltip="Givetian"/>
              </a:rPr>
              <a:t>Givetian</a:t>
            </a:r>
            <a:r>
              <a:rPr lang="en-US" b="0" i="0" dirty="0">
                <a:solidFill>
                  <a:srgbClr val="202122"/>
                </a:solidFill>
                <a:effectLst/>
                <a:latin typeface="Arial" panose="020B0604020202020204" pitchFamily="34" charset="0"/>
              </a:rPr>
              <a:t>, Frasnian, and Famennian stages) to be statistically significant.</a:t>
            </a:r>
            <a:r>
              <a:rPr lang="en-US" b="0" i="0" u="none" strike="noStrike" baseline="30000" dirty="0">
                <a:solidFill>
                  <a:srgbClr val="3366CC"/>
                </a:solidFill>
                <a:effectLst/>
                <a:latin typeface="Arial" panose="020B0604020202020204" pitchFamily="34" charset="0"/>
                <a:hlinkClick r:id="rId36"/>
              </a:rPr>
              <a:t>[2]</a:t>
            </a:r>
            <a:r>
              <a:rPr lang="en-US" b="0" i="0" dirty="0">
                <a:solidFill>
                  <a:srgbClr val="202122"/>
                </a:solidFill>
                <a:effectLst/>
                <a:latin typeface="Arial" panose="020B0604020202020204" pitchFamily="34" charset="0"/>
              </a:rPr>
              <a:t> Regardless, later studies have affirmed the strong ecological impacts of the </a:t>
            </a:r>
            <a:r>
              <a:rPr lang="en-US" b="0" i="0" dirty="0" err="1">
                <a:solidFill>
                  <a:srgbClr val="202122"/>
                </a:solidFill>
                <a:effectLst/>
                <a:latin typeface="Arial" panose="020B0604020202020204" pitchFamily="34" charset="0"/>
              </a:rPr>
              <a:t>Kellwasser</a:t>
            </a:r>
            <a:r>
              <a:rPr lang="en-US" b="0" i="0" dirty="0">
                <a:solidFill>
                  <a:srgbClr val="202122"/>
                </a:solidFill>
                <a:effectLst/>
                <a:latin typeface="Arial" panose="020B0604020202020204" pitchFamily="34" charset="0"/>
              </a:rPr>
              <a:t> and </a:t>
            </a:r>
            <a:r>
              <a:rPr lang="en-US" b="0" i="0" dirty="0" err="1">
                <a:solidFill>
                  <a:srgbClr val="202122"/>
                </a:solidFill>
                <a:effectLst/>
                <a:latin typeface="Arial" panose="020B0604020202020204" pitchFamily="34" charset="0"/>
              </a:rPr>
              <a:t>Hangenberg</a:t>
            </a:r>
            <a:r>
              <a:rPr lang="en-US" b="0" i="0" dirty="0">
                <a:solidFill>
                  <a:srgbClr val="202122"/>
                </a:solidFill>
                <a:effectLst/>
                <a:latin typeface="Arial" panose="020B0604020202020204" pitchFamily="34" charset="0"/>
              </a:rPr>
              <a:t> Events.</a:t>
            </a:r>
            <a:r>
              <a:rPr lang="en-US" b="0" i="0" u="none" strike="noStrike" baseline="30000" dirty="0">
                <a:solidFill>
                  <a:srgbClr val="3366CC"/>
                </a:solidFill>
                <a:effectLst/>
                <a:latin typeface="Arial" panose="020B0604020202020204" pitchFamily="34" charset="0"/>
                <a:hlinkClick r:id="rId37"/>
              </a:rPr>
              <a:t>[12]</a:t>
            </a:r>
            <a:endParaRPr lang="en-US" b="0" i="0" dirty="0">
              <a:solidFill>
                <a:srgbClr val="202122"/>
              </a:solidFill>
              <a:effectLst/>
              <a:latin typeface="Arial" panose="020B0604020202020204" pitchFamily="34" charset="0"/>
            </a:endParaRPr>
          </a:p>
          <a:p>
            <a:r>
              <a:rPr lang="en-US" b="1" i="0" u="none" strike="noStrike" dirty="0">
                <a:solidFill>
                  <a:srgbClr val="3366CC"/>
                </a:solidFill>
                <a:effectLst/>
                <a:latin typeface="Arial" panose="020B0604020202020204" pitchFamily="34" charset="0"/>
                <a:hlinkClick r:id="rId38"/>
              </a:rPr>
              <a:t>3. Permian–Triassic extinction event</a:t>
            </a:r>
            <a:r>
              <a:rPr lang="en-US" b="0" i="0" dirty="0">
                <a:solidFill>
                  <a:srgbClr val="202122"/>
                </a:solidFill>
                <a:effectLst/>
                <a:latin typeface="Arial" panose="020B0604020202020204" pitchFamily="34" charset="0"/>
              </a:rPr>
              <a:t> (End Permian): 252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39" tooltip="Permian"/>
              </a:rPr>
              <a:t>Permian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40" tooltip="Triassic"/>
              </a:rPr>
              <a:t>Triassic</a:t>
            </a:r>
            <a:r>
              <a:rPr lang="en-US" b="0" i="0" dirty="0">
                <a:solidFill>
                  <a:srgbClr val="202122"/>
                </a:solidFill>
                <a:effectLst/>
                <a:latin typeface="Arial" panose="020B0604020202020204" pitchFamily="34" charset="0"/>
              </a:rPr>
              <a:t> transition.</a:t>
            </a:r>
            <a:r>
              <a:rPr lang="en-US" b="0" i="0" u="none" strike="noStrike" baseline="30000" dirty="0">
                <a:solidFill>
                  <a:srgbClr val="3366CC"/>
                </a:solidFill>
                <a:effectLst/>
                <a:latin typeface="Arial" panose="020B0604020202020204" pitchFamily="34" charset="0"/>
                <a:hlinkClick r:id="rId41"/>
              </a:rPr>
              <a:t>[13]</a:t>
            </a:r>
            <a:r>
              <a:rPr lang="en-US" b="0" i="0" dirty="0">
                <a:solidFill>
                  <a:srgbClr val="202122"/>
                </a:solidFill>
                <a:effectLst/>
                <a:latin typeface="Arial" panose="020B0604020202020204" pitchFamily="34" charset="0"/>
              </a:rPr>
              <a:t> Earth's largest extinction killed 57% of all families, 83% of all genera and 90% to 96% of all species</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(53% of marine families, 84% of marine genera, about 81% of all marine species</a:t>
            </a:r>
            <a:r>
              <a:rPr lang="en-US" b="0" i="0" u="none" strike="noStrike" baseline="30000" dirty="0">
                <a:solidFill>
                  <a:srgbClr val="3366CC"/>
                </a:solidFill>
                <a:effectLst/>
                <a:latin typeface="Arial" panose="020B0604020202020204" pitchFamily="34" charset="0"/>
                <a:hlinkClick r:id="rId42"/>
              </a:rPr>
              <a:t>[14]</a:t>
            </a:r>
            <a:r>
              <a:rPr lang="en-US" b="0" i="0" dirty="0">
                <a:solidFill>
                  <a:srgbClr val="202122"/>
                </a:solidFill>
                <a:effectLst/>
                <a:latin typeface="Arial" panose="020B0604020202020204" pitchFamily="34" charset="0"/>
              </a:rPr>
              <a:t> and an estimated 70% of land species,</a:t>
            </a:r>
            <a:r>
              <a:rPr lang="en-US" b="0" i="0" u="none" strike="noStrike" baseline="30000" dirty="0">
                <a:solidFill>
                  <a:srgbClr val="3366CC"/>
                </a:solidFill>
                <a:effectLst/>
                <a:latin typeface="Arial" panose="020B0604020202020204" pitchFamily="34" charset="0"/>
                <a:hlinkClick r:id="rId43"/>
              </a:rPr>
              <a:t>[15]</a:t>
            </a:r>
            <a:r>
              <a:rPr lang="en-US" b="0" i="0" u="none" strike="noStrike" baseline="30000" dirty="0">
                <a:solidFill>
                  <a:srgbClr val="3366CC"/>
                </a:solidFill>
                <a:effectLst/>
                <a:latin typeface="Arial" panose="020B0604020202020204" pitchFamily="34" charset="0"/>
                <a:hlinkClick r:id="rId44"/>
              </a:rPr>
              <a:t>[16]</a:t>
            </a:r>
            <a:r>
              <a:rPr lang="en-US" b="0" i="0" dirty="0">
                <a:solidFill>
                  <a:srgbClr val="202122"/>
                </a:solidFill>
                <a:effectLst/>
                <a:latin typeface="Arial" panose="020B0604020202020204" pitchFamily="34" charset="0"/>
              </a:rPr>
              <a:t> including </a:t>
            </a:r>
            <a:r>
              <a:rPr lang="en-US" b="0" i="0" u="none" strike="noStrike" dirty="0">
                <a:solidFill>
                  <a:srgbClr val="3366CC"/>
                </a:solidFill>
                <a:effectLst/>
                <a:latin typeface="Arial" panose="020B0604020202020204" pitchFamily="34" charset="0"/>
                <a:hlinkClick r:id="rId45" tooltip="Insect"/>
              </a:rPr>
              <a:t>insects</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46"/>
              </a:rPr>
              <a:t>[17]</a:t>
            </a:r>
            <a:r>
              <a:rPr lang="en-US" b="0" i="0" dirty="0">
                <a:solidFill>
                  <a:srgbClr val="202122"/>
                </a:solidFill>
                <a:effectLst/>
                <a:latin typeface="Arial" panose="020B0604020202020204" pitchFamily="34" charset="0"/>
              </a:rPr>
              <a:t> The highly successful marine arthropod, the </a:t>
            </a:r>
            <a:r>
              <a:rPr lang="en-US" b="0" i="0" u="none" strike="noStrike" dirty="0">
                <a:solidFill>
                  <a:srgbClr val="3366CC"/>
                </a:solidFill>
                <a:effectLst/>
                <a:latin typeface="Arial" panose="020B0604020202020204" pitchFamily="34" charset="0"/>
                <a:hlinkClick r:id="rId29" tooltip="Trilobite"/>
              </a:rPr>
              <a:t>trilobite</a:t>
            </a:r>
            <a:r>
              <a:rPr lang="en-US" b="0" i="0" dirty="0">
                <a:solidFill>
                  <a:srgbClr val="202122"/>
                </a:solidFill>
                <a:effectLst/>
                <a:latin typeface="Arial" panose="020B0604020202020204" pitchFamily="34" charset="0"/>
              </a:rPr>
              <a:t>, became extinct. The evidence regarding </a:t>
            </a:r>
            <a:r>
              <a:rPr lang="en-US" b="0" i="0" u="none" strike="noStrike" dirty="0">
                <a:solidFill>
                  <a:srgbClr val="3366CC"/>
                </a:solidFill>
                <a:effectLst/>
                <a:latin typeface="Arial" panose="020B0604020202020204" pitchFamily="34" charset="0"/>
                <a:hlinkClick r:id="rId47" tooltip="Plant"/>
              </a:rPr>
              <a:t>plants</a:t>
            </a:r>
            <a:r>
              <a:rPr lang="en-US" b="0" i="0" dirty="0">
                <a:solidFill>
                  <a:srgbClr val="202122"/>
                </a:solidFill>
                <a:effectLst/>
                <a:latin typeface="Arial" panose="020B0604020202020204" pitchFamily="34" charset="0"/>
              </a:rPr>
              <a:t> is less clear, but new taxa became dominant after the extinction.</a:t>
            </a:r>
            <a:r>
              <a:rPr lang="en-US" b="0" i="0" u="none" strike="noStrike" baseline="30000" dirty="0">
                <a:solidFill>
                  <a:srgbClr val="3366CC"/>
                </a:solidFill>
                <a:effectLst/>
                <a:latin typeface="Arial" panose="020B0604020202020204" pitchFamily="34" charset="0"/>
                <a:hlinkClick r:id="rId48"/>
              </a:rPr>
              <a:t>[18]</a:t>
            </a:r>
            <a:r>
              <a:rPr lang="en-US" b="0" i="0" dirty="0">
                <a:solidFill>
                  <a:srgbClr val="202122"/>
                </a:solidFill>
                <a:effectLst/>
                <a:latin typeface="Arial" panose="020B0604020202020204" pitchFamily="34" charset="0"/>
              </a:rPr>
              <a:t> The "Great Dying" had enormous evolutionary significance: On land, it ended the primacy of </a:t>
            </a:r>
            <a:r>
              <a:rPr lang="en-US" b="0" i="0" u="none" strike="noStrike" dirty="0">
                <a:solidFill>
                  <a:srgbClr val="3366CC"/>
                </a:solidFill>
                <a:effectLst/>
                <a:latin typeface="Arial" panose="020B0604020202020204" pitchFamily="34" charset="0"/>
                <a:hlinkClick r:id="rId49" tooltip="Synapsid"/>
              </a:rPr>
              <a:t>early synapsids</a:t>
            </a:r>
            <a:r>
              <a:rPr lang="en-US" b="0" i="0" dirty="0">
                <a:solidFill>
                  <a:srgbClr val="202122"/>
                </a:solidFill>
                <a:effectLst/>
                <a:latin typeface="Arial" panose="020B0604020202020204" pitchFamily="34" charset="0"/>
              </a:rPr>
              <a:t>. The recovery of vertebrates took 30 million years,</a:t>
            </a:r>
            <a:r>
              <a:rPr lang="en-US" b="0" i="0" u="none" strike="noStrike" baseline="30000" dirty="0">
                <a:solidFill>
                  <a:srgbClr val="3366CC"/>
                </a:solidFill>
                <a:effectLst/>
                <a:latin typeface="Arial" panose="020B0604020202020204" pitchFamily="34" charset="0"/>
                <a:hlinkClick r:id="rId50"/>
              </a:rPr>
              <a:t>[19]</a:t>
            </a:r>
            <a:r>
              <a:rPr lang="en-US" b="0" i="0" dirty="0">
                <a:solidFill>
                  <a:srgbClr val="202122"/>
                </a:solidFill>
                <a:effectLst/>
                <a:latin typeface="Arial" panose="020B0604020202020204" pitchFamily="34" charset="0"/>
              </a:rPr>
              <a:t> but the vacant </a:t>
            </a:r>
            <a:r>
              <a:rPr lang="en-US" b="0" i="0" u="none" strike="noStrike" dirty="0">
                <a:solidFill>
                  <a:srgbClr val="3366CC"/>
                </a:solidFill>
                <a:effectLst/>
                <a:latin typeface="Arial" panose="020B0604020202020204" pitchFamily="34" charset="0"/>
                <a:hlinkClick r:id="rId51" tooltip="Ecological niche"/>
              </a:rPr>
              <a:t>niches</a:t>
            </a:r>
            <a:r>
              <a:rPr lang="en-US" b="0" i="0" dirty="0">
                <a:solidFill>
                  <a:srgbClr val="202122"/>
                </a:solidFill>
                <a:effectLst/>
                <a:latin typeface="Arial" panose="020B0604020202020204" pitchFamily="34" charset="0"/>
              </a:rPr>
              <a:t> created the opportunity for </a:t>
            </a:r>
            <a:r>
              <a:rPr lang="en-US" b="0" i="0" u="none" strike="noStrike" dirty="0">
                <a:solidFill>
                  <a:srgbClr val="3366CC"/>
                </a:solidFill>
                <a:effectLst/>
                <a:latin typeface="Arial" panose="020B0604020202020204" pitchFamily="34" charset="0"/>
                <a:hlinkClick r:id="rId52" tooltip="Archosaur"/>
              </a:rPr>
              <a:t>archosaurs</a:t>
            </a:r>
            <a:r>
              <a:rPr lang="en-US" b="0" i="0" dirty="0">
                <a:solidFill>
                  <a:srgbClr val="202122"/>
                </a:solidFill>
                <a:effectLst/>
                <a:latin typeface="Arial" panose="020B0604020202020204" pitchFamily="34" charset="0"/>
              </a:rPr>
              <a:t> to </a:t>
            </a:r>
            <a:r>
              <a:rPr lang="en-US" b="0" i="0" u="none" strike="noStrike" dirty="0">
                <a:solidFill>
                  <a:srgbClr val="3366CC"/>
                </a:solidFill>
                <a:effectLst/>
                <a:latin typeface="Arial" panose="020B0604020202020204" pitchFamily="34" charset="0"/>
                <a:hlinkClick r:id="rId53" tooltip="Archosaur"/>
              </a:rPr>
              <a:t>become ascendant</a:t>
            </a:r>
            <a:r>
              <a:rPr lang="en-US" b="0" i="0" dirty="0">
                <a:solidFill>
                  <a:srgbClr val="202122"/>
                </a:solidFill>
                <a:effectLst/>
                <a:latin typeface="Arial" panose="020B0604020202020204" pitchFamily="34" charset="0"/>
              </a:rPr>
              <a:t>. In the seas, the percentage of animals that were </a:t>
            </a:r>
            <a:r>
              <a:rPr lang="en-US" b="0" i="0" u="none" strike="noStrike" dirty="0">
                <a:solidFill>
                  <a:srgbClr val="3366CC"/>
                </a:solidFill>
                <a:effectLst/>
                <a:latin typeface="Arial" panose="020B0604020202020204" pitchFamily="34" charset="0"/>
                <a:hlinkClick r:id="rId54" tooltip="Sessility (motility)"/>
              </a:rPr>
              <a:t>sessile</a:t>
            </a:r>
            <a:r>
              <a:rPr lang="en-US" b="0" i="0" dirty="0">
                <a:solidFill>
                  <a:srgbClr val="202122"/>
                </a:solidFill>
                <a:effectLst/>
                <a:latin typeface="Arial" panose="020B0604020202020204" pitchFamily="34" charset="0"/>
              </a:rPr>
              <a:t> dropped from 67% to 50%. The whole late Permian was a difficult time, at least for marine life, even before the P–T boundary extinction. More recent research has indicated that the </a:t>
            </a:r>
            <a:r>
              <a:rPr lang="en-US" b="0" i="0" u="none" strike="noStrike" dirty="0">
                <a:solidFill>
                  <a:srgbClr val="3366CC"/>
                </a:solidFill>
                <a:effectLst/>
                <a:latin typeface="Arial" panose="020B0604020202020204" pitchFamily="34" charset="0"/>
                <a:hlinkClick r:id="rId55" tooltip="End-Capitanian extinction event"/>
              </a:rPr>
              <a:t>End-Capitanian extinction event</a:t>
            </a:r>
            <a:r>
              <a:rPr lang="en-US" b="0" i="0" dirty="0">
                <a:solidFill>
                  <a:srgbClr val="202122"/>
                </a:solidFill>
                <a:effectLst/>
                <a:latin typeface="Arial" panose="020B0604020202020204" pitchFamily="34" charset="0"/>
              </a:rPr>
              <a:t> that preceded the "Great Dying" likely constitutes a separate event from the P–T extinction; if so, it would be larger than some of the "Big Five" extinction events, and perhaps merit a separate place in this list immediately before this 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4. </a:t>
            </a:r>
            <a:r>
              <a:rPr lang="en-US" b="1" i="0" u="none" strike="noStrike" dirty="0">
                <a:solidFill>
                  <a:srgbClr val="3366CC"/>
                </a:solidFill>
                <a:effectLst/>
                <a:latin typeface="Arial" panose="020B0604020202020204" pitchFamily="34" charset="0"/>
                <a:hlinkClick r:id="rId56" tooltip="Triassic–Jurassic extinction event"/>
              </a:rPr>
              <a:t>Triassic–Jurassic extinction event</a:t>
            </a:r>
            <a:r>
              <a:rPr lang="en-US" b="0" i="0" dirty="0">
                <a:solidFill>
                  <a:srgbClr val="202122"/>
                </a:solidFill>
                <a:effectLst/>
                <a:latin typeface="Arial" panose="020B0604020202020204" pitchFamily="34" charset="0"/>
              </a:rPr>
              <a:t> (End Triassic): 201.3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40" tooltip="Triassic"/>
              </a:rPr>
              <a:t>Triassic</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57" tooltip="Jurassic"/>
              </a:rPr>
              <a:t>Jurassic</a:t>
            </a:r>
            <a:r>
              <a:rPr lang="en-US" b="0" i="0" dirty="0">
                <a:solidFill>
                  <a:srgbClr val="202122"/>
                </a:solidFill>
                <a:effectLst/>
                <a:latin typeface="Arial" panose="020B0604020202020204" pitchFamily="34" charset="0"/>
              </a:rPr>
              <a:t> transition. About 23% of all families, 48% of all genera (20% of marine families and 55% of marine genera) and 70% to 75% of all species became extinct.</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Most non-dinosaurian </a:t>
            </a:r>
            <a:r>
              <a:rPr lang="en-US" b="0" i="0" u="none" strike="noStrike" dirty="0">
                <a:solidFill>
                  <a:srgbClr val="3366CC"/>
                </a:solidFill>
                <a:effectLst/>
                <a:latin typeface="Arial" panose="020B0604020202020204" pitchFamily="34" charset="0"/>
                <a:hlinkClick r:id="rId52" tooltip="Archosaur"/>
              </a:rPr>
              <a:t>archosaurs</a:t>
            </a:r>
            <a:r>
              <a:rPr lang="en-US" b="0" i="0" dirty="0">
                <a:solidFill>
                  <a:srgbClr val="202122"/>
                </a:solidFill>
                <a:effectLst/>
                <a:latin typeface="Arial" panose="020B0604020202020204" pitchFamily="34" charset="0"/>
              </a:rPr>
              <a:t>, most </a:t>
            </a:r>
            <a:r>
              <a:rPr lang="en-US" b="0" i="0" u="none" strike="noStrike" dirty="0">
                <a:solidFill>
                  <a:srgbClr val="3366CC"/>
                </a:solidFill>
                <a:effectLst/>
                <a:latin typeface="Arial" panose="020B0604020202020204" pitchFamily="34" charset="0"/>
                <a:hlinkClick r:id="rId58" tooltip="Therapsid"/>
              </a:rPr>
              <a:t>therapsids</a:t>
            </a:r>
            <a:r>
              <a:rPr lang="en-US" b="0" i="0" dirty="0">
                <a:solidFill>
                  <a:srgbClr val="202122"/>
                </a:solidFill>
                <a:effectLst/>
                <a:latin typeface="Arial" panose="020B0604020202020204" pitchFamily="34" charset="0"/>
              </a:rPr>
              <a:t>, and most of the large </a:t>
            </a:r>
            <a:r>
              <a:rPr lang="en-US" b="0" i="0" u="none" strike="noStrike" dirty="0">
                <a:solidFill>
                  <a:srgbClr val="3366CC"/>
                </a:solidFill>
                <a:effectLst/>
                <a:latin typeface="Arial" panose="020B0604020202020204" pitchFamily="34" charset="0"/>
                <a:hlinkClick r:id="rId59" tooltip="Amphibian"/>
              </a:rPr>
              <a:t>amphibians</a:t>
            </a:r>
            <a:r>
              <a:rPr lang="en-US" b="0" i="0" dirty="0">
                <a:solidFill>
                  <a:srgbClr val="202122"/>
                </a:solidFill>
                <a:effectLst/>
                <a:latin typeface="Arial" panose="020B0604020202020204" pitchFamily="34" charset="0"/>
              </a:rPr>
              <a:t> were eliminated, leaving </a:t>
            </a:r>
            <a:r>
              <a:rPr lang="en-US" b="0" i="0" u="none" strike="noStrike" dirty="0">
                <a:solidFill>
                  <a:srgbClr val="3366CC"/>
                </a:solidFill>
                <a:effectLst/>
                <a:latin typeface="Arial" panose="020B0604020202020204" pitchFamily="34" charset="0"/>
                <a:hlinkClick r:id="rId60" tooltip="Dinosaur"/>
              </a:rPr>
              <a:t>dinosaurs</a:t>
            </a:r>
            <a:r>
              <a:rPr lang="en-US" b="0" i="0" dirty="0">
                <a:solidFill>
                  <a:srgbClr val="202122"/>
                </a:solidFill>
                <a:effectLst/>
                <a:latin typeface="Arial" panose="020B0604020202020204" pitchFamily="34" charset="0"/>
              </a:rPr>
              <a:t> with little terrestrial competition. Non-dinosaurian archosaurs continued to dominate aquatic environments, while </a:t>
            </a:r>
            <a:r>
              <a:rPr lang="en-US" b="0" i="0" u="none" strike="noStrike" dirty="0">
                <a:solidFill>
                  <a:srgbClr val="3366CC"/>
                </a:solidFill>
                <a:effectLst/>
                <a:latin typeface="Arial" panose="020B0604020202020204" pitchFamily="34" charset="0"/>
                <a:hlinkClick r:id="rId61" tooltip="Diapsid"/>
              </a:rPr>
              <a:t>non-archosaurian diapsids</a:t>
            </a:r>
            <a:r>
              <a:rPr lang="en-US" b="0" i="0" dirty="0">
                <a:solidFill>
                  <a:srgbClr val="202122"/>
                </a:solidFill>
                <a:effectLst/>
                <a:latin typeface="Arial" panose="020B0604020202020204" pitchFamily="34" charset="0"/>
              </a:rPr>
              <a:t> continued to dominate marine environments. The </a:t>
            </a:r>
            <a:r>
              <a:rPr lang="en-US" b="0" i="0" u="none" strike="noStrike" dirty="0">
                <a:solidFill>
                  <a:srgbClr val="3366CC"/>
                </a:solidFill>
                <a:effectLst/>
                <a:latin typeface="Arial" panose="020B0604020202020204" pitchFamily="34" charset="0"/>
                <a:hlinkClick r:id="rId62" tooltip="Temnospondyl"/>
              </a:rPr>
              <a:t>Temnospondyl</a:t>
            </a:r>
            <a:r>
              <a:rPr lang="en-US" b="0" i="0" dirty="0">
                <a:solidFill>
                  <a:srgbClr val="202122"/>
                </a:solidFill>
                <a:effectLst/>
                <a:latin typeface="Arial" panose="020B0604020202020204" pitchFamily="34" charset="0"/>
              </a:rPr>
              <a:t> lineage of large amphibians also survived until the Cretaceous in Australia (e.g., </a:t>
            </a:r>
            <a:r>
              <a:rPr lang="en-US" b="0" i="1" u="none" strike="noStrike" dirty="0">
                <a:solidFill>
                  <a:srgbClr val="3366CC"/>
                </a:solidFill>
                <a:effectLst/>
                <a:latin typeface="Arial" panose="020B0604020202020204" pitchFamily="34" charset="0"/>
                <a:hlinkClick r:id="rId63" tooltip="Koolasuchus"/>
              </a:rPr>
              <a:t>Koolasuchus</a:t>
            </a:r>
            <a:r>
              <a:rPr lang="en-US" b="0" i="0" dirty="0">
                <a:solidFill>
                  <a:srgbClr val="202122"/>
                </a:solidFill>
                <a:effectLst/>
                <a:latin typeface="Arial" panose="020B0604020202020204" pitchFamily="34" charset="0"/>
              </a:rPr>
              <a:t>).</a:t>
            </a:r>
          </a:p>
          <a:p>
            <a:r>
              <a:rPr lang="en-US" b="0" i="0" dirty="0">
                <a:solidFill>
                  <a:srgbClr val="202122"/>
                </a:solidFill>
                <a:effectLst/>
                <a:latin typeface="Arial" panose="020B0604020202020204" pitchFamily="34" charset="0"/>
              </a:rPr>
              <a:t>5.</a:t>
            </a:r>
            <a:r>
              <a:rPr lang="en-US" b="1" i="0" u="none" strike="noStrike" dirty="0">
                <a:solidFill>
                  <a:srgbClr val="3366CC"/>
                </a:solidFill>
                <a:effectLst/>
                <a:latin typeface="Arial" panose="020B0604020202020204" pitchFamily="34" charset="0"/>
                <a:hlinkClick r:id="rId64"/>
              </a:rPr>
              <a:t> Cretaceous–Paleogene extinction event</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End Cretaceous</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K–Pg extinction</a:t>
            </a:r>
            <a:r>
              <a:rPr lang="en-US" b="0" i="0" dirty="0">
                <a:solidFill>
                  <a:srgbClr val="202122"/>
                </a:solidFill>
                <a:effectLst/>
                <a:latin typeface="Arial" panose="020B0604020202020204" pitchFamily="34" charset="0"/>
              </a:rPr>
              <a:t>, or formerly </a:t>
            </a:r>
            <a:r>
              <a:rPr lang="en-US" b="0" i="1" dirty="0">
                <a:solidFill>
                  <a:srgbClr val="202122"/>
                </a:solidFill>
                <a:effectLst/>
                <a:latin typeface="Arial" panose="020B0604020202020204" pitchFamily="34" charset="0"/>
              </a:rPr>
              <a:t>K–T extinction</a:t>
            </a:r>
            <a:r>
              <a:rPr lang="en-US" b="0" i="0" dirty="0">
                <a:solidFill>
                  <a:srgbClr val="202122"/>
                </a:solidFill>
                <a:effectLst/>
                <a:latin typeface="Arial" panose="020B0604020202020204" pitchFamily="34" charset="0"/>
              </a:rPr>
              <a:t>): 66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65" tooltip="Cretaceous"/>
              </a:rPr>
              <a:t>Cretaceous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66" tooltip="Maastrichtian"/>
              </a:rPr>
              <a:t>Maastrichtian</a:t>
            </a:r>
            <a:r>
              <a:rPr lang="en-US" b="0" i="0" dirty="0">
                <a:solidFill>
                  <a:srgbClr val="202122"/>
                </a:solidFill>
                <a:effectLst/>
                <a:latin typeface="Arial" panose="020B0604020202020204" pitchFamily="34" charset="0"/>
              </a:rPr>
              <a:t>) – </a:t>
            </a:r>
            <a:r>
              <a:rPr lang="en-US" b="0" i="0" u="none" strike="noStrike" dirty="0">
                <a:solidFill>
                  <a:srgbClr val="3366CC"/>
                </a:solidFill>
                <a:effectLst/>
                <a:latin typeface="Arial" panose="020B0604020202020204" pitchFamily="34" charset="0"/>
                <a:hlinkClick r:id="rId67" tooltip="Paleogene"/>
              </a:rPr>
              <a:t>Paleogene</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68" tooltip="Danian"/>
              </a:rPr>
              <a:t>Danian</a:t>
            </a:r>
            <a:r>
              <a:rPr lang="en-US" b="0" i="0" dirty="0">
                <a:solidFill>
                  <a:srgbClr val="202122"/>
                </a:solidFill>
                <a:effectLst/>
                <a:latin typeface="Arial" panose="020B0604020202020204" pitchFamily="34" charset="0"/>
              </a:rPr>
              <a:t>) transition.</a:t>
            </a:r>
            <a:r>
              <a:rPr lang="en-US" b="0" i="0" u="none" strike="noStrike" baseline="30000" dirty="0">
                <a:solidFill>
                  <a:srgbClr val="3366CC"/>
                </a:solidFill>
                <a:effectLst/>
                <a:latin typeface="Arial" panose="020B0604020202020204" pitchFamily="34" charset="0"/>
                <a:hlinkClick r:id="rId69"/>
              </a:rPr>
              <a:t>[20]</a:t>
            </a:r>
            <a:r>
              <a:rPr lang="en-US" b="0" i="0" dirty="0">
                <a:solidFill>
                  <a:srgbClr val="202122"/>
                </a:solidFill>
                <a:effectLst/>
                <a:latin typeface="Arial" panose="020B0604020202020204" pitchFamily="34" charset="0"/>
              </a:rPr>
              <a:t> The event was formerly called the Cretaceous-Tertiary or K–T extinction or K–T boundary; it is now officially named the Cretaceous–Paleogene (or K–Pg) extinction event. About 17% of all families, 50% of all </a:t>
            </a:r>
            <a:r>
              <a:rPr lang="en-US" b="0" i="0" u="none" strike="noStrike" dirty="0">
                <a:solidFill>
                  <a:srgbClr val="3366CC"/>
                </a:solidFill>
                <a:effectLst/>
                <a:latin typeface="Arial" panose="020B0604020202020204" pitchFamily="34" charset="0"/>
                <a:hlinkClick r:id="rId33" tooltip="Genera"/>
              </a:rPr>
              <a:t>genera</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and 75% of all species became extinct.</a:t>
            </a:r>
            <a:r>
              <a:rPr lang="en-US" b="0" i="0" u="none" strike="noStrike" baseline="30000" dirty="0">
                <a:solidFill>
                  <a:srgbClr val="3366CC"/>
                </a:solidFill>
                <a:effectLst/>
                <a:latin typeface="Arial" panose="020B0604020202020204" pitchFamily="34" charset="0"/>
                <a:hlinkClick r:id="rId36"/>
              </a:rPr>
              <a:t>[2]</a:t>
            </a:r>
            <a:r>
              <a:rPr lang="en-US" b="0" i="0" dirty="0">
                <a:solidFill>
                  <a:srgbClr val="202122"/>
                </a:solidFill>
                <a:effectLst/>
                <a:latin typeface="Arial" panose="020B0604020202020204" pitchFamily="34" charset="0"/>
              </a:rPr>
              <a:t> In the seas all the </a:t>
            </a:r>
            <a:r>
              <a:rPr lang="en-US" b="0" i="0" u="none" strike="noStrike" dirty="0">
                <a:solidFill>
                  <a:srgbClr val="3366CC"/>
                </a:solidFill>
                <a:effectLst/>
                <a:latin typeface="Arial" panose="020B0604020202020204" pitchFamily="34" charset="0"/>
                <a:hlinkClick r:id="rId32" tooltip="Ammonoidea"/>
              </a:rPr>
              <a:t>ammonites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70" tooltip="Sauropterygia"/>
              </a:rPr>
              <a:t>plesiosaurs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71" tooltip="Mosasaur"/>
              </a:rPr>
              <a:t>mosasaurs</a:t>
            </a:r>
            <a:r>
              <a:rPr lang="en-US" b="0" i="0" dirty="0">
                <a:solidFill>
                  <a:srgbClr val="202122"/>
                </a:solidFill>
                <a:effectLst/>
                <a:latin typeface="Arial" panose="020B0604020202020204" pitchFamily="34" charset="0"/>
              </a:rPr>
              <a:t> disappeared and the percentage of </a:t>
            </a:r>
            <a:r>
              <a:rPr lang="en-US" b="0" i="0" u="none" strike="noStrike" dirty="0">
                <a:solidFill>
                  <a:srgbClr val="3366CC"/>
                </a:solidFill>
                <a:effectLst/>
                <a:latin typeface="Arial" panose="020B0604020202020204" pitchFamily="34" charset="0"/>
                <a:hlinkClick r:id="rId72" tooltip="Sessility (zoology)"/>
              </a:rPr>
              <a:t>sessile</a:t>
            </a:r>
            <a:r>
              <a:rPr lang="en-US" b="0" i="0" dirty="0">
                <a:solidFill>
                  <a:srgbClr val="202122"/>
                </a:solidFill>
                <a:effectLst/>
                <a:latin typeface="Arial" panose="020B0604020202020204" pitchFamily="34" charset="0"/>
              </a:rPr>
              <a:t> animals (those unable to move about) was reduced to about 33%. All non-avian </a:t>
            </a:r>
            <a:r>
              <a:rPr lang="en-US" b="0" i="0" u="none" strike="noStrike" dirty="0">
                <a:solidFill>
                  <a:srgbClr val="3366CC"/>
                </a:solidFill>
                <a:effectLst/>
                <a:latin typeface="Arial" panose="020B0604020202020204" pitchFamily="34" charset="0"/>
                <a:hlinkClick r:id="rId60" tooltip="Dinosaur"/>
              </a:rPr>
              <a:t>dinosaurs</a:t>
            </a:r>
            <a:r>
              <a:rPr lang="en-US" b="0" i="0" dirty="0">
                <a:solidFill>
                  <a:srgbClr val="202122"/>
                </a:solidFill>
                <a:effectLst/>
                <a:latin typeface="Arial" panose="020B0604020202020204" pitchFamily="34" charset="0"/>
              </a:rPr>
              <a:t> became extinct during that time.</a:t>
            </a:r>
            <a:r>
              <a:rPr lang="en-US" b="0" i="0" u="none" strike="noStrike" baseline="30000" dirty="0">
                <a:solidFill>
                  <a:srgbClr val="3366CC"/>
                </a:solidFill>
                <a:effectLst/>
                <a:latin typeface="Arial" panose="020B0604020202020204" pitchFamily="34" charset="0"/>
                <a:hlinkClick r:id="rId73"/>
              </a:rPr>
              <a:t>[21]</a:t>
            </a:r>
            <a:r>
              <a:rPr lang="en-US" b="0" i="0" dirty="0">
                <a:solidFill>
                  <a:srgbClr val="202122"/>
                </a:solidFill>
                <a:effectLst/>
                <a:latin typeface="Arial" panose="020B0604020202020204" pitchFamily="34" charset="0"/>
              </a:rPr>
              <a:t> The boundary event was severe with a significant amount of variability in the rate of extinction between and among different </a:t>
            </a:r>
            <a:r>
              <a:rPr lang="en-US" b="0" i="0" u="none" strike="noStrike" dirty="0">
                <a:solidFill>
                  <a:srgbClr val="3366CC"/>
                </a:solidFill>
                <a:effectLst/>
                <a:latin typeface="Arial" panose="020B0604020202020204" pitchFamily="34" charset="0"/>
                <a:hlinkClick r:id="rId74" tooltip="Clade"/>
              </a:rPr>
              <a:t>clades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75" tooltip="Mammal"/>
              </a:rPr>
              <a:t>Mammals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76" tooltip="Bird"/>
              </a:rPr>
              <a:t>birds</a:t>
            </a:r>
            <a:r>
              <a:rPr lang="en-US" b="0" i="0" dirty="0">
                <a:solidFill>
                  <a:srgbClr val="202122"/>
                </a:solidFill>
                <a:effectLst/>
                <a:latin typeface="Arial" panose="020B0604020202020204" pitchFamily="34" charset="0"/>
              </a:rPr>
              <a:t>, the former descended from the synapsids and the latter from </a:t>
            </a:r>
            <a:r>
              <a:rPr lang="en-US" b="0" i="0" u="none" strike="noStrike" dirty="0">
                <a:solidFill>
                  <a:srgbClr val="3366CC"/>
                </a:solidFill>
                <a:effectLst/>
                <a:latin typeface="Arial" panose="020B0604020202020204" pitchFamily="34" charset="0"/>
                <a:hlinkClick r:id="rId77" tooltip="Theropod"/>
              </a:rPr>
              <a:t>theropod</a:t>
            </a:r>
            <a:r>
              <a:rPr lang="en-US" b="0" i="0" dirty="0">
                <a:solidFill>
                  <a:srgbClr val="202122"/>
                </a:solidFill>
                <a:effectLst/>
                <a:latin typeface="Arial" panose="020B0604020202020204" pitchFamily="34" charset="0"/>
              </a:rPr>
              <a:t> dinosaurs, emerged as dominant terrestrial animals</a:t>
            </a:r>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106</a:t>
            </a:fld>
            <a:endParaRPr lang="en-US"/>
          </a:p>
        </p:txBody>
      </p:sp>
    </p:spTree>
    <p:extLst>
      <p:ext uri="{BB962C8B-B14F-4D97-AF65-F5344CB8AC3E}">
        <p14:creationId xmlns:p14="http://schemas.microsoft.com/office/powerpoint/2010/main" val="111758243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u="none" strike="noStrike" dirty="0">
                <a:solidFill>
                  <a:srgbClr val="3366CC"/>
                </a:solidFill>
                <a:effectLst/>
                <a:latin typeface="Arial" panose="020B0604020202020204" pitchFamily="34" charset="0"/>
                <a:hlinkClick r:id="rId3" tooltip="Ordovician–Silurian extinction events"/>
              </a:rPr>
              <a:t>Ordovician–Silurian extinction events</a:t>
            </a:r>
            <a:r>
              <a:rPr lang="en-US" b="0" i="0" dirty="0">
                <a:solidFill>
                  <a:srgbClr val="202122"/>
                </a:solidFill>
                <a:effectLst/>
                <a:latin typeface="Arial" panose="020B0604020202020204" pitchFamily="34" charset="0"/>
              </a:rPr>
              <a:t> (End Ordovician or O–S): 445–444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just prior to and at the </a:t>
            </a:r>
            <a:r>
              <a:rPr lang="en-US" b="0" i="0" u="none" strike="noStrike" dirty="0">
                <a:solidFill>
                  <a:srgbClr val="3366CC"/>
                </a:solidFill>
                <a:effectLst/>
                <a:latin typeface="Arial" panose="020B0604020202020204" pitchFamily="34" charset="0"/>
                <a:hlinkClick r:id="rId5" tooltip="Ordovician"/>
              </a:rPr>
              <a:t>Ordovician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6" tooltip="Silurian"/>
              </a:rPr>
              <a:t>Silurian</a:t>
            </a:r>
            <a:r>
              <a:rPr lang="en-US" b="0" i="0" dirty="0">
                <a:solidFill>
                  <a:srgbClr val="202122"/>
                </a:solidFill>
                <a:effectLst/>
                <a:latin typeface="Arial" panose="020B0604020202020204" pitchFamily="34" charset="0"/>
              </a:rPr>
              <a:t> transition. Two events occurred that killed off 27% of all </a:t>
            </a:r>
            <a:r>
              <a:rPr lang="en-US" b="0" i="0" u="none" strike="noStrike" dirty="0">
                <a:solidFill>
                  <a:srgbClr val="3366CC"/>
                </a:solidFill>
                <a:effectLst/>
                <a:latin typeface="Arial" panose="020B0604020202020204" pitchFamily="34" charset="0"/>
                <a:hlinkClick r:id="rId7" tooltip="Family (biology)"/>
              </a:rPr>
              <a:t>families</a:t>
            </a:r>
            <a:r>
              <a:rPr lang="en-US" b="0" i="0" dirty="0">
                <a:solidFill>
                  <a:srgbClr val="202122"/>
                </a:solidFill>
                <a:effectLst/>
                <a:latin typeface="Arial" panose="020B0604020202020204" pitchFamily="34" charset="0"/>
              </a:rPr>
              <a:t>, 57% of all genera and 85% of all </a:t>
            </a:r>
            <a:r>
              <a:rPr lang="en-US" b="0" i="0" u="none" strike="noStrike" dirty="0">
                <a:solidFill>
                  <a:srgbClr val="3366CC"/>
                </a:solidFill>
                <a:effectLst/>
                <a:latin typeface="Arial" panose="020B0604020202020204" pitchFamily="34" charset="0"/>
                <a:hlinkClick r:id="rId8" tooltip="Species"/>
              </a:rPr>
              <a:t>species</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Together they are ranked by many scientists as the second-largest of the five major extinctions in Earth's history in terms of percentage of </a:t>
            </a:r>
            <a:r>
              <a:rPr lang="en-US" b="0" i="0" u="none" strike="noStrike" dirty="0">
                <a:solidFill>
                  <a:srgbClr val="3366CC"/>
                </a:solidFill>
                <a:effectLst/>
                <a:latin typeface="Arial" panose="020B0604020202020204" pitchFamily="34" charset="0"/>
                <a:hlinkClick r:id="rId10" tooltip="Genus"/>
              </a:rPr>
              <a:t>genera</a:t>
            </a:r>
            <a:r>
              <a:rPr lang="en-US" b="0" i="0" dirty="0">
                <a:solidFill>
                  <a:srgbClr val="202122"/>
                </a:solidFill>
                <a:effectLst/>
                <a:latin typeface="Arial" panose="020B0604020202020204" pitchFamily="34" charset="0"/>
              </a:rPr>
              <a:t> that became extinct. In May 2020, studies suggested that the causes of the mass extinction were </a:t>
            </a:r>
            <a:r>
              <a:rPr lang="en-US" b="0" i="0" u="none" strike="noStrike" dirty="0">
                <a:solidFill>
                  <a:srgbClr val="3366CC"/>
                </a:solidFill>
                <a:effectLst/>
                <a:latin typeface="Arial" panose="020B0604020202020204" pitchFamily="34" charset="0"/>
                <a:hlinkClick r:id="rId11" tooltip="Global warming"/>
              </a:rPr>
              <a:t>global warming</a:t>
            </a:r>
            <a:r>
              <a:rPr lang="en-US" b="0" i="0" dirty="0">
                <a:solidFill>
                  <a:srgbClr val="202122"/>
                </a:solidFill>
                <a:effectLst/>
                <a:latin typeface="Arial" panose="020B0604020202020204" pitchFamily="34" charset="0"/>
              </a:rPr>
              <a:t>, related to </a:t>
            </a:r>
            <a:r>
              <a:rPr lang="en-US" b="0" i="0" u="none" strike="noStrike" dirty="0">
                <a:solidFill>
                  <a:srgbClr val="3366CC"/>
                </a:solidFill>
                <a:effectLst/>
                <a:latin typeface="Arial" panose="020B0604020202020204" pitchFamily="34" charset="0"/>
                <a:hlinkClick r:id="rId12" tooltip="Volcanism"/>
              </a:rPr>
              <a:t>volcanism</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13" tooltip="Hypoxia (environmental)"/>
              </a:rPr>
              <a:t>anoxia</a:t>
            </a:r>
            <a:r>
              <a:rPr lang="en-US" b="0" i="0" dirty="0">
                <a:solidFill>
                  <a:srgbClr val="202122"/>
                </a:solidFill>
                <a:effectLst/>
                <a:latin typeface="Arial" panose="020B0604020202020204" pitchFamily="34" charset="0"/>
              </a:rPr>
              <a:t>, and not, as considered earlier, cooling and </a:t>
            </a:r>
            <a:r>
              <a:rPr lang="en-US" b="0" i="0" u="none" strike="noStrike" dirty="0">
                <a:solidFill>
                  <a:srgbClr val="3366CC"/>
                </a:solidFill>
                <a:effectLst/>
                <a:latin typeface="Arial" panose="020B0604020202020204" pitchFamily="34" charset="0"/>
                <a:hlinkClick r:id="rId14" tooltip="Glaciation"/>
              </a:rPr>
              <a:t>glaciation</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15"/>
              </a:rPr>
              <a:t>[7]</a:t>
            </a:r>
            <a:r>
              <a:rPr lang="en-US" b="0" i="0" u="none" strike="noStrike" baseline="30000" dirty="0">
                <a:solidFill>
                  <a:srgbClr val="3366CC"/>
                </a:solidFill>
                <a:effectLst/>
                <a:latin typeface="Arial" panose="020B0604020202020204" pitchFamily="34" charset="0"/>
                <a:hlinkClick r:id="rId16"/>
              </a:rPr>
              <a:t>[8]</a:t>
            </a:r>
            <a:r>
              <a:rPr lang="en-US" b="0" i="0" dirty="0">
                <a:solidFill>
                  <a:srgbClr val="202122"/>
                </a:solidFill>
                <a:effectLst/>
                <a:latin typeface="Arial" panose="020B0604020202020204" pitchFamily="34" charset="0"/>
              </a:rPr>
              <a:t> However, this is at odds with numerous previous studies, which have indicated global cooling as the primary driver.</a:t>
            </a:r>
            <a:r>
              <a:rPr lang="en-US" b="0" i="0" u="none" strike="noStrike" baseline="30000" dirty="0">
                <a:solidFill>
                  <a:srgbClr val="3366CC"/>
                </a:solidFill>
                <a:effectLst/>
                <a:latin typeface="Arial" panose="020B0604020202020204" pitchFamily="34" charset="0"/>
                <a:hlinkClick r:id="rId17"/>
              </a:rPr>
              <a:t>[9]</a:t>
            </a:r>
            <a:r>
              <a:rPr lang="en-US" b="0" i="0" dirty="0">
                <a:solidFill>
                  <a:srgbClr val="202122"/>
                </a:solidFill>
                <a:effectLst/>
                <a:latin typeface="Arial" panose="020B0604020202020204" pitchFamily="34" charset="0"/>
              </a:rPr>
              <a:t> Most recently, the deposition of volcanic ash has been suggested to be the trigger for reductions in atmospheric carbon dioxide leading to the glaciation and anoxia observed in the geological record.</a:t>
            </a:r>
            <a:r>
              <a:rPr lang="en-US" b="0" i="0" u="none" strike="noStrike" baseline="30000" dirty="0">
                <a:solidFill>
                  <a:srgbClr val="3366CC"/>
                </a:solidFill>
                <a:effectLst/>
                <a:latin typeface="Arial" panose="020B0604020202020204" pitchFamily="34" charset="0"/>
                <a:hlinkClick r:id="rId18"/>
              </a:rPr>
              <a:t>[10]</a:t>
            </a:r>
            <a:endParaRPr lang="en-US" b="0" i="0" dirty="0">
              <a:solidFill>
                <a:srgbClr val="202122"/>
              </a:solidFill>
              <a:effectLst/>
              <a:latin typeface="Arial" panose="020B0604020202020204" pitchFamily="34" charset="0"/>
            </a:endParaRPr>
          </a:p>
          <a:p>
            <a:pPr algn="l">
              <a:buFont typeface="+mj-lt"/>
              <a:buAutoNum type="arabicPeriod"/>
            </a:pPr>
            <a:r>
              <a:rPr lang="en-US" b="1" i="0" u="none" strike="noStrike" dirty="0">
                <a:solidFill>
                  <a:srgbClr val="3366CC"/>
                </a:solidFill>
                <a:effectLst/>
                <a:latin typeface="Arial" panose="020B0604020202020204" pitchFamily="34" charset="0"/>
                <a:hlinkClick r:id="rId19" tooltip="Late Devonian extinction"/>
              </a:rPr>
              <a:t>Late Devonian extinctions</a:t>
            </a:r>
            <a:r>
              <a:rPr lang="en-US" b="1" i="0" dirty="0">
                <a:solidFill>
                  <a:srgbClr val="202122"/>
                </a:solidFill>
                <a:effectLst/>
                <a:latin typeface="Arial" panose="020B0604020202020204" pitchFamily="34" charset="0"/>
              </a:rPr>
              <a:t>:</a:t>
            </a:r>
            <a:r>
              <a:rPr lang="en-US" b="0" i="0" dirty="0">
                <a:solidFill>
                  <a:srgbClr val="202122"/>
                </a:solidFill>
                <a:effectLst/>
                <a:latin typeface="Arial" panose="020B0604020202020204" pitchFamily="34" charset="0"/>
              </a:rPr>
              <a:t> 372–359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occupying much of the </a:t>
            </a:r>
            <a:r>
              <a:rPr lang="en-US" b="0" i="0" u="none" strike="noStrike" dirty="0">
                <a:solidFill>
                  <a:srgbClr val="3366CC"/>
                </a:solidFill>
                <a:effectLst/>
                <a:latin typeface="Arial" panose="020B0604020202020204" pitchFamily="34" charset="0"/>
                <a:hlinkClick r:id="rId20" tooltip="Late Devonian"/>
              </a:rPr>
              <a:t>Late Devonian</a:t>
            </a:r>
            <a:r>
              <a:rPr lang="en-US" b="0" i="0" dirty="0">
                <a:solidFill>
                  <a:srgbClr val="202122"/>
                </a:solidFill>
                <a:effectLst/>
                <a:latin typeface="Arial" panose="020B0604020202020204" pitchFamily="34" charset="0"/>
              </a:rPr>
              <a:t> up to the </a:t>
            </a:r>
            <a:r>
              <a:rPr lang="en-US" b="0" i="0" u="none" strike="noStrike" dirty="0">
                <a:solidFill>
                  <a:srgbClr val="3366CC"/>
                </a:solidFill>
                <a:effectLst/>
                <a:latin typeface="Arial" panose="020B0604020202020204" pitchFamily="34" charset="0"/>
                <a:hlinkClick r:id="rId21" tooltip="Devonian"/>
              </a:rPr>
              <a:t>Devonian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22" tooltip="Carboniferous"/>
              </a:rPr>
              <a:t>Carboniferous</a:t>
            </a:r>
            <a:r>
              <a:rPr lang="en-US" b="0" i="0" dirty="0">
                <a:solidFill>
                  <a:srgbClr val="202122"/>
                </a:solidFill>
                <a:effectLst/>
                <a:latin typeface="Arial" panose="020B0604020202020204" pitchFamily="34" charset="0"/>
              </a:rPr>
              <a:t> transition. The Late Devonian was an interval of high diversity loss, concentrated into two extinction events. The largest extinction was the </a:t>
            </a:r>
            <a:r>
              <a:rPr lang="en-US" b="0" i="1" u="none" strike="noStrike" dirty="0">
                <a:solidFill>
                  <a:srgbClr val="3366CC"/>
                </a:solidFill>
                <a:effectLst/>
                <a:latin typeface="Arial" panose="020B0604020202020204" pitchFamily="34" charset="0"/>
                <a:hlinkClick r:id="rId23" tooltip="Kellwasser event"/>
              </a:rPr>
              <a:t>Kellwasser Event</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24" tooltip="Frasnian"/>
              </a:rPr>
              <a:t>Frasnian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25" tooltip="Famennian"/>
              </a:rPr>
              <a:t>Famennian</a:t>
            </a:r>
            <a:r>
              <a:rPr lang="en-US" b="0" i="0" dirty="0">
                <a:solidFill>
                  <a:srgbClr val="202122"/>
                </a:solidFill>
                <a:effectLst/>
                <a:latin typeface="Arial" panose="020B0604020202020204" pitchFamily="34" charset="0"/>
              </a:rPr>
              <a:t>, or F-F, 372 Ma), an extinction event at the end of the Frasnian, about midway through the Late Devonian. This extinction annihilated </a:t>
            </a:r>
            <a:r>
              <a:rPr lang="en-US" b="0" i="0" u="none" strike="noStrike" dirty="0">
                <a:solidFill>
                  <a:srgbClr val="3366CC"/>
                </a:solidFill>
                <a:effectLst/>
                <a:latin typeface="Arial" panose="020B0604020202020204" pitchFamily="34" charset="0"/>
                <a:hlinkClick r:id="rId26" tooltip="Coral reef"/>
              </a:rPr>
              <a:t>coral reefs</a:t>
            </a:r>
            <a:r>
              <a:rPr lang="en-US" b="0" i="0" dirty="0">
                <a:solidFill>
                  <a:srgbClr val="202122"/>
                </a:solidFill>
                <a:effectLst/>
                <a:latin typeface="Arial" panose="020B0604020202020204" pitchFamily="34" charset="0"/>
              </a:rPr>
              <a:t> and numerous tropical </a:t>
            </a:r>
            <a:r>
              <a:rPr lang="en-US" b="0" i="0" u="none" strike="noStrike" dirty="0">
                <a:solidFill>
                  <a:srgbClr val="3366CC"/>
                </a:solidFill>
                <a:effectLst/>
                <a:latin typeface="Arial" panose="020B0604020202020204" pitchFamily="34" charset="0"/>
                <a:hlinkClick r:id="rId27" tooltip="Benthic zone"/>
              </a:rPr>
              <a:t>benthic</a:t>
            </a:r>
            <a:r>
              <a:rPr lang="en-US" b="0" i="0" dirty="0">
                <a:solidFill>
                  <a:srgbClr val="202122"/>
                </a:solidFill>
                <a:effectLst/>
                <a:latin typeface="Arial" panose="020B0604020202020204" pitchFamily="34" charset="0"/>
              </a:rPr>
              <a:t> (seabed-living) animals such as jawless fish, </a:t>
            </a:r>
            <a:r>
              <a:rPr lang="en-US" b="0" i="0" u="none" strike="noStrike" dirty="0">
                <a:solidFill>
                  <a:srgbClr val="3366CC"/>
                </a:solidFill>
                <a:effectLst/>
                <a:latin typeface="Arial" panose="020B0604020202020204" pitchFamily="34" charset="0"/>
                <a:hlinkClick r:id="rId28" tooltip="Brachiopod"/>
              </a:rPr>
              <a:t>brachiopods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29" tooltip="Trilobite"/>
              </a:rPr>
              <a:t>trilobites</a:t>
            </a:r>
            <a:r>
              <a:rPr lang="en-US" b="0" i="0" dirty="0">
                <a:solidFill>
                  <a:srgbClr val="202122"/>
                </a:solidFill>
                <a:effectLst/>
                <a:latin typeface="Arial" panose="020B0604020202020204" pitchFamily="34" charset="0"/>
              </a:rPr>
              <a:t>. Another major extinction was the </a:t>
            </a:r>
            <a:r>
              <a:rPr lang="en-US" b="0" i="1" u="none" strike="noStrike" dirty="0">
                <a:solidFill>
                  <a:srgbClr val="3366CC"/>
                </a:solidFill>
                <a:effectLst/>
                <a:latin typeface="Arial" panose="020B0604020202020204" pitchFamily="34" charset="0"/>
                <a:hlinkClick r:id="rId30" tooltip="Hangenberg event"/>
              </a:rPr>
              <a:t>Hangenberg Event</a:t>
            </a:r>
            <a:r>
              <a:rPr lang="en-US" b="0" i="0" dirty="0">
                <a:solidFill>
                  <a:srgbClr val="202122"/>
                </a:solidFill>
                <a:effectLst/>
                <a:latin typeface="Arial" panose="020B0604020202020204" pitchFamily="34" charset="0"/>
              </a:rPr>
              <a:t> (Devonian-Carboniferous, or D-C, 359 Ma), which brought an end to the Devonian as a whole. This extinction wiped out the armored </a:t>
            </a:r>
            <a:r>
              <a:rPr lang="en-US" b="0" i="0" u="none" strike="noStrike" dirty="0">
                <a:solidFill>
                  <a:srgbClr val="3366CC"/>
                </a:solidFill>
                <a:effectLst/>
                <a:latin typeface="Arial" panose="020B0604020202020204" pitchFamily="34" charset="0"/>
                <a:hlinkClick r:id="rId31" tooltip="Placodermi"/>
              </a:rPr>
              <a:t>placoderm</a:t>
            </a:r>
            <a:r>
              <a:rPr lang="en-US" b="0" i="0" dirty="0">
                <a:solidFill>
                  <a:srgbClr val="202122"/>
                </a:solidFill>
                <a:effectLst/>
                <a:latin typeface="Arial" panose="020B0604020202020204" pitchFamily="34" charset="0"/>
              </a:rPr>
              <a:t> fish and nearly led to the extinction of the newly-evolved </a:t>
            </a:r>
            <a:r>
              <a:rPr lang="en-US" b="0" i="0" u="none" strike="noStrike" dirty="0">
                <a:solidFill>
                  <a:srgbClr val="3366CC"/>
                </a:solidFill>
                <a:effectLst/>
                <a:latin typeface="Arial" panose="020B0604020202020204" pitchFamily="34" charset="0"/>
                <a:hlinkClick r:id="rId32" tooltip="Ammonoidea"/>
              </a:rPr>
              <a:t>ammonoids</a:t>
            </a:r>
            <a:r>
              <a:rPr lang="en-US" b="0" i="0" dirty="0">
                <a:solidFill>
                  <a:srgbClr val="202122"/>
                </a:solidFill>
                <a:effectLst/>
                <a:latin typeface="Arial" panose="020B0604020202020204" pitchFamily="34" charset="0"/>
              </a:rPr>
              <a:t>. These two closely-spaced extinction events collectively eliminated about 19% of all families, 50% of all </a:t>
            </a:r>
            <a:r>
              <a:rPr lang="en-US" b="0" i="0" u="none" strike="noStrike" dirty="0">
                <a:solidFill>
                  <a:srgbClr val="3366CC"/>
                </a:solidFill>
                <a:effectLst/>
                <a:latin typeface="Arial" panose="020B0604020202020204" pitchFamily="34" charset="0"/>
                <a:hlinkClick r:id="rId33" tooltip="Genera"/>
              </a:rPr>
              <a:t>genera</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and at least 70% of all species.</a:t>
            </a:r>
            <a:r>
              <a:rPr lang="en-US" b="0" i="0" u="none" strike="noStrike" baseline="30000" dirty="0">
                <a:solidFill>
                  <a:srgbClr val="3366CC"/>
                </a:solidFill>
                <a:effectLst/>
                <a:latin typeface="Arial" panose="020B0604020202020204" pitchFamily="34" charset="0"/>
                <a:hlinkClick r:id="rId34"/>
              </a:rPr>
              <a:t>[11]</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Sepkoski</a:t>
            </a:r>
            <a:r>
              <a:rPr lang="en-US" b="0" i="0" dirty="0">
                <a:solidFill>
                  <a:srgbClr val="202122"/>
                </a:solidFill>
                <a:effectLst/>
                <a:latin typeface="Arial" panose="020B0604020202020204" pitchFamily="34" charset="0"/>
              </a:rPr>
              <a:t> and </a:t>
            </a:r>
            <a:r>
              <a:rPr lang="en-US" b="0" i="0" dirty="0" err="1">
                <a:solidFill>
                  <a:srgbClr val="202122"/>
                </a:solidFill>
                <a:effectLst/>
                <a:latin typeface="Arial" panose="020B0604020202020204" pitchFamily="34" charset="0"/>
              </a:rPr>
              <a:t>Raup</a:t>
            </a:r>
            <a:r>
              <a:rPr lang="en-US" b="0" i="0" dirty="0">
                <a:solidFill>
                  <a:srgbClr val="202122"/>
                </a:solidFill>
                <a:effectLst/>
                <a:latin typeface="Arial" panose="020B0604020202020204" pitchFamily="34" charset="0"/>
              </a:rPr>
              <a:t> (1982) did not initially consider the Late Devonian extinction interval (</a:t>
            </a:r>
            <a:r>
              <a:rPr lang="en-US" b="0" i="0" u="none" strike="noStrike" dirty="0">
                <a:solidFill>
                  <a:srgbClr val="3366CC"/>
                </a:solidFill>
                <a:effectLst/>
                <a:latin typeface="Arial" panose="020B0604020202020204" pitchFamily="34" charset="0"/>
                <a:hlinkClick r:id="rId35" tooltip="Givetian"/>
              </a:rPr>
              <a:t>Givetian</a:t>
            </a:r>
            <a:r>
              <a:rPr lang="en-US" b="0" i="0" dirty="0">
                <a:solidFill>
                  <a:srgbClr val="202122"/>
                </a:solidFill>
                <a:effectLst/>
                <a:latin typeface="Arial" panose="020B0604020202020204" pitchFamily="34" charset="0"/>
              </a:rPr>
              <a:t>, Frasnian, and Famennian stages) to be statistically significant.</a:t>
            </a:r>
            <a:r>
              <a:rPr lang="en-US" b="0" i="0" u="none" strike="noStrike" baseline="30000" dirty="0">
                <a:solidFill>
                  <a:srgbClr val="3366CC"/>
                </a:solidFill>
                <a:effectLst/>
                <a:latin typeface="Arial" panose="020B0604020202020204" pitchFamily="34" charset="0"/>
                <a:hlinkClick r:id="rId36"/>
              </a:rPr>
              <a:t>[2]</a:t>
            </a:r>
            <a:r>
              <a:rPr lang="en-US" b="0" i="0" dirty="0">
                <a:solidFill>
                  <a:srgbClr val="202122"/>
                </a:solidFill>
                <a:effectLst/>
                <a:latin typeface="Arial" panose="020B0604020202020204" pitchFamily="34" charset="0"/>
              </a:rPr>
              <a:t> Regardless, later studies have affirmed the strong ecological impacts of the </a:t>
            </a:r>
            <a:r>
              <a:rPr lang="en-US" b="0" i="0" dirty="0" err="1">
                <a:solidFill>
                  <a:srgbClr val="202122"/>
                </a:solidFill>
                <a:effectLst/>
                <a:latin typeface="Arial" panose="020B0604020202020204" pitchFamily="34" charset="0"/>
              </a:rPr>
              <a:t>Kellwasser</a:t>
            </a:r>
            <a:r>
              <a:rPr lang="en-US" b="0" i="0" dirty="0">
                <a:solidFill>
                  <a:srgbClr val="202122"/>
                </a:solidFill>
                <a:effectLst/>
                <a:latin typeface="Arial" panose="020B0604020202020204" pitchFamily="34" charset="0"/>
              </a:rPr>
              <a:t> and </a:t>
            </a:r>
            <a:r>
              <a:rPr lang="en-US" b="0" i="0" dirty="0" err="1">
                <a:solidFill>
                  <a:srgbClr val="202122"/>
                </a:solidFill>
                <a:effectLst/>
                <a:latin typeface="Arial" panose="020B0604020202020204" pitchFamily="34" charset="0"/>
              </a:rPr>
              <a:t>Hangenberg</a:t>
            </a:r>
            <a:r>
              <a:rPr lang="en-US" b="0" i="0" dirty="0">
                <a:solidFill>
                  <a:srgbClr val="202122"/>
                </a:solidFill>
                <a:effectLst/>
                <a:latin typeface="Arial" panose="020B0604020202020204" pitchFamily="34" charset="0"/>
              </a:rPr>
              <a:t> Events.</a:t>
            </a:r>
            <a:r>
              <a:rPr lang="en-US" b="0" i="0" u="none" strike="noStrike" baseline="30000" dirty="0">
                <a:solidFill>
                  <a:srgbClr val="3366CC"/>
                </a:solidFill>
                <a:effectLst/>
                <a:latin typeface="Arial" panose="020B0604020202020204" pitchFamily="34" charset="0"/>
                <a:hlinkClick r:id="rId37"/>
              </a:rPr>
              <a:t>[12]</a:t>
            </a:r>
            <a:endParaRPr lang="en-US" b="0" i="0" dirty="0">
              <a:solidFill>
                <a:srgbClr val="202122"/>
              </a:solidFill>
              <a:effectLst/>
              <a:latin typeface="Arial" panose="020B0604020202020204" pitchFamily="34" charset="0"/>
            </a:endParaRPr>
          </a:p>
          <a:p>
            <a:r>
              <a:rPr lang="en-US" b="1" i="0" u="none" strike="noStrike" dirty="0">
                <a:solidFill>
                  <a:srgbClr val="3366CC"/>
                </a:solidFill>
                <a:effectLst/>
                <a:latin typeface="Arial" panose="020B0604020202020204" pitchFamily="34" charset="0"/>
                <a:hlinkClick r:id="rId38"/>
              </a:rPr>
              <a:t>3. Permian–Triassic extinction event</a:t>
            </a:r>
            <a:r>
              <a:rPr lang="en-US" b="0" i="0" dirty="0">
                <a:solidFill>
                  <a:srgbClr val="202122"/>
                </a:solidFill>
                <a:effectLst/>
                <a:latin typeface="Arial" panose="020B0604020202020204" pitchFamily="34" charset="0"/>
              </a:rPr>
              <a:t> (End Permian): 252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39" tooltip="Permian"/>
              </a:rPr>
              <a:t>Permian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40" tooltip="Triassic"/>
              </a:rPr>
              <a:t>Triassic</a:t>
            </a:r>
            <a:r>
              <a:rPr lang="en-US" b="0" i="0" dirty="0">
                <a:solidFill>
                  <a:srgbClr val="202122"/>
                </a:solidFill>
                <a:effectLst/>
                <a:latin typeface="Arial" panose="020B0604020202020204" pitchFamily="34" charset="0"/>
              </a:rPr>
              <a:t> transition.</a:t>
            </a:r>
            <a:r>
              <a:rPr lang="en-US" b="0" i="0" u="none" strike="noStrike" baseline="30000" dirty="0">
                <a:solidFill>
                  <a:srgbClr val="3366CC"/>
                </a:solidFill>
                <a:effectLst/>
                <a:latin typeface="Arial" panose="020B0604020202020204" pitchFamily="34" charset="0"/>
                <a:hlinkClick r:id="rId41"/>
              </a:rPr>
              <a:t>[13]</a:t>
            </a:r>
            <a:r>
              <a:rPr lang="en-US" b="0" i="0" dirty="0">
                <a:solidFill>
                  <a:srgbClr val="202122"/>
                </a:solidFill>
                <a:effectLst/>
                <a:latin typeface="Arial" panose="020B0604020202020204" pitchFamily="34" charset="0"/>
              </a:rPr>
              <a:t> Earth's largest extinction killed 57% of all families, 83% of all genera and 90% to 96% of all species</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(53% of marine families, 84% of marine genera, about 81% of all marine species</a:t>
            </a:r>
            <a:r>
              <a:rPr lang="en-US" b="0" i="0" u="none" strike="noStrike" baseline="30000" dirty="0">
                <a:solidFill>
                  <a:srgbClr val="3366CC"/>
                </a:solidFill>
                <a:effectLst/>
                <a:latin typeface="Arial" panose="020B0604020202020204" pitchFamily="34" charset="0"/>
                <a:hlinkClick r:id="rId42"/>
              </a:rPr>
              <a:t>[14]</a:t>
            </a:r>
            <a:r>
              <a:rPr lang="en-US" b="0" i="0" dirty="0">
                <a:solidFill>
                  <a:srgbClr val="202122"/>
                </a:solidFill>
                <a:effectLst/>
                <a:latin typeface="Arial" panose="020B0604020202020204" pitchFamily="34" charset="0"/>
              </a:rPr>
              <a:t> and an estimated 70% of land species,</a:t>
            </a:r>
            <a:r>
              <a:rPr lang="en-US" b="0" i="0" u="none" strike="noStrike" baseline="30000" dirty="0">
                <a:solidFill>
                  <a:srgbClr val="3366CC"/>
                </a:solidFill>
                <a:effectLst/>
                <a:latin typeface="Arial" panose="020B0604020202020204" pitchFamily="34" charset="0"/>
                <a:hlinkClick r:id="rId43"/>
              </a:rPr>
              <a:t>[15]</a:t>
            </a:r>
            <a:r>
              <a:rPr lang="en-US" b="0" i="0" u="none" strike="noStrike" baseline="30000" dirty="0">
                <a:solidFill>
                  <a:srgbClr val="3366CC"/>
                </a:solidFill>
                <a:effectLst/>
                <a:latin typeface="Arial" panose="020B0604020202020204" pitchFamily="34" charset="0"/>
                <a:hlinkClick r:id="rId44"/>
              </a:rPr>
              <a:t>[16]</a:t>
            </a:r>
            <a:r>
              <a:rPr lang="en-US" b="0" i="0" dirty="0">
                <a:solidFill>
                  <a:srgbClr val="202122"/>
                </a:solidFill>
                <a:effectLst/>
                <a:latin typeface="Arial" panose="020B0604020202020204" pitchFamily="34" charset="0"/>
              </a:rPr>
              <a:t> including </a:t>
            </a:r>
            <a:r>
              <a:rPr lang="en-US" b="0" i="0" u="none" strike="noStrike" dirty="0">
                <a:solidFill>
                  <a:srgbClr val="3366CC"/>
                </a:solidFill>
                <a:effectLst/>
                <a:latin typeface="Arial" panose="020B0604020202020204" pitchFamily="34" charset="0"/>
                <a:hlinkClick r:id="rId45" tooltip="Insect"/>
              </a:rPr>
              <a:t>insects</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46"/>
              </a:rPr>
              <a:t>[17]</a:t>
            </a:r>
            <a:r>
              <a:rPr lang="en-US" b="0" i="0" dirty="0">
                <a:solidFill>
                  <a:srgbClr val="202122"/>
                </a:solidFill>
                <a:effectLst/>
                <a:latin typeface="Arial" panose="020B0604020202020204" pitchFamily="34" charset="0"/>
              </a:rPr>
              <a:t> The highly successful marine arthropod, the </a:t>
            </a:r>
            <a:r>
              <a:rPr lang="en-US" b="0" i="0" u="none" strike="noStrike" dirty="0">
                <a:solidFill>
                  <a:srgbClr val="3366CC"/>
                </a:solidFill>
                <a:effectLst/>
                <a:latin typeface="Arial" panose="020B0604020202020204" pitchFamily="34" charset="0"/>
                <a:hlinkClick r:id="rId29" tooltip="Trilobite"/>
              </a:rPr>
              <a:t>trilobite</a:t>
            </a:r>
            <a:r>
              <a:rPr lang="en-US" b="0" i="0" dirty="0">
                <a:solidFill>
                  <a:srgbClr val="202122"/>
                </a:solidFill>
                <a:effectLst/>
                <a:latin typeface="Arial" panose="020B0604020202020204" pitchFamily="34" charset="0"/>
              </a:rPr>
              <a:t>, became extinct. The evidence regarding </a:t>
            </a:r>
            <a:r>
              <a:rPr lang="en-US" b="0" i="0" u="none" strike="noStrike" dirty="0">
                <a:solidFill>
                  <a:srgbClr val="3366CC"/>
                </a:solidFill>
                <a:effectLst/>
                <a:latin typeface="Arial" panose="020B0604020202020204" pitchFamily="34" charset="0"/>
                <a:hlinkClick r:id="rId47" tooltip="Plant"/>
              </a:rPr>
              <a:t>plants</a:t>
            </a:r>
            <a:r>
              <a:rPr lang="en-US" b="0" i="0" dirty="0">
                <a:solidFill>
                  <a:srgbClr val="202122"/>
                </a:solidFill>
                <a:effectLst/>
                <a:latin typeface="Arial" panose="020B0604020202020204" pitchFamily="34" charset="0"/>
              </a:rPr>
              <a:t> is less clear, but new taxa became dominant after the extinction.</a:t>
            </a:r>
            <a:r>
              <a:rPr lang="en-US" b="0" i="0" u="none" strike="noStrike" baseline="30000" dirty="0">
                <a:solidFill>
                  <a:srgbClr val="3366CC"/>
                </a:solidFill>
                <a:effectLst/>
                <a:latin typeface="Arial" panose="020B0604020202020204" pitchFamily="34" charset="0"/>
                <a:hlinkClick r:id="rId48"/>
              </a:rPr>
              <a:t>[18]</a:t>
            </a:r>
            <a:r>
              <a:rPr lang="en-US" b="0" i="0" dirty="0">
                <a:solidFill>
                  <a:srgbClr val="202122"/>
                </a:solidFill>
                <a:effectLst/>
                <a:latin typeface="Arial" panose="020B0604020202020204" pitchFamily="34" charset="0"/>
              </a:rPr>
              <a:t> The "Great Dying" had enormous evolutionary significance: On land, it ended the primacy of </a:t>
            </a:r>
            <a:r>
              <a:rPr lang="en-US" b="0" i="0" u="none" strike="noStrike" dirty="0">
                <a:solidFill>
                  <a:srgbClr val="3366CC"/>
                </a:solidFill>
                <a:effectLst/>
                <a:latin typeface="Arial" panose="020B0604020202020204" pitchFamily="34" charset="0"/>
                <a:hlinkClick r:id="rId49" tooltip="Synapsid"/>
              </a:rPr>
              <a:t>early synapsids</a:t>
            </a:r>
            <a:r>
              <a:rPr lang="en-US" b="0" i="0" dirty="0">
                <a:solidFill>
                  <a:srgbClr val="202122"/>
                </a:solidFill>
                <a:effectLst/>
                <a:latin typeface="Arial" panose="020B0604020202020204" pitchFamily="34" charset="0"/>
              </a:rPr>
              <a:t>. The recovery of vertebrates took 30 million years,</a:t>
            </a:r>
            <a:r>
              <a:rPr lang="en-US" b="0" i="0" u="none" strike="noStrike" baseline="30000" dirty="0">
                <a:solidFill>
                  <a:srgbClr val="3366CC"/>
                </a:solidFill>
                <a:effectLst/>
                <a:latin typeface="Arial" panose="020B0604020202020204" pitchFamily="34" charset="0"/>
                <a:hlinkClick r:id="rId50"/>
              </a:rPr>
              <a:t>[19]</a:t>
            </a:r>
            <a:r>
              <a:rPr lang="en-US" b="0" i="0" dirty="0">
                <a:solidFill>
                  <a:srgbClr val="202122"/>
                </a:solidFill>
                <a:effectLst/>
                <a:latin typeface="Arial" panose="020B0604020202020204" pitchFamily="34" charset="0"/>
              </a:rPr>
              <a:t> but the vacant </a:t>
            </a:r>
            <a:r>
              <a:rPr lang="en-US" b="0" i="0" u="none" strike="noStrike" dirty="0">
                <a:solidFill>
                  <a:srgbClr val="3366CC"/>
                </a:solidFill>
                <a:effectLst/>
                <a:latin typeface="Arial" panose="020B0604020202020204" pitchFamily="34" charset="0"/>
                <a:hlinkClick r:id="rId51" tooltip="Ecological niche"/>
              </a:rPr>
              <a:t>niches</a:t>
            </a:r>
            <a:r>
              <a:rPr lang="en-US" b="0" i="0" dirty="0">
                <a:solidFill>
                  <a:srgbClr val="202122"/>
                </a:solidFill>
                <a:effectLst/>
                <a:latin typeface="Arial" panose="020B0604020202020204" pitchFamily="34" charset="0"/>
              </a:rPr>
              <a:t> created the opportunity for </a:t>
            </a:r>
            <a:r>
              <a:rPr lang="en-US" b="0" i="0" u="none" strike="noStrike" dirty="0">
                <a:solidFill>
                  <a:srgbClr val="3366CC"/>
                </a:solidFill>
                <a:effectLst/>
                <a:latin typeface="Arial" panose="020B0604020202020204" pitchFamily="34" charset="0"/>
                <a:hlinkClick r:id="rId52" tooltip="Archosaur"/>
              </a:rPr>
              <a:t>archosaurs</a:t>
            </a:r>
            <a:r>
              <a:rPr lang="en-US" b="0" i="0" dirty="0">
                <a:solidFill>
                  <a:srgbClr val="202122"/>
                </a:solidFill>
                <a:effectLst/>
                <a:latin typeface="Arial" panose="020B0604020202020204" pitchFamily="34" charset="0"/>
              </a:rPr>
              <a:t> to </a:t>
            </a:r>
            <a:r>
              <a:rPr lang="en-US" b="0" i="0" u="none" strike="noStrike" dirty="0">
                <a:solidFill>
                  <a:srgbClr val="3366CC"/>
                </a:solidFill>
                <a:effectLst/>
                <a:latin typeface="Arial" panose="020B0604020202020204" pitchFamily="34" charset="0"/>
                <a:hlinkClick r:id="rId53" tooltip="Archosaur"/>
              </a:rPr>
              <a:t>become ascendant</a:t>
            </a:r>
            <a:r>
              <a:rPr lang="en-US" b="0" i="0" dirty="0">
                <a:solidFill>
                  <a:srgbClr val="202122"/>
                </a:solidFill>
                <a:effectLst/>
                <a:latin typeface="Arial" panose="020B0604020202020204" pitchFamily="34" charset="0"/>
              </a:rPr>
              <a:t>. In the seas, the percentage of animals that were </a:t>
            </a:r>
            <a:r>
              <a:rPr lang="en-US" b="0" i="0" u="none" strike="noStrike" dirty="0">
                <a:solidFill>
                  <a:srgbClr val="3366CC"/>
                </a:solidFill>
                <a:effectLst/>
                <a:latin typeface="Arial" panose="020B0604020202020204" pitchFamily="34" charset="0"/>
                <a:hlinkClick r:id="rId54" tooltip="Sessility (motility)"/>
              </a:rPr>
              <a:t>sessile</a:t>
            </a:r>
            <a:r>
              <a:rPr lang="en-US" b="0" i="0" dirty="0">
                <a:solidFill>
                  <a:srgbClr val="202122"/>
                </a:solidFill>
                <a:effectLst/>
                <a:latin typeface="Arial" panose="020B0604020202020204" pitchFamily="34" charset="0"/>
              </a:rPr>
              <a:t> dropped from 67% to 50%. The whole late Permian was a difficult time, at least for marine life, even before the P–T boundary extinction. More recent research has indicated that the </a:t>
            </a:r>
            <a:r>
              <a:rPr lang="en-US" b="0" i="0" u="none" strike="noStrike" dirty="0">
                <a:solidFill>
                  <a:srgbClr val="3366CC"/>
                </a:solidFill>
                <a:effectLst/>
                <a:latin typeface="Arial" panose="020B0604020202020204" pitchFamily="34" charset="0"/>
                <a:hlinkClick r:id="rId55" tooltip="End-Capitanian extinction event"/>
              </a:rPr>
              <a:t>End-Capitanian extinction event</a:t>
            </a:r>
            <a:r>
              <a:rPr lang="en-US" b="0" i="0" dirty="0">
                <a:solidFill>
                  <a:srgbClr val="202122"/>
                </a:solidFill>
                <a:effectLst/>
                <a:latin typeface="Arial" panose="020B0604020202020204" pitchFamily="34" charset="0"/>
              </a:rPr>
              <a:t> that preceded the "Great Dying" likely constitutes a separate event from the P–T extinction; if so, it would be larger than some of the "Big Five" extinction events, and perhaps merit a separate place in this list immediately before this 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4. </a:t>
            </a:r>
            <a:r>
              <a:rPr lang="en-US" b="1" i="0" u="none" strike="noStrike" dirty="0">
                <a:solidFill>
                  <a:srgbClr val="3366CC"/>
                </a:solidFill>
                <a:effectLst/>
                <a:latin typeface="Arial" panose="020B0604020202020204" pitchFamily="34" charset="0"/>
                <a:hlinkClick r:id="rId56" tooltip="Triassic–Jurassic extinction event"/>
              </a:rPr>
              <a:t>Triassic–Jurassic extinction event</a:t>
            </a:r>
            <a:r>
              <a:rPr lang="en-US" b="0" i="0" dirty="0">
                <a:solidFill>
                  <a:srgbClr val="202122"/>
                </a:solidFill>
                <a:effectLst/>
                <a:latin typeface="Arial" panose="020B0604020202020204" pitchFamily="34" charset="0"/>
              </a:rPr>
              <a:t> (End Triassic): 201.3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40" tooltip="Triassic"/>
              </a:rPr>
              <a:t>Triassic</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57" tooltip="Jurassic"/>
              </a:rPr>
              <a:t>Jurassic</a:t>
            </a:r>
            <a:r>
              <a:rPr lang="en-US" b="0" i="0" dirty="0">
                <a:solidFill>
                  <a:srgbClr val="202122"/>
                </a:solidFill>
                <a:effectLst/>
                <a:latin typeface="Arial" panose="020B0604020202020204" pitchFamily="34" charset="0"/>
              </a:rPr>
              <a:t> transition. About 23% of all families, 48% of all genera (20% of marine families and 55% of marine genera) and 70% to 75% of all species became extinct.</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Most non-dinosaurian </a:t>
            </a:r>
            <a:r>
              <a:rPr lang="en-US" b="0" i="0" u="none" strike="noStrike" dirty="0">
                <a:solidFill>
                  <a:srgbClr val="3366CC"/>
                </a:solidFill>
                <a:effectLst/>
                <a:latin typeface="Arial" panose="020B0604020202020204" pitchFamily="34" charset="0"/>
                <a:hlinkClick r:id="rId52" tooltip="Archosaur"/>
              </a:rPr>
              <a:t>archosaurs</a:t>
            </a:r>
            <a:r>
              <a:rPr lang="en-US" b="0" i="0" dirty="0">
                <a:solidFill>
                  <a:srgbClr val="202122"/>
                </a:solidFill>
                <a:effectLst/>
                <a:latin typeface="Arial" panose="020B0604020202020204" pitchFamily="34" charset="0"/>
              </a:rPr>
              <a:t>, most </a:t>
            </a:r>
            <a:r>
              <a:rPr lang="en-US" b="0" i="0" u="none" strike="noStrike" dirty="0">
                <a:solidFill>
                  <a:srgbClr val="3366CC"/>
                </a:solidFill>
                <a:effectLst/>
                <a:latin typeface="Arial" panose="020B0604020202020204" pitchFamily="34" charset="0"/>
                <a:hlinkClick r:id="rId58" tooltip="Therapsid"/>
              </a:rPr>
              <a:t>therapsids</a:t>
            </a:r>
            <a:r>
              <a:rPr lang="en-US" b="0" i="0" dirty="0">
                <a:solidFill>
                  <a:srgbClr val="202122"/>
                </a:solidFill>
                <a:effectLst/>
                <a:latin typeface="Arial" panose="020B0604020202020204" pitchFamily="34" charset="0"/>
              </a:rPr>
              <a:t>, and most of the large </a:t>
            </a:r>
            <a:r>
              <a:rPr lang="en-US" b="0" i="0" u="none" strike="noStrike" dirty="0">
                <a:solidFill>
                  <a:srgbClr val="3366CC"/>
                </a:solidFill>
                <a:effectLst/>
                <a:latin typeface="Arial" panose="020B0604020202020204" pitchFamily="34" charset="0"/>
                <a:hlinkClick r:id="rId59" tooltip="Amphibian"/>
              </a:rPr>
              <a:t>amphibians</a:t>
            </a:r>
            <a:r>
              <a:rPr lang="en-US" b="0" i="0" dirty="0">
                <a:solidFill>
                  <a:srgbClr val="202122"/>
                </a:solidFill>
                <a:effectLst/>
                <a:latin typeface="Arial" panose="020B0604020202020204" pitchFamily="34" charset="0"/>
              </a:rPr>
              <a:t> were eliminated, leaving </a:t>
            </a:r>
            <a:r>
              <a:rPr lang="en-US" b="0" i="0" u="none" strike="noStrike" dirty="0">
                <a:solidFill>
                  <a:srgbClr val="3366CC"/>
                </a:solidFill>
                <a:effectLst/>
                <a:latin typeface="Arial" panose="020B0604020202020204" pitchFamily="34" charset="0"/>
                <a:hlinkClick r:id="rId60" tooltip="Dinosaur"/>
              </a:rPr>
              <a:t>dinosaurs</a:t>
            </a:r>
            <a:r>
              <a:rPr lang="en-US" b="0" i="0" dirty="0">
                <a:solidFill>
                  <a:srgbClr val="202122"/>
                </a:solidFill>
                <a:effectLst/>
                <a:latin typeface="Arial" panose="020B0604020202020204" pitchFamily="34" charset="0"/>
              </a:rPr>
              <a:t> with little terrestrial competition. Non-dinosaurian archosaurs continued to dominate aquatic environments, while </a:t>
            </a:r>
            <a:r>
              <a:rPr lang="en-US" b="0" i="0" u="none" strike="noStrike" dirty="0">
                <a:solidFill>
                  <a:srgbClr val="3366CC"/>
                </a:solidFill>
                <a:effectLst/>
                <a:latin typeface="Arial" panose="020B0604020202020204" pitchFamily="34" charset="0"/>
                <a:hlinkClick r:id="rId61" tooltip="Diapsid"/>
              </a:rPr>
              <a:t>non-archosaurian diapsids</a:t>
            </a:r>
            <a:r>
              <a:rPr lang="en-US" b="0" i="0" dirty="0">
                <a:solidFill>
                  <a:srgbClr val="202122"/>
                </a:solidFill>
                <a:effectLst/>
                <a:latin typeface="Arial" panose="020B0604020202020204" pitchFamily="34" charset="0"/>
              </a:rPr>
              <a:t> continued to dominate marine environments. The </a:t>
            </a:r>
            <a:r>
              <a:rPr lang="en-US" b="0" i="0" u="none" strike="noStrike" dirty="0">
                <a:solidFill>
                  <a:srgbClr val="3366CC"/>
                </a:solidFill>
                <a:effectLst/>
                <a:latin typeface="Arial" panose="020B0604020202020204" pitchFamily="34" charset="0"/>
                <a:hlinkClick r:id="rId62" tooltip="Temnospondyl"/>
              </a:rPr>
              <a:t>Temnospondyl</a:t>
            </a:r>
            <a:r>
              <a:rPr lang="en-US" b="0" i="0" dirty="0">
                <a:solidFill>
                  <a:srgbClr val="202122"/>
                </a:solidFill>
                <a:effectLst/>
                <a:latin typeface="Arial" panose="020B0604020202020204" pitchFamily="34" charset="0"/>
              </a:rPr>
              <a:t> lineage of large amphibians also survived until the Cretaceous in Australia (e.g., </a:t>
            </a:r>
            <a:r>
              <a:rPr lang="en-US" b="0" i="1" u="none" strike="noStrike" dirty="0">
                <a:solidFill>
                  <a:srgbClr val="3366CC"/>
                </a:solidFill>
                <a:effectLst/>
                <a:latin typeface="Arial" panose="020B0604020202020204" pitchFamily="34" charset="0"/>
                <a:hlinkClick r:id="rId63" tooltip="Koolasuchus"/>
              </a:rPr>
              <a:t>Koolasuchus</a:t>
            </a:r>
            <a:r>
              <a:rPr lang="en-US" b="0" i="0" dirty="0">
                <a:solidFill>
                  <a:srgbClr val="202122"/>
                </a:solidFill>
                <a:effectLst/>
                <a:latin typeface="Arial" panose="020B0604020202020204" pitchFamily="34" charset="0"/>
              </a:rPr>
              <a:t>).</a:t>
            </a:r>
          </a:p>
          <a:p>
            <a:r>
              <a:rPr lang="en-US" b="0" i="0" dirty="0">
                <a:solidFill>
                  <a:srgbClr val="202122"/>
                </a:solidFill>
                <a:effectLst/>
                <a:latin typeface="Arial" panose="020B0604020202020204" pitchFamily="34" charset="0"/>
              </a:rPr>
              <a:t>5.</a:t>
            </a:r>
            <a:r>
              <a:rPr lang="en-US" b="1" i="0" u="none" strike="noStrike" dirty="0">
                <a:solidFill>
                  <a:srgbClr val="3366CC"/>
                </a:solidFill>
                <a:effectLst/>
                <a:latin typeface="Arial" panose="020B0604020202020204" pitchFamily="34" charset="0"/>
                <a:hlinkClick r:id="rId64"/>
              </a:rPr>
              <a:t> Cretaceous–Paleogene extinction event</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End Cretaceous</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K–Pg extinction</a:t>
            </a:r>
            <a:r>
              <a:rPr lang="en-US" b="0" i="0" dirty="0">
                <a:solidFill>
                  <a:srgbClr val="202122"/>
                </a:solidFill>
                <a:effectLst/>
                <a:latin typeface="Arial" panose="020B0604020202020204" pitchFamily="34" charset="0"/>
              </a:rPr>
              <a:t>, or formerly </a:t>
            </a:r>
            <a:r>
              <a:rPr lang="en-US" b="0" i="1" dirty="0">
                <a:solidFill>
                  <a:srgbClr val="202122"/>
                </a:solidFill>
                <a:effectLst/>
                <a:latin typeface="Arial" panose="020B0604020202020204" pitchFamily="34" charset="0"/>
              </a:rPr>
              <a:t>K–T extinction</a:t>
            </a:r>
            <a:r>
              <a:rPr lang="en-US" b="0" i="0" dirty="0">
                <a:solidFill>
                  <a:srgbClr val="202122"/>
                </a:solidFill>
                <a:effectLst/>
                <a:latin typeface="Arial" panose="020B0604020202020204" pitchFamily="34" charset="0"/>
              </a:rPr>
              <a:t>): 66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65" tooltip="Cretaceous"/>
              </a:rPr>
              <a:t>Cretaceous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66" tooltip="Maastrichtian"/>
              </a:rPr>
              <a:t>Maastrichtian</a:t>
            </a:r>
            <a:r>
              <a:rPr lang="en-US" b="0" i="0" dirty="0">
                <a:solidFill>
                  <a:srgbClr val="202122"/>
                </a:solidFill>
                <a:effectLst/>
                <a:latin typeface="Arial" panose="020B0604020202020204" pitchFamily="34" charset="0"/>
              </a:rPr>
              <a:t>) – </a:t>
            </a:r>
            <a:r>
              <a:rPr lang="en-US" b="0" i="0" u="none" strike="noStrike" dirty="0">
                <a:solidFill>
                  <a:srgbClr val="3366CC"/>
                </a:solidFill>
                <a:effectLst/>
                <a:latin typeface="Arial" panose="020B0604020202020204" pitchFamily="34" charset="0"/>
                <a:hlinkClick r:id="rId67" tooltip="Paleogene"/>
              </a:rPr>
              <a:t>Paleogene</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68" tooltip="Danian"/>
              </a:rPr>
              <a:t>Danian</a:t>
            </a:r>
            <a:r>
              <a:rPr lang="en-US" b="0" i="0" dirty="0">
                <a:solidFill>
                  <a:srgbClr val="202122"/>
                </a:solidFill>
                <a:effectLst/>
                <a:latin typeface="Arial" panose="020B0604020202020204" pitchFamily="34" charset="0"/>
              </a:rPr>
              <a:t>) transition.</a:t>
            </a:r>
            <a:r>
              <a:rPr lang="en-US" b="0" i="0" u="none" strike="noStrike" baseline="30000" dirty="0">
                <a:solidFill>
                  <a:srgbClr val="3366CC"/>
                </a:solidFill>
                <a:effectLst/>
                <a:latin typeface="Arial" panose="020B0604020202020204" pitchFamily="34" charset="0"/>
                <a:hlinkClick r:id="rId69"/>
              </a:rPr>
              <a:t>[20]</a:t>
            </a:r>
            <a:r>
              <a:rPr lang="en-US" b="0" i="0" dirty="0">
                <a:solidFill>
                  <a:srgbClr val="202122"/>
                </a:solidFill>
                <a:effectLst/>
                <a:latin typeface="Arial" panose="020B0604020202020204" pitchFamily="34" charset="0"/>
              </a:rPr>
              <a:t> The event was formerly called the Cretaceous-Tertiary or K–T extinction or K–T boundary; it is now officially named the Cretaceous–Paleogene (or K–Pg) extinction event. About 17% of all families, 50% of all </a:t>
            </a:r>
            <a:r>
              <a:rPr lang="en-US" b="0" i="0" u="none" strike="noStrike" dirty="0">
                <a:solidFill>
                  <a:srgbClr val="3366CC"/>
                </a:solidFill>
                <a:effectLst/>
                <a:latin typeface="Arial" panose="020B0604020202020204" pitchFamily="34" charset="0"/>
                <a:hlinkClick r:id="rId33" tooltip="Genera"/>
              </a:rPr>
              <a:t>genera</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and 75% of all species became extinct.</a:t>
            </a:r>
            <a:r>
              <a:rPr lang="en-US" b="0" i="0" u="none" strike="noStrike" baseline="30000" dirty="0">
                <a:solidFill>
                  <a:srgbClr val="3366CC"/>
                </a:solidFill>
                <a:effectLst/>
                <a:latin typeface="Arial" panose="020B0604020202020204" pitchFamily="34" charset="0"/>
                <a:hlinkClick r:id="rId36"/>
              </a:rPr>
              <a:t>[2]</a:t>
            </a:r>
            <a:r>
              <a:rPr lang="en-US" b="0" i="0" dirty="0">
                <a:solidFill>
                  <a:srgbClr val="202122"/>
                </a:solidFill>
                <a:effectLst/>
                <a:latin typeface="Arial" panose="020B0604020202020204" pitchFamily="34" charset="0"/>
              </a:rPr>
              <a:t> In the seas all the </a:t>
            </a:r>
            <a:r>
              <a:rPr lang="en-US" b="0" i="0" u="none" strike="noStrike" dirty="0">
                <a:solidFill>
                  <a:srgbClr val="3366CC"/>
                </a:solidFill>
                <a:effectLst/>
                <a:latin typeface="Arial" panose="020B0604020202020204" pitchFamily="34" charset="0"/>
                <a:hlinkClick r:id="rId32" tooltip="Ammonoidea"/>
              </a:rPr>
              <a:t>ammonites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70" tooltip="Sauropterygia"/>
              </a:rPr>
              <a:t>plesiosaurs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71" tooltip="Mosasaur"/>
              </a:rPr>
              <a:t>mosasaurs</a:t>
            </a:r>
            <a:r>
              <a:rPr lang="en-US" b="0" i="0" dirty="0">
                <a:solidFill>
                  <a:srgbClr val="202122"/>
                </a:solidFill>
                <a:effectLst/>
                <a:latin typeface="Arial" panose="020B0604020202020204" pitchFamily="34" charset="0"/>
              </a:rPr>
              <a:t> disappeared and the percentage of </a:t>
            </a:r>
            <a:r>
              <a:rPr lang="en-US" b="0" i="0" u="none" strike="noStrike" dirty="0">
                <a:solidFill>
                  <a:srgbClr val="3366CC"/>
                </a:solidFill>
                <a:effectLst/>
                <a:latin typeface="Arial" panose="020B0604020202020204" pitchFamily="34" charset="0"/>
                <a:hlinkClick r:id="rId72" tooltip="Sessility (zoology)"/>
              </a:rPr>
              <a:t>sessile</a:t>
            </a:r>
            <a:r>
              <a:rPr lang="en-US" b="0" i="0" dirty="0">
                <a:solidFill>
                  <a:srgbClr val="202122"/>
                </a:solidFill>
                <a:effectLst/>
                <a:latin typeface="Arial" panose="020B0604020202020204" pitchFamily="34" charset="0"/>
              </a:rPr>
              <a:t> animals (those unable to move about) was reduced to about 33%. All non-avian </a:t>
            </a:r>
            <a:r>
              <a:rPr lang="en-US" b="0" i="0" u="none" strike="noStrike" dirty="0">
                <a:solidFill>
                  <a:srgbClr val="3366CC"/>
                </a:solidFill>
                <a:effectLst/>
                <a:latin typeface="Arial" panose="020B0604020202020204" pitchFamily="34" charset="0"/>
                <a:hlinkClick r:id="rId60" tooltip="Dinosaur"/>
              </a:rPr>
              <a:t>dinosaurs</a:t>
            </a:r>
            <a:r>
              <a:rPr lang="en-US" b="0" i="0" dirty="0">
                <a:solidFill>
                  <a:srgbClr val="202122"/>
                </a:solidFill>
                <a:effectLst/>
                <a:latin typeface="Arial" panose="020B0604020202020204" pitchFamily="34" charset="0"/>
              </a:rPr>
              <a:t> became extinct during that time.</a:t>
            </a:r>
            <a:r>
              <a:rPr lang="en-US" b="0" i="0" u="none" strike="noStrike" baseline="30000" dirty="0">
                <a:solidFill>
                  <a:srgbClr val="3366CC"/>
                </a:solidFill>
                <a:effectLst/>
                <a:latin typeface="Arial" panose="020B0604020202020204" pitchFamily="34" charset="0"/>
                <a:hlinkClick r:id="rId73"/>
              </a:rPr>
              <a:t>[21]</a:t>
            </a:r>
            <a:r>
              <a:rPr lang="en-US" b="0" i="0" dirty="0">
                <a:solidFill>
                  <a:srgbClr val="202122"/>
                </a:solidFill>
                <a:effectLst/>
                <a:latin typeface="Arial" panose="020B0604020202020204" pitchFamily="34" charset="0"/>
              </a:rPr>
              <a:t> The boundary event was severe with a significant amount of variability in the rate of extinction between and among different </a:t>
            </a:r>
            <a:r>
              <a:rPr lang="en-US" b="0" i="0" u="none" strike="noStrike" dirty="0">
                <a:solidFill>
                  <a:srgbClr val="3366CC"/>
                </a:solidFill>
                <a:effectLst/>
                <a:latin typeface="Arial" panose="020B0604020202020204" pitchFamily="34" charset="0"/>
                <a:hlinkClick r:id="rId74" tooltip="Clade"/>
              </a:rPr>
              <a:t>clades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75" tooltip="Mammal"/>
              </a:rPr>
              <a:t>Mammals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76" tooltip="Bird"/>
              </a:rPr>
              <a:t>birds</a:t>
            </a:r>
            <a:r>
              <a:rPr lang="en-US" b="0" i="0" dirty="0">
                <a:solidFill>
                  <a:srgbClr val="202122"/>
                </a:solidFill>
                <a:effectLst/>
                <a:latin typeface="Arial" panose="020B0604020202020204" pitchFamily="34" charset="0"/>
              </a:rPr>
              <a:t>, the former descended from the synapsids and the latter from </a:t>
            </a:r>
            <a:r>
              <a:rPr lang="en-US" b="0" i="0" u="none" strike="noStrike" dirty="0">
                <a:solidFill>
                  <a:srgbClr val="3366CC"/>
                </a:solidFill>
                <a:effectLst/>
                <a:latin typeface="Arial" panose="020B0604020202020204" pitchFamily="34" charset="0"/>
                <a:hlinkClick r:id="rId77" tooltip="Theropod"/>
              </a:rPr>
              <a:t>theropod</a:t>
            </a:r>
            <a:r>
              <a:rPr lang="en-US" b="0" i="0" dirty="0">
                <a:solidFill>
                  <a:srgbClr val="202122"/>
                </a:solidFill>
                <a:effectLst/>
                <a:latin typeface="Arial" panose="020B0604020202020204" pitchFamily="34" charset="0"/>
              </a:rPr>
              <a:t> dinosaurs, emerged as dominant terrestrial animals</a:t>
            </a:r>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107</a:t>
            </a:fld>
            <a:endParaRPr lang="en-US"/>
          </a:p>
        </p:txBody>
      </p:sp>
    </p:spTree>
    <p:extLst>
      <p:ext uri="{BB962C8B-B14F-4D97-AF65-F5344CB8AC3E}">
        <p14:creationId xmlns:p14="http://schemas.microsoft.com/office/powerpoint/2010/main" val="177538971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u="none" strike="noStrike" dirty="0">
                <a:solidFill>
                  <a:srgbClr val="3366CC"/>
                </a:solidFill>
                <a:effectLst/>
                <a:latin typeface="Arial" panose="020B0604020202020204" pitchFamily="34" charset="0"/>
                <a:hlinkClick r:id="rId3" tooltip="Ordovician–Silurian extinction events"/>
              </a:rPr>
              <a:t>Ordovician–Silurian extinction events</a:t>
            </a:r>
            <a:r>
              <a:rPr lang="en-US" b="0" i="0" dirty="0">
                <a:solidFill>
                  <a:srgbClr val="202122"/>
                </a:solidFill>
                <a:effectLst/>
                <a:latin typeface="Arial" panose="020B0604020202020204" pitchFamily="34" charset="0"/>
              </a:rPr>
              <a:t> (End Ordovician or O–S): 445–444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just prior to and at the </a:t>
            </a:r>
            <a:r>
              <a:rPr lang="en-US" b="0" i="0" u="none" strike="noStrike" dirty="0">
                <a:solidFill>
                  <a:srgbClr val="3366CC"/>
                </a:solidFill>
                <a:effectLst/>
                <a:latin typeface="Arial" panose="020B0604020202020204" pitchFamily="34" charset="0"/>
                <a:hlinkClick r:id="rId5" tooltip="Ordovician"/>
              </a:rPr>
              <a:t>Ordovician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6" tooltip="Silurian"/>
              </a:rPr>
              <a:t>Silurian</a:t>
            </a:r>
            <a:r>
              <a:rPr lang="en-US" b="0" i="0" dirty="0">
                <a:solidFill>
                  <a:srgbClr val="202122"/>
                </a:solidFill>
                <a:effectLst/>
                <a:latin typeface="Arial" panose="020B0604020202020204" pitchFamily="34" charset="0"/>
              </a:rPr>
              <a:t> transition. Two events occurred that killed off 27% of all </a:t>
            </a:r>
            <a:r>
              <a:rPr lang="en-US" b="0" i="0" u="none" strike="noStrike" dirty="0">
                <a:solidFill>
                  <a:srgbClr val="3366CC"/>
                </a:solidFill>
                <a:effectLst/>
                <a:latin typeface="Arial" panose="020B0604020202020204" pitchFamily="34" charset="0"/>
                <a:hlinkClick r:id="rId7" tooltip="Family (biology)"/>
              </a:rPr>
              <a:t>families</a:t>
            </a:r>
            <a:r>
              <a:rPr lang="en-US" b="0" i="0" dirty="0">
                <a:solidFill>
                  <a:srgbClr val="202122"/>
                </a:solidFill>
                <a:effectLst/>
                <a:latin typeface="Arial" panose="020B0604020202020204" pitchFamily="34" charset="0"/>
              </a:rPr>
              <a:t>, 57% of all genera and 85% of all </a:t>
            </a:r>
            <a:r>
              <a:rPr lang="en-US" b="0" i="0" u="none" strike="noStrike" dirty="0">
                <a:solidFill>
                  <a:srgbClr val="3366CC"/>
                </a:solidFill>
                <a:effectLst/>
                <a:latin typeface="Arial" panose="020B0604020202020204" pitchFamily="34" charset="0"/>
                <a:hlinkClick r:id="rId8" tooltip="Species"/>
              </a:rPr>
              <a:t>species</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Together they are ranked by many scientists as the second-largest of the five major extinctions in Earth's history in terms of percentage of </a:t>
            </a:r>
            <a:r>
              <a:rPr lang="en-US" b="0" i="0" u="none" strike="noStrike" dirty="0">
                <a:solidFill>
                  <a:srgbClr val="3366CC"/>
                </a:solidFill>
                <a:effectLst/>
                <a:latin typeface="Arial" panose="020B0604020202020204" pitchFamily="34" charset="0"/>
                <a:hlinkClick r:id="rId10" tooltip="Genus"/>
              </a:rPr>
              <a:t>genera</a:t>
            </a:r>
            <a:r>
              <a:rPr lang="en-US" b="0" i="0" dirty="0">
                <a:solidFill>
                  <a:srgbClr val="202122"/>
                </a:solidFill>
                <a:effectLst/>
                <a:latin typeface="Arial" panose="020B0604020202020204" pitchFamily="34" charset="0"/>
              </a:rPr>
              <a:t> that became extinct. In May 2020, studies suggested that the causes of the mass extinction were </a:t>
            </a:r>
            <a:r>
              <a:rPr lang="en-US" b="0" i="0" u="none" strike="noStrike" dirty="0">
                <a:solidFill>
                  <a:srgbClr val="3366CC"/>
                </a:solidFill>
                <a:effectLst/>
                <a:latin typeface="Arial" panose="020B0604020202020204" pitchFamily="34" charset="0"/>
                <a:hlinkClick r:id="rId11" tooltip="Global warming"/>
              </a:rPr>
              <a:t>global warming</a:t>
            </a:r>
            <a:r>
              <a:rPr lang="en-US" b="0" i="0" dirty="0">
                <a:solidFill>
                  <a:srgbClr val="202122"/>
                </a:solidFill>
                <a:effectLst/>
                <a:latin typeface="Arial" panose="020B0604020202020204" pitchFamily="34" charset="0"/>
              </a:rPr>
              <a:t>, related to </a:t>
            </a:r>
            <a:r>
              <a:rPr lang="en-US" b="0" i="0" u="none" strike="noStrike" dirty="0">
                <a:solidFill>
                  <a:srgbClr val="3366CC"/>
                </a:solidFill>
                <a:effectLst/>
                <a:latin typeface="Arial" panose="020B0604020202020204" pitchFamily="34" charset="0"/>
                <a:hlinkClick r:id="rId12" tooltip="Volcanism"/>
              </a:rPr>
              <a:t>volcanism</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13" tooltip="Hypoxia (environmental)"/>
              </a:rPr>
              <a:t>anoxia</a:t>
            </a:r>
            <a:r>
              <a:rPr lang="en-US" b="0" i="0" dirty="0">
                <a:solidFill>
                  <a:srgbClr val="202122"/>
                </a:solidFill>
                <a:effectLst/>
                <a:latin typeface="Arial" panose="020B0604020202020204" pitchFamily="34" charset="0"/>
              </a:rPr>
              <a:t>, and not, as considered earlier, cooling and </a:t>
            </a:r>
            <a:r>
              <a:rPr lang="en-US" b="0" i="0" u="none" strike="noStrike" dirty="0">
                <a:solidFill>
                  <a:srgbClr val="3366CC"/>
                </a:solidFill>
                <a:effectLst/>
                <a:latin typeface="Arial" panose="020B0604020202020204" pitchFamily="34" charset="0"/>
                <a:hlinkClick r:id="rId14" tooltip="Glaciation"/>
              </a:rPr>
              <a:t>glaciation</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15"/>
              </a:rPr>
              <a:t>[7]</a:t>
            </a:r>
            <a:r>
              <a:rPr lang="en-US" b="0" i="0" u="none" strike="noStrike" baseline="30000" dirty="0">
                <a:solidFill>
                  <a:srgbClr val="3366CC"/>
                </a:solidFill>
                <a:effectLst/>
                <a:latin typeface="Arial" panose="020B0604020202020204" pitchFamily="34" charset="0"/>
                <a:hlinkClick r:id="rId16"/>
              </a:rPr>
              <a:t>[8]</a:t>
            </a:r>
            <a:r>
              <a:rPr lang="en-US" b="0" i="0" dirty="0">
                <a:solidFill>
                  <a:srgbClr val="202122"/>
                </a:solidFill>
                <a:effectLst/>
                <a:latin typeface="Arial" panose="020B0604020202020204" pitchFamily="34" charset="0"/>
              </a:rPr>
              <a:t> However, this is at odds with numerous previous studies, which have indicated global cooling as the primary driver.</a:t>
            </a:r>
            <a:r>
              <a:rPr lang="en-US" b="0" i="0" u="none" strike="noStrike" baseline="30000" dirty="0">
                <a:solidFill>
                  <a:srgbClr val="3366CC"/>
                </a:solidFill>
                <a:effectLst/>
                <a:latin typeface="Arial" panose="020B0604020202020204" pitchFamily="34" charset="0"/>
                <a:hlinkClick r:id="rId17"/>
              </a:rPr>
              <a:t>[9]</a:t>
            </a:r>
            <a:r>
              <a:rPr lang="en-US" b="0" i="0" dirty="0">
                <a:solidFill>
                  <a:srgbClr val="202122"/>
                </a:solidFill>
                <a:effectLst/>
                <a:latin typeface="Arial" panose="020B0604020202020204" pitchFamily="34" charset="0"/>
              </a:rPr>
              <a:t> Most recently, the deposition of volcanic ash has been suggested to be the trigger for reductions in atmospheric carbon dioxide leading to the glaciation and anoxia observed in the geological record.</a:t>
            </a:r>
            <a:r>
              <a:rPr lang="en-US" b="0" i="0" u="none" strike="noStrike" baseline="30000" dirty="0">
                <a:solidFill>
                  <a:srgbClr val="3366CC"/>
                </a:solidFill>
                <a:effectLst/>
                <a:latin typeface="Arial" panose="020B0604020202020204" pitchFamily="34" charset="0"/>
                <a:hlinkClick r:id="rId18"/>
              </a:rPr>
              <a:t>[10]</a:t>
            </a:r>
            <a:endParaRPr lang="en-US" b="0" i="0" dirty="0">
              <a:solidFill>
                <a:srgbClr val="202122"/>
              </a:solidFill>
              <a:effectLst/>
              <a:latin typeface="Arial" panose="020B0604020202020204" pitchFamily="34" charset="0"/>
            </a:endParaRPr>
          </a:p>
          <a:p>
            <a:pPr algn="l">
              <a:buFont typeface="+mj-lt"/>
              <a:buAutoNum type="arabicPeriod"/>
            </a:pPr>
            <a:r>
              <a:rPr lang="en-US" b="1" i="0" u="none" strike="noStrike" dirty="0">
                <a:solidFill>
                  <a:srgbClr val="3366CC"/>
                </a:solidFill>
                <a:effectLst/>
                <a:latin typeface="Arial" panose="020B0604020202020204" pitchFamily="34" charset="0"/>
                <a:hlinkClick r:id="rId19" tooltip="Late Devonian extinction"/>
              </a:rPr>
              <a:t>Late Devonian extinctions</a:t>
            </a:r>
            <a:r>
              <a:rPr lang="en-US" b="1" i="0" dirty="0">
                <a:solidFill>
                  <a:srgbClr val="202122"/>
                </a:solidFill>
                <a:effectLst/>
                <a:latin typeface="Arial" panose="020B0604020202020204" pitchFamily="34" charset="0"/>
              </a:rPr>
              <a:t>:</a:t>
            </a:r>
            <a:r>
              <a:rPr lang="en-US" b="0" i="0" dirty="0">
                <a:solidFill>
                  <a:srgbClr val="202122"/>
                </a:solidFill>
                <a:effectLst/>
                <a:latin typeface="Arial" panose="020B0604020202020204" pitchFamily="34" charset="0"/>
              </a:rPr>
              <a:t> 372–359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occupying much of the </a:t>
            </a:r>
            <a:r>
              <a:rPr lang="en-US" b="0" i="0" u="none" strike="noStrike" dirty="0">
                <a:solidFill>
                  <a:srgbClr val="3366CC"/>
                </a:solidFill>
                <a:effectLst/>
                <a:latin typeface="Arial" panose="020B0604020202020204" pitchFamily="34" charset="0"/>
                <a:hlinkClick r:id="rId20" tooltip="Late Devonian"/>
              </a:rPr>
              <a:t>Late Devonian</a:t>
            </a:r>
            <a:r>
              <a:rPr lang="en-US" b="0" i="0" dirty="0">
                <a:solidFill>
                  <a:srgbClr val="202122"/>
                </a:solidFill>
                <a:effectLst/>
                <a:latin typeface="Arial" panose="020B0604020202020204" pitchFamily="34" charset="0"/>
              </a:rPr>
              <a:t> up to the </a:t>
            </a:r>
            <a:r>
              <a:rPr lang="en-US" b="0" i="0" u="none" strike="noStrike" dirty="0">
                <a:solidFill>
                  <a:srgbClr val="3366CC"/>
                </a:solidFill>
                <a:effectLst/>
                <a:latin typeface="Arial" panose="020B0604020202020204" pitchFamily="34" charset="0"/>
                <a:hlinkClick r:id="rId21" tooltip="Devonian"/>
              </a:rPr>
              <a:t>Devonian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22" tooltip="Carboniferous"/>
              </a:rPr>
              <a:t>Carboniferous</a:t>
            </a:r>
            <a:r>
              <a:rPr lang="en-US" b="0" i="0" dirty="0">
                <a:solidFill>
                  <a:srgbClr val="202122"/>
                </a:solidFill>
                <a:effectLst/>
                <a:latin typeface="Arial" panose="020B0604020202020204" pitchFamily="34" charset="0"/>
              </a:rPr>
              <a:t> transition. The Late Devonian was an interval of high diversity loss, concentrated into two extinction events. The largest extinction was the </a:t>
            </a:r>
            <a:r>
              <a:rPr lang="en-US" b="0" i="1" u="none" strike="noStrike" dirty="0">
                <a:solidFill>
                  <a:srgbClr val="3366CC"/>
                </a:solidFill>
                <a:effectLst/>
                <a:latin typeface="Arial" panose="020B0604020202020204" pitchFamily="34" charset="0"/>
                <a:hlinkClick r:id="rId23" tooltip="Kellwasser event"/>
              </a:rPr>
              <a:t>Kellwasser Event</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24" tooltip="Frasnian"/>
              </a:rPr>
              <a:t>Frasnian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25" tooltip="Famennian"/>
              </a:rPr>
              <a:t>Famennian</a:t>
            </a:r>
            <a:r>
              <a:rPr lang="en-US" b="0" i="0" dirty="0">
                <a:solidFill>
                  <a:srgbClr val="202122"/>
                </a:solidFill>
                <a:effectLst/>
                <a:latin typeface="Arial" panose="020B0604020202020204" pitchFamily="34" charset="0"/>
              </a:rPr>
              <a:t>, or F-F, 372 Ma), an extinction event at the end of the Frasnian, about midway through the Late Devonian. This extinction annihilated </a:t>
            </a:r>
            <a:r>
              <a:rPr lang="en-US" b="0" i="0" u="none" strike="noStrike" dirty="0">
                <a:solidFill>
                  <a:srgbClr val="3366CC"/>
                </a:solidFill>
                <a:effectLst/>
                <a:latin typeface="Arial" panose="020B0604020202020204" pitchFamily="34" charset="0"/>
                <a:hlinkClick r:id="rId26" tooltip="Coral reef"/>
              </a:rPr>
              <a:t>coral reefs</a:t>
            </a:r>
            <a:r>
              <a:rPr lang="en-US" b="0" i="0" dirty="0">
                <a:solidFill>
                  <a:srgbClr val="202122"/>
                </a:solidFill>
                <a:effectLst/>
                <a:latin typeface="Arial" panose="020B0604020202020204" pitchFamily="34" charset="0"/>
              </a:rPr>
              <a:t> and numerous tropical </a:t>
            </a:r>
            <a:r>
              <a:rPr lang="en-US" b="0" i="0" u="none" strike="noStrike" dirty="0">
                <a:solidFill>
                  <a:srgbClr val="3366CC"/>
                </a:solidFill>
                <a:effectLst/>
                <a:latin typeface="Arial" panose="020B0604020202020204" pitchFamily="34" charset="0"/>
                <a:hlinkClick r:id="rId27" tooltip="Benthic zone"/>
              </a:rPr>
              <a:t>benthic</a:t>
            </a:r>
            <a:r>
              <a:rPr lang="en-US" b="0" i="0" dirty="0">
                <a:solidFill>
                  <a:srgbClr val="202122"/>
                </a:solidFill>
                <a:effectLst/>
                <a:latin typeface="Arial" panose="020B0604020202020204" pitchFamily="34" charset="0"/>
              </a:rPr>
              <a:t> (seabed-living) animals such as jawless fish, </a:t>
            </a:r>
            <a:r>
              <a:rPr lang="en-US" b="0" i="0" u="none" strike="noStrike" dirty="0">
                <a:solidFill>
                  <a:srgbClr val="3366CC"/>
                </a:solidFill>
                <a:effectLst/>
                <a:latin typeface="Arial" panose="020B0604020202020204" pitchFamily="34" charset="0"/>
                <a:hlinkClick r:id="rId28" tooltip="Brachiopod"/>
              </a:rPr>
              <a:t>brachiopods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29" tooltip="Trilobite"/>
              </a:rPr>
              <a:t>trilobites</a:t>
            </a:r>
            <a:r>
              <a:rPr lang="en-US" b="0" i="0" dirty="0">
                <a:solidFill>
                  <a:srgbClr val="202122"/>
                </a:solidFill>
                <a:effectLst/>
                <a:latin typeface="Arial" panose="020B0604020202020204" pitchFamily="34" charset="0"/>
              </a:rPr>
              <a:t>. Another major extinction was the </a:t>
            </a:r>
            <a:r>
              <a:rPr lang="en-US" b="0" i="1" u="none" strike="noStrike" dirty="0">
                <a:solidFill>
                  <a:srgbClr val="3366CC"/>
                </a:solidFill>
                <a:effectLst/>
                <a:latin typeface="Arial" panose="020B0604020202020204" pitchFamily="34" charset="0"/>
                <a:hlinkClick r:id="rId30" tooltip="Hangenberg event"/>
              </a:rPr>
              <a:t>Hangenberg Event</a:t>
            </a:r>
            <a:r>
              <a:rPr lang="en-US" b="0" i="0" dirty="0">
                <a:solidFill>
                  <a:srgbClr val="202122"/>
                </a:solidFill>
                <a:effectLst/>
                <a:latin typeface="Arial" panose="020B0604020202020204" pitchFamily="34" charset="0"/>
              </a:rPr>
              <a:t> (Devonian-Carboniferous, or D-C, 359 Ma), which brought an end to the Devonian as a whole. This extinction wiped out the armored </a:t>
            </a:r>
            <a:r>
              <a:rPr lang="en-US" b="0" i="0" u="none" strike="noStrike" dirty="0">
                <a:solidFill>
                  <a:srgbClr val="3366CC"/>
                </a:solidFill>
                <a:effectLst/>
                <a:latin typeface="Arial" panose="020B0604020202020204" pitchFamily="34" charset="0"/>
                <a:hlinkClick r:id="rId31" tooltip="Placodermi"/>
              </a:rPr>
              <a:t>placoderm</a:t>
            </a:r>
            <a:r>
              <a:rPr lang="en-US" b="0" i="0" dirty="0">
                <a:solidFill>
                  <a:srgbClr val="202122"/>
                </a:solidFill>
                <a:effectLst/>
                <a:latin typeface="Arial" panose="020B0604020202020204" pitchFamily="34" charset="0"/>
              </a:rPr>
              <a:t> fish and nearly led to the extinction of the newly-evolved </a:t>
            </a:r>
            <a:r>
              <a:rPr lang="en-US" b="0" i="0" u="none" strike="noStrike" dirty="0">
                <a:solidFill>
                  <a:srgbClr val="3366CC"/>
                </a:solidFill>
                <a:effectLst/>
                <a:latin typeface="Arial" panose="020B0604020202020204" pitchFamily="34" charset="0"/>
                <a:hlinkClick r:id="rId32" tooltip="Ammonoidea"/>
              </a:rPr>
              <a:t>ammonoids</a:t>
            </a:r>
            <a:r>
              <a:rPr lang="en-US" b="0" i="0" dirty="0">
                <a:solidFill>
                  <a:srgbClr val="202122"/>
                </a:solidFill>
                <a:effectLst/>
                <a:latin typeface="Arial" panose="020B0604020202020204" pitchFamily="34" charset="0"/>
              </a:rPr>
              <a:t>. These two closely-spaced extinction events collectively eliminated about 19% of all families, 50% of all </a:t>
            </a:r>
            <a:r>
              <a:rPr lang="en-US" b="0" i="0" u="none" strike="noStrike" dirty="0">
                <a:solidFill>
                  <a:srgbClr val="3366CC"/>
                </a:solidFill>
                <a:effectLst/>
                <a:latin typeface="Arial" panose="020B0604020202020204" pitchFamily="34" charset="0"/>
                <a:hlinkClick r:id="rId33" tooltip="Genera"/>
              </a:rPr>
              <a:t>genera</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and at least 70% of all species.</a:t>
            </a:r>
            <a:r>
              <a:rPr lang="en-US" b="0" i="0" u="none" strike="noStrike" baseline="30000" dirty="0">
                <a:solidFill>
                  <a:srgbClr val="3366CC"/>
                </a:solidFill>
                <a:effectLst/>
                <a:latin typeface="Arial" panose="020B0604020202020204" pitchFamily="34" charset="0"/>
                <a:hlinkClick r:id="rId34"/>
              </a:rPr>
              <a:t>[11]</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Sepkoski</a:t>
            </a:r>
            <a:r>
              <a:rPr lang="en-US" b="0" i="0" dirty="0">
                <a:solidFill>
                  <a:srgbClr val="202122"/>
                </a:solidFill>
                <a:effectLst/>
                <a:latin typeface="Arial" panose="020B0604020202020204" pitchFamily="34" charset="0"/>
              </a:rPr>
              <a:t> and </a:t>
            </a:r>
            <a:r>
              <a:rPr lang="en-US" b="0" i="0" dirty="0" err="1">
                <a:solidFill>
                  <a:srgbClr val="202122"/>
                </a:solidFill>
                <a:effectLst/>
                <a:latin typeface="Arial" panose="020B0604020202020204" pitchFamily="34" charset="0"/>
              </a:rPr>
              <a:t>Raup</a:t>
            </a:r>
            <a:r>
              <a:rPr lang="en-US" b="0" i="0" dirty="0">
                <a:solidFill>
                  <a:srgbClr val="202122"/>
                </a:solidFill>
                <a:effectLst/>
                <a:latin typeface="Arial" panose="020B0604020202020204" pitchFamily="34" charset="0"/>
              </a:rPr>
              <a:t> (1982) did not initially consider the Late Devonian extinction interval (</a:t>
            </a:r>
            <a:r>
              <a:rPr lang="en-US" b="0" i="0" u="none" strike="noStrike" dirty="0">
                <a:solidFill>
                  <a:srgbClr val="3366CC"/>
                </a:solidFill>
                <a:effectLst/>
                <a:latin typeface="Arial" panose="020B0604020202020204" pitchFamily="34" charset="0"/>
                <a:hlinkClick r:id="rId35" tooltip="Givetian"/>
              </a:rPr>
              <a:t>Givetian</a:t>
            </a:r>
            <a:r>
              <a:rPr lang="en-US" b="0" i="0" dirty="0">
                <a:solidFill>
                  <a:srgbClr val="202122"/>
                </a:solidFill>
                <a:effectLst/>
                <a:latin typeface="Arial" panose="020B0604020202020204" pitchFamily="34" charset="0"/>
              </a:rPr>
              <a:t>, Frasnian, and Famennian stages) to be statistically significant.</a:t>
            </a:r>
            <a:r>
              <a:rPr lang="en-US" b="0" i="0" u="none" strike="noStrike" baseline="30000" dirty="0">
                <a:solidFill>
                  <a:srgbClr val="3366CC"/>
                </a:solidFill>
                <a:effectLst/>
                <a:latin typeface="Arial" panose="020B0604020202020204" pitchFamily="34" charset="0"/>
                <a:hlinkClick r:id="rId36"/>
              </a:rPr>
              <a:t>[2]</a:t>
            </a:r>
            <a:r>
              <a:rPr lang="en-US" b="0" i="0" dirty="0">
                <a:solidFill>
                  <a:srgbClr val="202122"/>
                </a:solidFill>
                <a:effectLst/>
                <a:latin typeface="Arial" panose="020B0604020202020204" pitchFamily="34" charset="0"/>
              </a:rPr>
              <a:t> Regardless, later studies have affirmed the strong ecological impacts of the </a:t>
            </a:r>
            <a:r>
              <a:rPr lang="en-US" b="0" i="0" dirty="0" err="1">
                <a:solidFill>
                  <a:srgbClr val="202122"/>
                </a:solidFill>
                <a:effectLst/>
                <a:latin typeface="Arial" panose="020B0604020202020204" pitchFamily="34" charset="0"/>
              </a:rPr>
              <a:t>Kellwasser</a:t>
            </a:r>
            <a:r>
              <a:rPr lang="en-US" b="0" i="0" dirty="0">
                <a:solidFill>
                  <a:srgbClr val="202122"/>
                </a:solidFill>
                <a:effectLst/>
                <a:latin typeface="Arial" panose="020B0604020202020204" pitchFamily="34" charset="0"/>
              </a:rPr>
              <a:t> and </a:t>
            </a:r>
            <a:r>
              <a:rPr lang="en-US" b="0" i="0" dirty="0" err="1">
                <a:solidFill>
                  <a:srgbClr val="202122"/>
                </a:solidFill>
                <a:effectLst/>
                <a:latin typeface="Arial" panose="020B0604020202020204" pitchFamily="34" charset="0"/>
              </a:rPr>
              <a:t>Hangenberg</a:t>
            </a:r>
            <a:r>
              <a:rPr lang="en-US" b="0" i="0" dirty="0">
                <a:solidFill>
                  <a:srgbClr val="202122"/>
                </a:solidFill>
                <a:effectLst/>
                <a:latin typeface="Arial" panose="020B0604020202020204" pitchFamily="34" charset="0"/>
              </a:rPr>
              <a:t> Events.</a:t>
            </a:r>
            <a:r>
              <a:rPr lang="en-US" b="0" i="0" u="none" strike="noStrike" baseline="30000" dirty="0">
                <a:solidFill>
                  <a:srgbClr val="3366CC"/>
                </a:solidFill>
                <a:effectLst/>
                <a:latin typeface="Arial" panose="020B0604020202020204" pitchFamily="34" charset="0"/>
                <a:hlinkClick r:id="rId37"/>
              </a:rPr>
              <a:t>[12]</a:t>
            </a:r>
            <a:endParaRPr lang="en-US" b="0" i="0" dirty="0">
              <a:solidFill>
                <a:srgbClr val="202122"/>
              </a:solidFill>
              <a:effectLst/>
              <a:latin typeface="Arial" panose="020B0604020202020204" pitchFamily="34" charset="0"/>
            </a:endParaRPr>
          </a:p>
          <a:p>
            <a:r>
              <a:rPr lang="en-US" b="1" i="0" u="none" strike="noStrike" dirty="0">
                <a:solidFill>
                  <a:srgbClr val="3366CC"/>
                </a:solidFill>
                <a:effectLst/>
                <a:latin typeface="Arial" panose="020B0604020202020204" pitchFamily="34" charset="0"/>
                <a:hlinkClick r:id="rId38"/>
              </a:rPr>
              <a:t>3. Permian–Triassic extinction event</a:t>
            </a:r>
            <a:r>
              <a:rPr lang="en-US" b="0" i="0" dirty="0">
                <a:solidFill>
                  <a:srgbClr val="202122"/>
                </a:solidFill>
                <a:effectLst/>
                <a:latin typeface="Arial" panose="020B0604020202020204" pitchFamily="34" charset="0"/>
              </a:rPr>
              <a:t> (End Permian): 252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39" tooltip="Permian"/>
              </a:rPr>
              <a:t>Permian</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40" tooltip="Triassic"/>
              </a:rPr>
              <a:t>Triassic</a:t>
            </a:r>
            <a:r>
              <a:rPr lang="en-US" b="0" i="0" dirty="0">
                <a:solidFill>
                  <a:srgbClr val="202122"/>
                </a:solidFill>
                <a:effectLst/>
                <a:latin typeface="Arial" panose="020B0604020202020204" pitchFamily="34" charset="0"/>
              </a:rPr>
              <a:t> transition.</a:t>
            </a:r>
            <a:r>
              <a:rPr lang="en-US" b="0" i="0" u="none" strike="noStrike" baseline="30000" dirty="0">
                <a:solidFill>
                  <a:srgbClr val="3366CC"/>
                </a:solidFill>
                <a:effectLst/>
                <a:latin typeface="Arial" panose="020B0604020202020204" pitchFamily="34" charset="0"/>
                <a:hlinkClick r:id="rId41"/>
              </a:rPr>
              <a:t>[13]</a:t>
            </a:r>
            <a:r>
              <a:rPr lang="en-US" b="0" i="0" dirty="0">
                <a:solidFill>
                  <a:srgbClr val="202122"/>
                </a:solidFill>
                <a:effectLst/>
                <a:latin typeface="Arial" panose="020B0604020202020204" pitchFamily="34" charset="0"/>
              </a:rPr>
              <a:t> Earth's largest extinction killed 57% of all families, 83% of all genera and 90% to 96% of all species</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(53% of marine families, 84% of marine genera, about 81% of all marine species</a:t>
            </a:r>
            <a:r>
              <a:rPr lang="en-US" b="0" i="0" u="none" strike="noStrike" baseline="30000" dirty="0">
                <a:solidFill>
                  <a:srgbClr val="3366CC"/>
                </a:solidFill>
                <a:effectLst/>
                <a:latin typeface="Arial" panose="020B0604020202020204" pitchFamily="34" charset="0"/>
                <a:hlinkClick r:id="rId42"/>
              </a:rPr>
              <a:t>[14]</a:t>
            </a:r>
            <a:r>
              <a:rPr lang="en-US" b="0" i="0" dirty="0">
                <a:solidFill>
                  <a:srgbClr val="202122"/>
                </a:solidFill>
                <a:effectLst/>
                <a:latin typeface="Arial" panose="020B0604020202020204" pitchFamily="34" charset="0"/>
              </a:rPr>
              <a:t> and an estimated 70% of land species,</a:t>
            </a:r>
            <a:r>
              <a:rPr lang="en-US" b="0" i="0" u="none" strike="noStrike" baseline="30000" dirty="0">
                <a:solidFill>
                  <a:srgbClr val="3366CC"/>
                </a:solidFill>
                <a:effectLst/>
                <a:latin typeface="Arial" panose="020B0604020202020204" pitchFamily="34" charset="0"/>
                <a:hlinkClick r:id="rId43"/>
              </a:rPr>
              <a:t>[15]</a:t>
            </a:r>
            <a:r>
              <a:rPr lang="en-US" b="0" i="0" u="none" strike="noStrike" baseline="30000" dirty="0">
                <a:solidFill>
                  <a:srgbClr val="3366CC"/>
                </a:solidFill>
                <a:effectLst/>
                <a:latin typeface="Arial" panose="020B0604020202020204" pitchFamily="34" charset="0"/>
                <a:hlinkClick r:id="rId44"/>
              </a:rPr>
              <a:t>[16]</a:t>
            </a:r>
            <a:r>
              <a:rPr lang="en-US" b="0" i="0" dirty="0">
                <a:solidFill>
                  <a:srgbClr val="202122"/>
                </a:solidFill>
                <a:effectLst/>
                <a:latin typeface="Arial" panose="020B0604020202020204" pitchFamily="34" charset="0"/>
              </a:rPr>
              <a:t> including </a:t>
            </a:r>
            <a:r>
              <a:rPr lang="en-US" b="0" i="0" u="none" strike="noStrike" dirty="0">
                <a:solidFill>
                  <a:srgbClr val="3366CC"/>
                </a:solidFill>
                <a:effectLst/>
                <a:latin typeface="Arial" panose="020B0604020202020204" pitchFamily="34" charset="0"/>
                <a:hlinkClick r:id="rId45" tooltip="Insect"/>
              </a:rPr>
              <a:t>insects</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46"/>
              </a:rPr>
              <a:t>[17]</a:t>
            </a:r>
            <a:r>
              <a:rPr lang="en-US" b="0" i="0" dirty="0">
                <a:solidFill>
                  <a:srgbClr val="202122"/>
                </a:solidFill>
                <a:effectLst/>
                <a:latin typeface="Arial" panose="020B0604020202020204" pitchFamily="34" charset="0"/>
              </a:rPr>
              <a:t> The highly successful marine arthropod, the </a:t>
            </a:r>
            <a:r>
              <a:rPr lang="en-US" b="0" i="0" u="none" strike="noStrike" dirty="0">
                <a:solidFill>
                  <a:srgbClr val="3366CC"/>
                </a:solidFill>
                <a:effectLst/>
                <a:latin typeface="Arial" panose="020B0604020202020204" pitchFamily="34" charset="0"/>
                <a:hlinkClick r:id="rId29" tooltip="Trilobite"/>
              </a:rPr>
              <a:t>trilobite</a:t>
            </a:r>
            <a:r>
              <a:rPr lang="en-US" b="0" i="0" dirty="0">
                <a:solidFill>
                  <a:srgbClr val="202122"/>
                </a:solidFill>
                <a:effectLst/>
                <a:latin typeface="Arial" panose="020B0604020202020204" pitchFamily="34" charset="0"/>
              </a:rPr>
              <a:t>, became extinct. The evidence regarding </a:t>
            </a:r>
            <a:r>
              <a:rPr lang="en-US" b="0" i="0" u="none" strike="noStrike" dirty="0">
                <a:solidFill>
                  <a:srgbClr val="3366CC"/>
                </a:solidFill>
                <a:effectLst/>
                <a:latin typeface="Arial" panose="020B0604020202020204" pitchFamily="34" charset="0"/>
                <a:hlinkClick r:id="rId47" tooltip="Plant"/>
              </a:rPr>
              <a:t>plants</a:t>
            </a:r>
            <a:r>
              <a:rPr lang="en-US" b="0" i="0" dirty="0">
                <a:solidFill>
                  <a:srgbClr val="202122"/>
                </a:solidFill>
                <a:effectLst/>
                <a:latin typeface="Arial" panose="020B0604020202020204" pitchFamily="34" charset="0"/>
              </a:rPr>
              <a:t> is less clear, but new taxa became dominant after the extinction.</a:t>
            </a:r>
            <a:r>
              <a:rPr lang="en-US" b="0" i="0" u="none" strike="noStrike" baseline="30000" dirty="0">
                <a:solidFill>
                  <a:srgbClr val="3366CC"/>
                </a:solidFill>
                <a:effectLst/>
                <a:latin typeface="Arial" panose="020B0604020202020204" pitchFamily="34" charset="0"/>
                <a:hlinkClick r:id="rId48"/>
              </a:rPr>
              <a:t>[18]</a:t>
            </a:r>
            <a:r>
              <a:rPr lang="en-US" b="0" i="0" dirty="0">
                <a:solidFill>
                  <a:srgbClr val="202122"/>
                </a:solidFill>
                <a:effectLst/>
                <a:latin typeface="Arial" panose="020B0604020202020204" pitchFamily="34" charset="0"/>
              </a:rPr>
              <a:t> The "Great Dying" had enormous evolutionary significance: On land, it ended the primacy of </a:t>
            </a:r>
            <a:r>
              <a:rPr lang="en-US" b="0" i="0" u="none" strike="noStrike" dirty="0">
                <a:solidFill>
                  <a:srgbClr val="3366CC"/>
                </a:solidFill>
                <a:effectLst/>
                <a:latin typeface="Arial" panose="020B0604020202020204" pitchFamily="34" charset="0"/>
                <a:hlinkClick r:id="rId49" tooltip="Synapsid"/>
              </a:rPr>
              <a:t>early synapsids</a:t>
            </a:r>
            <a:r>
              <a:rPr lang="en-US" b="0" i="0" dirty="0">
                <a:solidFill>
                  <a:srgbClr val="202122"/>
                </a:solidFill>
                <a:effectLst/>
                <a:latin typeface="Arial" panose="020B0604020202020204" pitchFamily="34" charset="0"/>
              </a:rPr>
              <a:t>. The recovery of vertebrates took 30 million years,</a:t>
            </a:r>
            <a:r>
              <a:rPr lang="en-US" b="0" i="0" u="none" strike="noStrike" baseline="30000" dirty="0">
                <a:solidFill>
                  <a:srgbClr val="3366CC"/>
                </a:solidFill>
                <a:effectLst/>
                <a:latin typeface="Arial" panose="020B0604020202020204" pitchFamily="34" charset="0"/>
                <a:hlinkClick r:id="rId50"/>
              </a:rPr>
              <a:t>[19]</a:t>
            </a:r>
            <a:r>
              <a:rPr lang="en-US" b="0" i="0" dirty="0">
                <a:solidFill>
                  <a:srgbClr val="202122"/>
                </a:solidFill>
                <a:effectLst/>
                <a:latin typeface="Arial" panose="020B0604020202020204" pitchFamily="34" charset="0"/>
              </a:rPr>
              <a:t> but the vacant </a:t>
            </a:r>
            <a:r>
              <a:rPr lang="en-US" b="0" i="0" u="none" strike="noStrike" dirty="0">
                <a:solidFill>
                  <a:srgbClr val="3366CC"/>
                </a:solidFill>
                <a:effectLst/>
                <a:latin typeface="Arial" panose="020B0604020202020204" pitchFamily="34" charset="0"/>
                <a:hlinkClick r:id="rId51" tooltip="Ecological niche"/>
              </a:rPr>
              <a:t>niches</a:t>
            </a:r>
            <a:r>
              <a:rPr lang="en-US" b="0" i="0" dirty="0">
                <a:solidFill>
                  <a:srgbClr val="202122"/>
                </a:solidFill>
                <a:effectLst/>
                <a:latin typeface="Arial" panose="020B0604020202020204" pitchFamily="34" charset="0"/>
              </a:rPr>
              <a:t> created the opportunity for </a:t>
            </a:r>
            <a:r>
              <a:rPr lang="en-US" b="0" i="0" u="none" strike="noStrike" dirty="0">
                <a:solidFill>
                  <a:srgbClr val="3366CC"/>
                </a:solidFill>
                <a:effectLst/>
                <a:latin typeface="Arial" panose="020B0604020202020204" pitchFamily="34" charset="0"/>
                <a:hlinkClick r:id="rId52" tooltip="Archosaur"/>
              </a:rPr>
              <a:t>archosaurs</a:t>
            </a:r>
            <a:r>
              <a:rPr lang="en-US" b="0" i="0" dirty="0">
                <a:solidFill>
                  <a:srgbClr val="202122"/>
                </a:solidFill>
                <a:effectLst/>
                <a:latin typeface="Arial" panose="020B0604020202020204" pitchFamily="34" charset="0"/>
              </a:rPr>
              <a:t> to </a:t>
            </a:r>
            <a:r>
              <a:rPr lang="en-US" b="0" i="0" u="none" strike="noStrike" dirty="0">
                <a:solidFill>
                  <a:srgbClr val="3366CC"/>
                </a:solidFill>
                <a:effectLst/>
                <a:latin typeface="Arial" panose="020B0604020202020204" pitchFamily="34" charset="0"/>
                <a:hlinkClick r:id="rId53" tooltip="Archosaur"/>
              </a:rPr>
              <a:t>become ascendant</a:t>
            </a:r>
            <a:r>
              <a:rPr lang="en-US" b="0" i="0" dirty="0">
                <a:solidFill>
                  <a:srgbClr val="202122"/>
                </a:solidFill>
                <a:effectLst/>
                <a:latin typeface="Arial" panose="020B0604020202020204" pitchFamily="34" charset="0"/>
              </a:rPr>
              <a:t>. In the seas, the percentage of animals that were </a:t>
            </a:r>
            <a:r>
              <a:rPr lang="en-US" b="0" i="0" u="none" strike="noStrike" dirty="0">
                <a:solidFill>
                  <a:srgbClr val="3366CC"/>
                </a:solidFill>
                <a:effectLst/>
                <a:latin typeface="Arial" panose="020B0604020202020204" pitchFamily="34" charset="0"/>
                <a:hlinkClick r:id="rId54" tooltip="Sessility (motility)"/>
              </a:rPr>
              <a:t>sessile</a:t>
            </a:r>
            <a:r>
              <a:rPr lang="en-US" b="0" i="0" dirty="0">
                <a:solidFill>
                  <a:srgbClr val="202122"/>
                </a:solidFill>
                <a:effectLst/>
                <a:latin typeface="Arial" panose="020B0604020202020204" pitchFamily="34" charset="0"/>
              </a:rPr>
              <a:t> dropped from 67% to 50%. The whole late Permian was a difficult time, at least for marine life, even before the P–T boundary extinction. More recent research has indicated that the </a:t>
            </a:r>
            <a:r>
              <a:rPr lang="en-US" b="0" i="0" u="none" strike="noStrike" dirty="0">
                <a:solidFill>
                  <a:srgbClr val="3366CC"/>
                </a:solidFill>
                <a:effectLst/>
                <a:latin typeface="Arial" panose="020B0604020202020204" pitchFamily="34" charset="0"/>
                <a:hlinkClick r:id="rId55" tooltip="End-Capitanian extinction event"/>
              </a:rPr>
              <a:t>End-Capitanian extinction event</a:t>
            </a:r>
            <a:r>
              <a:rPr lang="en-US" b="0" i="0" dirty="0">
                <a:solidFill>
                  <a:srgbClr val="202122"/>
                </a:solidFill>
                <a:effectLst/>
                <a:latin typeface="Arial" panose="020B0604020202020204" pitchFamily="34" charset="0"/>
              </a:rPr>
              <a:t> that preceded the "Great Dying" likely constitutes a separate event from the P–T extinction; if so, it would be larger than some of the "Big Five" extinction events, and perhaps merit a separate place in this list immediately before this 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4. </a:t>
            </a:r>
            <a:r>
              <a:rPr lang="en-US" b="1" i="0" u="none" strike="noStrike" dirty="0">
                <a:solidFill>
                  <a:srgbClr val="3366CC"/>
                </a:solidFill>
                <a:effectLst/>
                <a:latin typeface="Arial" panose="020B0604020202020204" pitchFamily="34" charset="0"/>
                <a:hlinkClick r:id="rId56" tooltip="Triassic–Jurassic extinction event"/>
              </a:rPr>
              <a:t>Triassic–Jurassic extinction event</a:t>
            </a:r>
            <a:r>
              <a:rPr lang="en-US" b="0" i="0" dirty="0">
                <a:solidFill>
                  <a:srgbClr val="202122"/>
                </a:solidFill>
                <a:effectLst/>
                <a:latin typeface="Arial" panose="020B0604020202020204" pitchFamily="34" charset="0"/>
              </a:rPr>
              <a:t> (End Triassic): 201.3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40" tooltip="Triassic"/>
              </a:rPr>
              <a:t>Triassic</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57" tooltip="Jurassic"/>
              </a:rPr>
              <a:t>Jurassic</a:t>
            </a:r>
            <a:r>
              <a:rPr lang="en-US" b="0" i="0" dirty="0">
                <a:solidFill>
                  <a:srgbClr val="202122"/>
                </a:solidFill>
                <a:effectLst/>
                <a:latin typeface="Arial" panose="020B0604020202020204" pitchFamily="34" charset="0"/>
              </a:rPr>
              <a:t> transition. About 23% of all families, 48% of all genera (20% of marine families and 55% of marine genera) and 70% to 75% of all species became extinct.</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Most non-dinosaurian </a:t>
            </a:r>
            <a:r>
              <a:rPr lang="en-US" b="0" i="0" u="none" strike="noStrike" dirty="0">
                <a:solidFill>
                  <a:srgbClr val="3366CC"/>
                </a:solidFill>
                <a:effectLst/>
                <a:latin typeface="Arial" panose="020B0604020202020204" pitchFamily="34" charset="0"/>
                <a:hlinkClick r:id="rId52" tooltip="Archosaur"/>
              </a:rPr>
              <a:t>archosaurs</a:t>
            </a:r>
            <a:r>
              <a:rPr lang="en-US" b="0" i="0" dirty="0">
                <a:solidFill>
                  <a:srgbClr val="202122"/>
                </a:solidFill>
                <a:effectLst/>
                <a:latin typeface="Arial" panose="020B0604020202020204" pitchFamily="34" charset="0"/>
              </a:rPr>
              <a:t>, most </a:t>
            </a:r>
            <a:r>
              <a:rPr lang="en-US" b="0" i="0" u="none" strike="noStrike" dirty="0">
                <a:solidFill>
                  <a:srgbClr val="3366CC"/>
                </a:solidFill>
                <a:effectLst/>
                <a:latin typeface="Arial" panose="020B0604020202020204" pitchFamily="34" charset="0"/>
                <a:hlinkClick r:id="rId58" tooltip="Therapsid"/>
              </a:rPr>
              <a:t>therapsids</a:t>
            </a:r>
            <a:r>
              <a:rPr lang="en-US" b="0" i="0" dirty="0">
                <a:solidFill>
                  <a:srgbClr val="202122"/>
                </a:solidFill>
                <a:effectLst/>
                <a:latin typeface="Arial" panose="020B0604020202020204" pitchFamily="34" charset="0"/>
              </a:rPr>
              <a:t>, and most of the large </a:t>
            </a:r>
            <a:r>
              <a:rPr lang="en-US" b="0" i="0" u="none" strike="noStrike" dirty="0">
                <a:solidFill>
                  <a:srgbClr val="3366CC"/>
                </a:solidFill>
                <a:effectLst/>
                <a:latin typeface="Arial" panose="020B0604020202020204" pitchFamily="34" charset="0"/>
                <a:hlinkClick r:id="rId59" tooltip="Amphibian"/>
              </a:rPr>
              <a:t>amphibians</a:t>
            </a:r>
            <a:r>
              <a:rPr lang="en-US" b="0" i="0" dirty="0">
                <a:solidFill>
                  <a:srgbClr val="202122"/>
                </a:solidFill>
                <a:effectLst/>
                <a:latin typeface="Arial" panose="020B0604020202020204" pitchFamily="34" charset="0"/>
              </a:rPr>
              <a:t> were eliminated, leaving </a:t>
            </a:r>
            <a:r>
              <a:rPr lang="en-US" b="0" i="0" u="none" strike="noStrike" dirty="0">
                <a:solidFill>
                  <a:srgbClr val="3366CC"/>
                </a:solidFill>
                <a:effectLst/>
                <a:latin typeface="Arial" panose="020B0604020202020204" pitchFamily="34" charset="0"/>
                <a:hlinkClick r:id="rId60" tooltip="Dinosaur"/>
              </a:rPr>
              <a:t>dinosaurs</a:t>
            </a:r>
            <a:r>
              <a:rPr lang="en-US" b="0" i="0" dirty="0">
                <a:solidFill>
                  <a:srgbClr val="202122"/>
                </a:solidFill>
                <a:effectLst/>
                <a:latin typeface="Arial" panose="020B0604020202020204" pitchFamily="34" charset="0"/>
              </a:rPr>
              <a:t> with little terrestrial competition. Non-dinosaurian archosaurs continued to dominate aquatic environments, while </a:t>
            </a:r>
            <a:r>
              <a:rPr lang="en-US" b="0" i="0" u="none" strike="noStrike" dirty="0">
                <a:solidFill>
                  <a:srgbClr val="3366CC"/>
                </a:solidFill>
                <a:effectLst/>
                <a:latin typeface="Arial" panose="020B0604020202020204" pitchFamily="34" charset="0"/>
                <a:hlinkClick r:id="rId61" tooltip="Diapsid"/>
              </a:rPr>
              <a:t>non-archosaurian diapsids</a:t>
            </a:r>
            <a:r>
              <a:rPr lang="en-US" b="0" i="0" dirty="0">
                <a:solidFill>
                  <a:srgbClr val="202122"/>
                </a:solidFill>
                <a:effectLst/>
                <a:latin typeface="Arial" panose="020B0604020202020204" pitchFamily="34" charset="0"/>
              </a:rPr>
              <a:t> continued to dominate marine environments. The </a:t>
            </a:r>
            <a:r>
              <a:rPr lang="en-US" b="0" i="0" u="none" strike="noStrike" dirty="0">
                <a:solidFill>
                  <a:srgbClr val="3366CC"/>
                </a:solidFill>
                <a:effectLst/>
                <a:latin typeface="Arial" panose="020B0604020202020204" pitchFamily="34" charset="0"/>
                <a:hlinkClick r:id="rId62" tooltip="Temnospondyl"/>
              </a:rPr>
              <a:t>Temnospondyl</a:t>
            </a:r>
            <a:r>
              <a:rPr lang="en-US" b="0" i="0" dirty="0">
                <a:solidFill>
                  <a:srgbClr val="202122"/>
                </a:solidFill>
                <a:effectLst/>
                <a:latin typeface="Arial" panose="020B0604020202020204" pitchFamily="34" charset="0"/>
              </a:rPr>
              <a:t> lineage of large amphibians also survived until the Cretaceous in Australia (e.g., </a:t>
            </a:r>
            <a:r>
              <a:rPr lang="en-US" b="0" i="1" u="none" strike="noStrike" dirty="0">
                <a:solidFill>
                  <a:srgbClr val="3366CC"/>
                </a:solidFill>
                <a:effectLst/>
                <a:latin typeface="Arial" panose="020B0604020202020204" pitchFamily="34" charset="0"/>
                <a:hlinkClick r:id="rId63" tooltip="Koolasuchus"/>
              </a:rPr>
              <a:t>Koolasuchus</a:t>
            </a:r>
            <a:r>
              <a:rPr lang="en-US" b="0" i="0" dirty="0">
                <a:solidFill>
                  <a:srgbClr val="202122"/>
                </a:solidFill>
                <a:effectLst/>
                <a:latin typeface="Arial" panose="020B0604020202020204" pitchFamily="34" charset="0"/>
              </a:rPr>
              <a:t>).</a:t>
            </a:r>
          </a:p>
          <a:p>
            <a:r>
              <a:rPr lang="en-US" b="0" i="0" dirty="0">
                <a:solidFill>
                  <a:srgbClr val="202122"/>
                </a:solidFill>
                <a:effectLst/>
                <a:latin typeface="Arial" panose="020B0604020202020204" pitchFamily="34" charset="0"/>
              </a:rPr>
              <a:t>5.</a:t>
            </a:r>
            <a:r>
              <a:rPr lang="en-US" b="1" i="0" u="none" strike="noStrike" dirty="0">
                <a:solidFill>
                  <a:srgbClr val="3366CC"/>
                </a:solidFill>
                <a:effectLst/>
                <a:latin typeface="Arial" panose="020B0604020202020204" pitchFamily="34" charset="0"/>
                <a:hlinkClick r:id="rId64"/>
              </a:rPr>
              <a:t> Cretaceous–Paleogene extinction event</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End Cretaceous</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K–Pg extinction</a:t>
            </a:r>
            <a:r>
              <a:rPr lang="en-US" b="0" i="0" dirty="0">
                <a:solidFill>
                  <a:srgbClr val="202122"/>
                </a:solidFill>
                <a:effectLst/>
                <a:latin typeface="Arial" panose="020B0604020202020204" pitchFamily="34" charset="0"/>
              </a:rPr>
              <a:t>, or formerly </a:t>
            </a:r>
            <a:r>
              <a:rPr lang="en-US" b="0" i="1" dirty="0">
                <a:solidFill>
                  <a:srgbClr val="202122"/>
                </a:solidFill>
                <a:effectLst/>
                <a:latin typeface="Arial" panose="020B0604020202020204" pitchFamily="34" charset="0"/>
              </a:rPr>
              <a:t>K–T extinction</a:t>
            </a:r>
            <a:r>
              <a:rPr lang="en-US" b="0" i="0" dirty="0">
                <a:solidFill>
                  <a:srgbClr val="202122"/>
                </a:solidFill>
                <a:effectLst/>
                <a:latin typeface="Arial" panose="020B0604020202020204" pitchFamily="34" charset="0"/>
              </a:rPr>
              <a:t>): 66 </a:t>
            </a:r>
            <a:r>
              <a:rPr lang="en-US" b="0" i="0" u="none" strike="noStrike" dirty="0">
                <a:solidFill>
                  <a:srgbClr val="3366CC"/>
                </a:solidFill>
                <a:effectLst/>
                <a:latin typeface="Arial" panose="020B0604020202020204" pitchFamily="34" charset="0"/>
                <a:hlinkClick r:id="rId4" tooltip="Megaannum"/>
              </a:rPr>
              <a:t>Ma</a:t>
            </a:r>
            <a:r>
              <a:rPr lang="en-US" b="0" i="0" dirty="0">
                <a:solidFill>
                  <a:srgbClr val="202122"/>
                </a:solidFill>
                <a:effectLst/>
                <a:latin typeface="Arial" panose="020B0604020202020204" pitchFamily="34" charset="0"/>
              </a:rPr>
              <a:t>, at the </a:t>
            </a:r>
            <a:r>
              <a:rPr lang="en-US" b="0" i="0" u="none" strike="noStrike" dirty="0">
                <a:solidFill>
                  <a:srgbClr val="3366CC"/>
                </a:solidFill>
                <a:effectLst/>
                <a:latin typeface="Arial" panose="020B0604020202020204" pitchFamily="34" charset="0"/>
                <a:hlinkClick r:id="rId65" tooltip="Cretaceous"/>
              </a:rPr>
              <a:t>Cretaceous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66" tooltip="Maastrichtian"/>
              </a:rPr>
              <a:t>Maastrichtian</a:t>
            </a:r>
            <a:r>
              <a:rPr lang="en-US" b="0" i="0" dirty="0">
                <a:solidFill>
                  <a:srgbClr val="202122"/>
                </a:solidFill>
                <a:effectLst/>
                <a:latin typeface="Arial" panose="020B0604020202020204" pitchFamily="34" charset="0"/>
              </a:rPr>
              <a:t>) – </a:t>
            </a:r>
            <a:r>
              <a:rPr lang="en-US" b="0" i="0" u="none" strike="noStrike" dirty="0">
                <a:solidFill>
                  <a:srgbClr val="3366CC"/>
                </a:solidFill>
                <a:effectLst/>
                <a:latin typeface="Arial" panose="020B0604020202020204" pitchFamily="34" charset="0"/>
                <a:hlinkClick r:id="rId67" tooltip="Paleogene"/>
              </a:rPr>
              <a:t>Paleogene</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68" tooltip="Danian"/>
              </a:rPr>
              <a:t>Danian</a:t>
            </a:r>
            <a:r>
              <a:rPr lang="en-US" b="0" i="0" dirty="0">
                <a:solidFill>
                  <a:srgbClr val="202122"/>
                </a:solidFill>
                <a:effectLst/>
                <a:latin typeface="Arial" panose="020B0604020202020204" pitchFamily="34" charset="0"/>
              </a:rPr>
              <a:t>) transition.</a:t>
            </a:r>
            <a:r>
              <a:rPr lang="en-US" b="0" i="0" u="none" strike="noStrike" baseline="30000" dirty="0">
                <a:solidFill>
                  <a:srgbClr val="3366CC"/>
                </a:solidFill>
                <a:effectLst/>
                <a:latin typeface="Arial" panose="020B0604020202020204" pitchFamily="34" charset="0"/>
                <a:hlinkClick r:id="rId69"/>
              </a:rPr>
              <a:t>[20]</a:t>
            </a:r>
            <a:r>
              <a:rPr lang="en-US" b="0" i="0" dirty="0">
                <a:solidFill>
                  <a:srgbClr val="202122"/>
                </a:solidFill>
                <a:effectLst/>
                <a:latin typeface="Arial" panose="020B0604020202020204" pitchFamily="34" charset="0"/>
              </a:rPr>
              <a:t> The event was formerly called the Cretaceous-Tertiary or K–T extinction or K–T boundary; it is now officially named the Cretaceous–Paleogene (or K–Pg) extinction event. About 17% of all families, 50% of all </a:t>
            </a:r>
            <a:r>
              <a:rPr lang="en-US" b="0" i="0" u="none" strike="noStrike" dirty="0">
                <a:solidFill>
                  <a:srgbClr val="3366CC"/>
                </a:solidFill>
                <a:effectLst/>
                <a:latin typeface="Arial" panose="020B0604020202020204" pitchFamily="34" charset="0"/>
                <a:hlinkClick r:id="rId33" tooltip="Genera"/>
              </a:rPr>
              <a:t>genera</a:t>
            </a:r>
            <a:r>
              <a:rPr lang="en-US" b="0" i="0" u="none" strike="noStrike" baseline="30000" dirty="0">
                <a:solidFill>
                  <a:srgbClr val="3366CC"/>
                </a:solidFill>
                <a:effectLst/>
                <a:latin typeface="Arial" panose="020B0604020202020204" pitchFamily="34" charset="0"/>
                <a:hlinkClick r:id="rId9"/>
              </a:rPr>
              <a:t>[6]</a:t>
            </a:r>
            <a:r>
              <a:rPr lang="en-US" b="0" i="0" dirty="0">
                <a:solidFill>
                  <a:srgbClr val="202122"/>
                </a:solidFill>
                <a:effectLst/>
                <a:latin typeface="Arial" panose="020B0604020202020204" pitchFamily="34" charset="0"/>
              </a:rPr>
              <a:t> and 75% of all species became extinct.</a:t>
            </a:r>
            <a:r>
              <a:rPr lang="en-US" b="0" i="0" u="none" strike="noStrike" baseline="30000" dirty="0">
                <a:solidFill>
                  <a:srgbClr val="3366CC"/>
                </a:solidFill>
                <a:effectLst/>
                <a:latin typeface="Arial" panose="020B0604020202020204" pitchFamily="34" charset="0"/>
                <a:hlinkClick r:id="rId36"/>
              </a:rPr>
              <a:t>[2]</a:t>
            </a:r>
            <a:r>
              <a:rPr lang="en-US" b="0" i="0" dirty="0">
                <a:solidFill>
                  <a:srgbClr val="202122"/>
                </a:solidFill>
                <a:effectLst/>
                <a:latin typeface="Arial" panose="020B0604020202020204" pitchFamily="34" charset="0"/>
              </a:rPr>
              <a:t> In the seas all the </a:t>
            </a:r>
            <a:r>
              <a:rPr lang="en-US" b="0" i="0" u="none" strike="noStrike" dirty="0">
                <a:solidFill>
                  <a:srgbClr val="3366CC"/>
                </a:solidFill>
                <a:effectLst/>
                <a:latin typeface="Arial" panose="020B0604020202020204" pitchFamily="34" charset="0"/>
                <a:hlinkClick r:id="rId32" tooltip="Ammonoidea"/>
              </a:rPr>
              <a:t>ammonites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70" tooltip="Sauropterygia"/>
              </a:rPr>
              <a:t>plesiosaurs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71" tooltip="Mosasaur"/>
              </a:rPr>
              <a:t>mosasaurs</a:t>
            </a:r>
            <a:r>
              <a:rPr lang="en-US" b="0" i="0" dirty="0">
                <a:solidFill>
                  <a:srgbClr val="202122"/>
                </a:solidFill>
                <a:effectLst/>
                <a:latin typeface="Arial" panose="020B0604020202020204" pitchFamily="34" charset="0"/>
              </a:rPr>
              <a:t> disappeared and the percentage of </a:t>
            </a:r>
            <a:r>
              <a:rPr lang="en-US" b="0" i="0" u="none" strike="noStrike" dirty="0">
                <a:solidFill>
                  <a:srgbClr val="3366CC"/>
                </a:solidFill>
                <a:effectLst/>
                <a:latin typeface="Arial" panose="020B0604020202020204" pitchFamily="34" charset="0"/>
                <a:hlinkClick r:id="rId72" tooltip="Sessility (zoology)"/>
              </a:rPr>
              <a:t>sessile</a:t>
            </a:r>
            <a:r>
              <a:rPr lang="en-US" b="0" i="0" dirty="0">
                <a:solidFill>
                  <a:srgbClr val="202122"/>
                </a:solidFill>
                <a:effectLst/>
                <a:latin typeface="Arial" panose="020B0604020202020204" pitchFamily="34" charset="0"/>
              </a:rPr>
              <a:t> animals (those unable to move about) was reduced to about 33%. All non-avian </a:t>
            </a:r>
            <a:r>
              <a:rPr lang="en-US" b="0" i="0" u="none" strike="noStrike" dirty="0">
                <a:solidFill>
                  <a:srgbClr val="3366CC"/>
                </a:solidFill>
                <a:effectLst/>
                <a:latin typeface="Arial" panose="020B0604020202020204" pitchFamily="34" charset="0"/>
                <a:hlinkClick r:id="rId60" tooltip="Dinosaur"/>
              </a:rPr>
              <a:t>dinosaurs</a:t>
            </a:r>
            <a:r>
              <a:rPr lang="en-US" b="0" i="0" dirty="0">
                <a:solidFill>
                  <a:srgbClr val="202122"/>
                </a:solidFill>
                <a:effectLst/>
                <a:latin typeface="Arial" panose="020B0604020202020204" pitchFamily="34" charset="0"/>
              </a:rPr>
              <a:t> became extinct during that time.</a:t>
            </a:r>
            <a:r>
              <a:rPr lang="en-US" b="0" i="0" u="none" strike="noStrike" baseline="30000" dirty="0">
                <a:solidFill>
                  <a:srgbClr val="3366CC"/>
                </a:solidFill>
                <a:effectLst/>
                <a:latin typeface="Arial" panose="020B0604020202020204" pitchFamily="34" charset="0"/>
                <a:hlinkClick r:id="rId73"/>
              </a:rPr>
              <a:t>[21]</a:t>
            </a:r>
            <a:r>
              <a:rPr lang="en-US" b="0" i="0" dirty="0">
                <a:solidFill>
                  <a:srgbClr val="202122"/>
                </a:solidFill>
                <a:effectLst/>
                <a:latin typeface="Arial" panose="020B0604020202020204" pitchFamily="34" charset="0"/>
              </a:rPr>
              <a:t> The boundary event was severe with a significant amount of variability in the rate of extinction between and among different </a:t>
            </a:r>
            <a:r>
              <a:rPr lang="en-US" b="0" i="0" u="none" strike="noStrike" dirty="0">
                <a:solidFill>
                  <a:srgbClr val="3366CC"/>
                </a:solidFill>
                <a:effectLst/>
                <a:latin typeface="Arial" panose="020B0604020202020204" pitchFamily="34" charset="0"/>
                <a:hlinkClick r:id="rId74" tooltip="Clade"/>
              </a:rPr>
              <a:t>clades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75" tooltip="Mammal"/>
              </a:rPr>
              <a:t>Mammals</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76" tooltip="Bird"/>
              </a:rPr>
              <a:t>birds</a:t>
            </a:r>
            <a:r>
              <a:rPr lang="en-US" b="0" i="0" dirty="0">
                <a:solidFill>
                  <a:srgbClr val="202122"/>
                </a:solidFill>
                <a:effectLst/>
                <a:latin typeface="Arial" panose="020B0604020202020204" pitchFamily="34" charset="0"/>
              </a:rPr>
              <a:t>, the former descended from the synapsids and the latter from </a:t>
            </a:r>
            <a:r>
              <a:rPr lang="en-US" b="0" i="0" u="none" strike="noStrike" dirty="0">
                <a:solidFill>
                  <a:srgbClr val="3366CC"/>
                </a:solidFill>
                <a:effectLst/>
                <a:latin typeface="Arial" panose="020B0604020202020204" pitchFamily="34" charset="0"/>
                <a:hlinkClick r:id="rId77" tooltip="Theropod"/>
              </a:rPr>
              <a:t>theropod</a:t>
            </a:r>
            <a:r>
              <a:rPr lang="en-US" b="0" i="0" dirty="0">
                <a:solidFill>
                  <a:srgbClr val="202122"/>
                </a:solidFill>
                <a:effectLst/>
                <a:latin typeface="Arial" panose="020B0604020202020204" pitchFamily="34" charset="0"/>
              </a:rPr>
              <a:t> dinosaurs, emerged as dominant terrestrial animals</a:t>
            </a:r>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108</a:t>
            </a:fld>
            <a:endParaRPr lang="en-US"/>
          </a:p>
        </p:txBody>
      </p:sp>
    </p:spTree>
    <p:extLst>
      <p:ext uri="{BB962C8B-B14F-4D97-AF65-F5344CB8AC3E}">
        <p14:creationId xmlns:p14="http://schemas.microsoft.com/office/powerpoint/2010/main" val="20079352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109</a:t>
            </a:fld>
            <a:endParaRPr lang="en-US"/>
          </a:p>
        </p:txBody>
      </p:sp>
    </p:spTree>
    <p:extLst>
      <p:ext uri="{BB962C8B-B14F-4D97-AF65-F5344CB8AC3E}">
        <p14:creationId xmlns:p14="http://schemas.microsoft.com/office/powerpoint/2010/main" val="3851633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scale up to the population</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11</a:t>
            </a:fld>
            <a:endParaRPr lang="en-US"/>
          </a:p>
        </p:txBody>
      </p:sp>
    </p:spTree>
    <p:extLst>
      <p:ext uri="{BB962C8B-B14F-4D97-AF65-F5344CB8AC3E}">
        <p14:creationId xmlns:p14="http://schemas.microsoft.com/office/powerpoint/2010/main" val="368145629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110</a:t>
            </a:fld>
            <a:endParaRPr lang="en-US"/>
          </a:p>
        </p:txBody>
      </p:sp>
    </p:spTree>
    <p:extLst>
      <p:ext uri="{BB962C8B-B14F-4D97-AF65-F5344CB8AC3E}">
        <p14:creationId xmlns:p14="http://schemas.microsoft.com/office/powerpoint/2010/main" val="290297453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111</a:t>
            </a:fld>
            <a:endParaRPr lang="en-US"/>
          </a:p>
        </p:txBody>
      </p:sp>
    </p:spTree>
    <p:extLst>
      <p:ext uri="{BB962C8B-B14F-4D97-AF65-F5344CB8AC3E}">
        <p14:creationId xmlns:p14="http://schemas.microsoft.com/office/powerpoint/2010/main" val="191811519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112</a:t>
            </a:fld>
            <a:endParaRPr lang="en-US"/>
          </a:p>
        </p:txBody>
      </p:sp>
    </p:spTree>
    <p:extLst>
      <p:ext uri="{BB962C8B-B14F-4D97-AF65-F5344CB8AC3E}">
        <p14:creationId xmlns:p14="http://schemas.microsoft.com/office/powerpoint/2010/main" val="411235033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113</a:t>
            </a:fld>
            <a:endParaRPr lang="en-US"/>
          </a:p>
        </p:txBody>
      </p:sp>
    </p:spTree>
    <p:extLst>
      <p:ext uri="{BB962C8B-B14F-4D97-AF65-F5344CB8AC3E}">
        <p14:creationId xmlns:p14="http://schemas.microsoft.com/office/powerpoint/2010/main" val="353251960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114</a:t>
            </a:fld>
            <a:endParaRPr lang="en-US"/>
          </a:p>
        </p:txBody>
      </p:sp>
    </p:spTree>
    <p:extLst>
      <p:ext uri="{BB962C8B-B14F-4D97-AF65-F5344CB8AC3E}">
        <p14:creationId xmlns:p14="http://schemas.microsoft.com/office/powerpoint/2010/main" val="347110082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115</a:t>
            </a:fld>
            <a:endParaRPr lang="en-US"/>
          </a:p>
        </p:txBody>
      </p:sp>
    </p:spTree>
    <p:extLst>
      <p:ext uri="{BB962C8B-B14F-4D97-AF65-F5344CB8AC3E}">
        <p14:creationId xmlns:p14="http://schemas.microsoft.com/office/powerpoint/2010/main" val="7144718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12</a:t>
            </a:fld>
            <a:endParaRPr lang="en-US"/>
          </a:p>
        </p:txBody>
      </p:sp>
    </p:spTree>
    <p:extLst>
      <p:ext uri="{BB962C8B-B14F-4D97-AF65-F5344CB8AC3E}">
        <p14:creationId xmlns:p14="http://schemas.microsoft.com/office/powerpoint/2010/main" val="1820337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13</a:t>
            </a:fld>
            <a:endParaRPr lang="en-US"/>
          </a:p>
        </p:txBody>
      </p:sp>
    </p:spTree>
    <p:extLst>
      <p:ext uri="{BB962C8B-B14F-4D97-AF65-F5344CB8AC3E}">
        <p14:creationId xmlns:p14="http://schemas.microsoft.com/office/powerpoint/2010/main" val="20785746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to the </a:t>
            </a:r>
            <a:r>
              <a:rPr lang="en-US" dirty="0" err="1"/>
              <a:t>metapop</a:t>
            </a:r>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14</a:t>
            </a:fld>
            <a:endParaRPr lang="en-US"/>
          </a:p>
        </p:txBody>
      </p:sp>
    </p:spTree>
    <p:extLst>
      <p:ext uri="{BB962C8B-B14F-4D97-AF65-F5344CB8AC3E}">
        <p14:creationId xmlns:p14="http://schemas.microsoft.com/office/powerpoint/2010/main" val="14923126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to the </a:t>
            </a:r>
            <a:r>
              <a:rPr lang="en-US" dirty="0" err="1"/>
              <a:t>metapop</a:t>
            </a:r>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15</a:t>
            </a:fld>
            <a:endParaRPr lang="en-US"/>
          </a:p>
        </p:txBody>
      </p:sp>
    </p:spTree>
    <p:extLst>
      <p:ext uri="{BB962C8B-B14F-4D97-AF65-F5344CB8AC3E}">
        <p14:creationId xmlns:p14="http://schemas.microsoft.com/office/powerpoint/2010/main" val="2343985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16</a:t>
            </a:fld>
            <a:endParaRPr lang="en-US"/>
          </a:p>
        </p:txBody>
      </p:sp>
    </p:spTree>
    <p:extLst>
      <p:ext uri="{BB962C8B-B14F-4D97-AF65-F5344CB8AC3E}">
        <p14:creationId xmlns:p14="http://schemas.microsoft.com/office/powerpoint/2010/main" val="3972598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look at interactions between species</a:t>
            </a:r>
          </a:p>
        </p:txBody>
      </p:sp>
      <p:sp>
        <p:nvSpPr>
          <p:cNvPr id="4" name="Slide Number Placeholder 3"/>
          <p:cNvSpPr>
            <a:spLocks noGrp="1"/>
          </p:cNvSpPr>
          <p:nvPr>
            <p:ph type="sldNum" sz="quarter" idx="5"/>
          </p:nvPr>
        </p:nvSpPr>
        <p:spPr/>
        <p:txBody>
          <a:bodyPr/>
          <a:lstStyle/>
          <a:p>
            <a:fld id="{A8C508D1-CDDD-6445-AC0B-42415DA4AB68}" type="slidenum">
              <a:rPr lang="en-US" smtClean="0"/>
              <a:t>17</a:t>
            </a:fld>
            <a:endParaRPr lang="en-US"/>
          </a:p>
        </p:txBody>
      </p:sp>
    </p:spTree>
    <p:extLst>
      <p:ext uri="{BB962C8B-B14F-4D97-AF65-F5344CB8AC3E}">
        <p14:creationId xmlns:p14="http://schemas.microsoft.com/office/powerpoint/2010/main" val="10738856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18</a:t>
            </a:fld>
            <a:endParaRPr lang="en-US"/>
          </a:p>
        </p:txBody>
      </p:sp>
    </p:spTree>
    <p:extLst>
      <p:ext uri="{BB962C8B-B14F-4D97-AF65-F5344CB8AC3E}">
        <p14:creationId xmlns:p14="http://schemas.microsoft.com/office/powerpoint/2010/main" val="32878170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19</a:t>
            </a:fld>
            <a:endParaRPr lang="en-US"/>
          </a:p>
        </p:txBody>
      </p:sp>
    </p:spTree>
    <p:extLst>
      <p:ext uri="{BB962C8B-B14F-4D97-AF65-F5344CB8AC3E}">
        <p14:creationId xmlns:p14="http://schemas.microsoft.com/office/powerpoint/2010/main" val="2902989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Are you sad this is the last poll?</a:t>
            </a:r>
          </a:p>
          <a:p>
            <a:r>
              <a:rPr lang="en-US"/>
              <a:t>https://www.polleverywhere.com/multiple_choice_polls/rdrJqpvmpwX5lVKaSZHgI?display_state=chart&amp;activity_state=opened&amp;state=opened&amp;flow=Engagement&amp;onscreen=persist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2</a:t>
            </a:fld>
            <a:endParaRPr lang="en-US"/>
          </a:p>
        </p:txBody>
      </p:sp>
    </p:spTree>
    <p:extLst>
      <p:ext uri="{BB962C8B-B14F-4D97-AF65-F5344CB8AC3E}">
        <p14:creationId xmlns:p14="http://schemas.microsoft.com/office/powerpoint/2010/main" val="9939222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20</a:t>
            </a:fld>
            <a:endParaRPr lang="en-US"/>
          </a:p>
        </p:txBody>
      </p:sp>
    </p:spTree>
    <p:extLst>
      <p:ext uri="{BB962C8B-B14F-4D97-AF65-F5344CB8AC3E}">
        <p14:creationId xmlns:p14="http://schemas.microsoft.com/office/powerpoint/2010/main" val="8242684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how multiple species interact with each other – and with the environment</a:t>
            </a:r>
          </a:p>
        </p:txBody>
      </p:sp>
      <p:sp>
        <p:nvSpPr>
          <p:cNvPr id="4" name="Slide Number Placeholder 3"/>
          <p:cNvSpPr>
            <a:spLocks noGrp="1"/>
          </p:cNvSpPr>
          <p:nvPr>
            <p:ph type="sldNum" sz="quarter" idx="5"/>
          </p:nvPr>
        </p:nvSpPr>
        <p:spPr/>
        <p:txBody>
          <a:bodyPr/>
          <a:lstStyle/>
          <a:p>
            <a:fld id="{A8C508D1-CDDD-6445-AC0B-42415DA4AB68}" type="slidenum">
              <a:rPr lang="en-US" smtClean="0"/>
              <a:t>21</a:t>
            </a:fld>
            <a:endParaRPr lang="en-US"/>
          </a:p>
        </p:txBody>
      </p:sp>
    </p:spTree>
    <p:extLst>
      <p:ext uri="{BB962C8B-B14F-4D97-AF65-F5344CB8AC3E}">
        <p14:creationId xmlns:p14="http://schemas.microsoft.com/office/powerpoint/2010/main" val="27926233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how multiple species interact with each other – and with the environment</a:t>
            </a:r>
          </a:p>
        </p:txBody>
      </p:sp>
      <p:sp>
        <p:nvSpPr>
          <p:cNvPr id="4" name="Slide Number Placeholder 3"/>
          <p:cNvSpPr>
            <a:spLocks noGrp="1"/>
          </p:cNvSpPr>
          <p:nvPr>
            <p:ph type="sldNum" sz="quarter" idx="5"/>
          </p:nvPr>
        </p:nvSpPr>
        <p:spPr/>
        <p:txBody>
          <a:bodyPr/>
          <a:lstStyle/>
          <a:p>
            <a:fld id="{A8C508D1-CDDD-6445-AC0B-42415DA4AB68}" type="slidenum">
              <a:rPr lang="en-US" smtClean="0"/>
              <a:t>22</a:t>
            </a:fld>
            <a:endParaRPr lang="en-US"/>
          </a:p>
        </p:txBody>
      </p:sp>
    </p:spTree>
    <p:extLst>
      <p:ext uri="{BB962C8B-B14F-4D97-AF65-F5344CB8AC3E}">
        <p14:creationId xmlns:p14="http://schemas.microsoft.com/office/powerpoint/2010/main" val="36674104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there is the level of the individual. Since ecology concerns interactions of organisms with each other and the environment, here we means how an in individual interacts with the environment</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23</a:t>
            </a:fld>
            <a:endParaRPr lang="en-US"/>
          </a:p>
        </p:txBody>
      </p:sp>
    </p:spTree>
    <p:extLst>
      <p:ext uri="{BB962C8B-B14F-4D97-AF65-F5344CB8AC3E}">
        <p14:creationId xmlns:p14="http://schemas.microsoft.com/office/powerpoint/2010/main" val="14371024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there is the level of the individual. Since ecology concerns interactions of organisms with each other and the environment, here we means how an in individual interacts with the environment</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24</a:t>
            </a:fld>
            <a:endParaRPr lang="en-US"/>
          </a:p>
        </p:txBody>
      </p:sp>
    </p:spTree>
    <p:extLst>
      <p:ext uri="{BB962C8B-B14F-4D97-AF65-F5344CB8AC3E}">
        <p14:creationId xmlns:p14="http://schemas.microsoft.com/office/powerpoint/2010/main" val="32241263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25</a:t>
            </a:fld>
            <a:endParaRPr lang="en-US"/>
          </a:p>
        </p:txBody>
      </p:sp>
    </p:spTree>
    <p:extLst>
      <p:ext uri="{BB962C8B-B14F-4D97-AF65-F5344CB8AC3E}">
        <p14:creationId xmlns:p14="http://schemas.microsoft.com/office/powerpoint/2010/main" val="19947553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26</a:t>
            </a:fld>
            <a:endParaRPr lang="en-US"/>
          </a:p>
        </p:txBody>
      </p:sp>
    </p:spTree>
    <p:extLst>
      <p:ext uri="{BB962C8B-B14F-4D97-AF65-F5344CB8AC3E}">
        <p14:creationId xmlns:p14="http://schemas.microsoft.com/office/powerpoint/2010/main" val="14043251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27</a:t>
            </a:fld>
            <a:endParaRPr lang="en-US"/>
          </a:p>
        </p:txBody>
      </p:sp>
    </p:spTree>
    <p:extLst>
      <p:ext uri="{BB962C8B-B14F-4D97-AF65-F5344CB8AC3E}">
        <p14:creationId xmlns:p14="http://schemas.microsoft.com/office/powerpoint/2010/main" val="25171184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28</a:t>
            </a:fld>
            <a:endParaRPr lang="en-US"/>
          </a:p>
        </p:txBody>
      </p:sp>
    </p:spTree>
    <p:extLst>
      <p:ext uri="{BB962C8B-B14F-4D97-AF65-F5344CB8AC3E}">
        <p14:creationId xmlns:p14="http://schemas.microsoft.com/office/powerpoint/2010/main" val="15510998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29</a:t>
            </a:fld>
            <a:endParaRPr lang="en-US"/>
          </a:p>
        </p:txBody>
      </p:sp>
    </p:spTree>
    <p:extLst>
      <p:ext uri="{BB962C8B-B14F-4D97-AF65-F5344CB8AC3E}">
        <p14:creationId xmlns:p14="http://schemas.microsoft.com/office/powerpoint/2010/main" val="1787576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Are you sad this is the last poll?</a:t>
            </a:r>
          </a:p>
          <a:p>
            <a:r>
              <a:rPr lang="en-US"/>
              <a:t>https://www.polleverywhere.com/multiple_choice_polls/rdrJqpvmpwX5lVKaSZHgI?display_state=chart&amp;activity_state=closed&amp;state=closed&amp;flow=Engagement&amp;onscreen=persist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3</a:t>
            </a:fld>
            <a:endParaRPr lang="en-US"/>
          </a:p>
        </p:txBody>
      </p:sp>
    </p:spTree>
    <p:extLst>
      <p:ext uri="{BB962C8B-B14F-4D97-AF65-F5344CB8AC3E}">
        <p14:creationId xmlns:p14="http://schemas.microsoft.com/office/powerpoint/2010/main" val="8254530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30</a:t>
            </a:fld>
            <a:endParaRPr lang="en-US"/>
          </a:p>
        </p:txBody>
      </p:sp>
    </p:spTree>
    <p:extLst>
      <p:ext uri="{BB962C8B-B14F-4D97-AF65-F5344CB8AC3E}">
        <p14:creationId xmlns:p14="http://schemas.microsoft.com/office/powerpoint/2010/main" val="38205969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31</a:t>
            </a:fld>
            <a:endParaRPr lang="en-US"/>
          </a:p>
        </p:txBody>
      </p:sp>
    </p:spTree>
    <p:extLst>
      <p:ext uri="{BB962C8B-B14F-4D97-AF65-F5344CB8AC3E}">
        <p14:creationId xmlns:p14="http://schemas.microsoft.com/office/powerpoint/2010/main" val="31787638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32</a:t>
            </a:fld>
            <a:endParaRPr lang="en-US"/>
          </a:p>
        </p:txBody>
      </p:sp>
    </p:spTree>
    <p:extLst>
      <p:ext uri="{BB962C8B-B14F-4D97-AF65-F5344CB8AC3E}">
        <p14:creationId xmlns:p14="http://schemas.microsoft.com/office/powerpoint/2010/main" val="34128589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33</a:t>
            </a:fld>
            <a:endParaRPr lang="en-US"/>
          </a:p>
        </p:txBody>
      </p:sp>
    </p:spTree>
    <p:extLst>
      <p:ext uri="{BB962C8B-B14F-4D97-AF65-F5344CB8AC3E}">
        <p14:creationId xmlns:p14="http://schemas.microsoft.com/office/powerpoint/2010/main" val="12051699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At which site has the majority of biodiversity likely been sampled?</a:t>
            </a:r>
          </a:p>
          <a:p>
            <a:r>
              <a:rPr lang="en-US"/>
              <a:t>https://www.polleverywhere.com/multiple_choice_polls/GbP9DSSCQBRySuc3bFkGo?display_state=instructions&amp;activity_state=opened&amp;state=opened&amp;flow=Instructor&amp;onscreen=persist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34</a:t>
            </a:fld>
            <a:endParaRPr lang="en-US"/>
          </a:p>
        </p:txBody>
      </p:sp>
    </p:spTree>
    <p:extLst>
      <p:ext uri="{BB962C8B-B14F-4D97-AF65-F5344CB8AC3E}">
        <p14:creationId xmlns:p14="http://schemas.microsoft.com/office/powerpoint/2010/main" val="1372579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At which site has the majority of biodiversity likely been sampled?</a:t>
            </a:r>
          </a:p>
          <a:p>
            <a:r>
              <a:rPr lang="en-US"/>
              <a:t>https://www.polleverywhere.com/multiple_choice_polls/GbP9DSSCQBRySuc3bFkGo?display_state=chart&amp;activity_state=closed&amp;state=closed&amp;flow=Instructor&amp;onscreen=persist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35</a:t>
            </a:fld>
            <a:endParaRPr lang="en-US"/>
          </a:p>
        </p:txBody>
      </p:sp>
    </p:spTree>
    <p:extLst>
      <p:ext uri="{BB962C8B-B14F-4D97-AF65-F5344CB8AC3E}">
        <p14:creationId xmlns:p14="http://schemas.microsoft.com/office/powerpoint/2010/main" val="23590248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At which site has the majority of biodiversity likely been sampled?</a:t>
            </a:r>
          </a:p>
          <a:p>
            <a:r>
              <a:rPr lang="en-US"/>
              <a:t>https://www.polleverywhere.com/multiple_choice_polls/GbP9DSSCQBRySuc3bFkGo?display_state=chart&amp;activity_state=closed&amp;display=correctness&amp;state=closed&amp;flow=Instructor&amp;onscreen=persist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36</a:t>
            </a:fld>
            <a:endParaRPr lang="en-US"/>
          </a:p>
        </p:txBody>
      </p:sp>
    </p:spTree>
    <p:extLst>
      <p:ext uri="{BB962C8B-B14F-4D97-AF65-F5344CB8AC3E}">
        <p14:creationId xmlns:p14="http://schemas.microsoft.com/office/powerpoint/2010/main" val="28892716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37</a:t>
            </a:fld>
            <a:endParaRPr lang="en-US"/>
          </a:p>
        </p:txBody>
      </p:sp>
    </p:spTree>
    <p:extLst>
      <p:ext uri="{BB962C8B-B14F-4D97-AF65-F5344CB8AC3E}">
        <p14:creationId xmlns:p14="http://schemas.microsoft.com/office/powerpoint/2010/main" val="34608991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38</a:t>
            </a:fld>
            <a:endParaRPr lang="en-US"/>
          </a:p>
        </p:txBody>
      </p:sp>
    </p:spTree>
    <p:extLst>
      <p:ext uri="{BB962C8B-B14F-4D97-AF65-F5344CB8AC3E}">
        <p14:creationId xmlns:p14="http://schemas.microsoft.com/office/powerpoint/2010/main" val="38891234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39</a:t>
            </a:fld>
            <a:endParaRPr lang="en-US"/>
          </a:p>
        </p:txBody>
      </p:sp>
    </p:spTree>
    <p:extLst>
      <p:ext uri="{BB962C8B-B14F-4D97-AF65-F5344CB8AC3E}">
        <p14:creationId xmlns:p14="http://schemas.microsoft.com/office/powerpoint/2010/main" val="254466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4</a:t>
            </a:fld>
            <a:endParaRPr lang="en-US"/>
          </a:p>
        </p:txBody>
      </p:sp>
    </p:spTree>
    <p:extLst>
      <p:ext uri="{BB962C8B-B14F-4D97-AF65-F5344CB8AC3E}">
        <p14:creationId xmlns:p14="http://schemas.microsoft.com/office/powerpoint/2010/main" val="19274388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40</a:t>
            </a:fld>
            <a:endParaRPr lang="en-US"/>
          </a:p>
        </p:txBody>
      </p:sp>
    </p:spTree>
    <p:extLst>
      <p:ext uri="{BB962C8B-B14F-4D97-AF65-F5344CB8AC3E}">
        <p14:creationId xmlns:p14="http://schemas.microsoft.com/office/powerpoint/2010/main" val="7491097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41</a:t>
            </a:fld>
            <a:endParaRPr lang="en-US"/>
          </a:p>
        </p:txBody>
      </p:sp>
    </p:spTree>
    <p:extLst>
      <p:ext uri="{BB962C8B-B14F-4D97-AF65-F5344CB8AC3E}">
        <p14:creationId xmlns:p14="http://schemas.microsoft.com/office/powerpoint/2010/main" val="27159892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42</a:t>
            </a:fld>
            <a:endParaRPr lang="en-US"/>
          </a:p>
        </p:txBody>
      </p:sp>
    </p:spTree>
    <p:extLst>
      <p:ext uri="{BB962C8B-B14F-4D97-AF65-F5344CB8AC3E}">
        <p14:creationId xmlns:p14="http://schemas.microsoft.com/office/powerpoint/2010/main" val="39595638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43</a:t>
            </a:fld>
            <a:endParaRPr lang="en-US"/>
          </a:p>
        </p:txBody>
      </p:sp>
    </p:spTree>
    <p:extLst>
      <p:ext uri="{BB962C8B-B14F-4D97-AF65-F5344CB8AC3E}">
        <p14:creationId xmlns:p14="http://schemas.microsoft.com/office/powerpoint/2010/main" val="11049737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44</a:t>
            </a:fld>
            <a:endParaRPr lang="en-US"/>
          </a:p>
        </p:txBody>
      </p:sp>
    </p:spTree>
    <p:extLst>
      <p:ext uri="{BB962C8B-B14F-4D97-AF65-F5344CB8AC3E}">
        <p14:creationId xmlns:p14="http://schemas.microsoft.com/office/powerpoint/2010/main" val="26980406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45</a:t>
            </a:fld>
            <a:endParaRPr lang="en-US"/>
          </a:p>
        </p:txBody>
      </p:sp>
    </p:spTree>
    <p:extLst>
      <p:ext uri="{BB962C8B-B14F-4D97-AF65-F5344CB8AC3E}">
        <p14:creationId xmlns:p14="http://schemas.microsoft.com/office/powerpoint/2010/main" val="12522067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46</a:t>
            </a:fld>
            <a:endParaRPr lang="en-US"/>
          </a:p>
        </p:txBody>
      </p:sp>
    </p:spTree>
    <p:extLst>
      <p:ext uri="{BB962C8B-B14F-4D97-AF65-F5344CB8AC3E}">
        <p14:creationId xmlns:p14="http://schemas.microsoft.com/office/powerpoint/2010/main" val="13660155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47</a:t>
            </a:fld>
            <a:endParaRPr lang="en-US"/>
          </a:p>
        </p:txBody>
      </p:sp>
    </p:spTree>
    <p:extLst>
      <p:ext uri="{BB962C8B-B14F-4D97-AF65-F5344CB8AC3E}">
        <p14:creationId xmlns:p14="http://schemas.microsoft.com/office/powerpoint/2010/main" val="5908385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48</a:t>
            </a:fld>
            <a:endParaRPr lang="en-US"/>
          </a:p>
        </p:txBody>
      </p:sp>
    </p:spTree>
    <p:extLst>
      <p:ext uri="{BB962C8B-B14F-4D97-AF65-F5344CB8AC3E}">
        <p14:creationId xmlns:p14="http://schemas.microsoft.com/office/powerpoint/2010/main" val="19157906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49</a:t>
            </a:fld>
            <a:endParaRPr lang="en-US"/>
          </a:p>
        </p:txBody>
      </p:sp>
    </p:spTree>
    <p:extLst>
      <p:ext uri="{BB962C8B-B14F-4D97-AF65-F5344CB8AC3E}">
        <p14:creationId xmlns:p14="http://schemas.microsoft.com/office/powerpoint/2010/main" val="2482529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98E41-9EF4-31AE-6270-BB06DF9E57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140254-63B1-0F92-1467-6FB7E589B7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434542-18FE-424B-AA75-0E10261BE12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4549141-CE7E-E00D-F040-2E55FB30C01E}"/>
              </a:ext>
            </a:extLst>
          </p:cNvPr>
          <p:cNvSpPr>
            <a:spLocks noGrp="1"/>
          </p:cNvSpPr>
          <p:nvPr>
            <p:ph type="sldNum" sz="quarter" idx="5"/>
          </p:nvPr>
        </p:nvSpPr>
        <p:spPr/>
        <p:txBody>
          <a:bodyPr/>
          <a:lstStyle/>
          <a:p>
            <a:fld id="{A8C508D1-CDDD-6445-AC0B-42415DA4AB68}" type="slidenum">
              <a:rPr lang="en-US" smtClean="0"/>
              <a:t>5</a:t>
            </a:fld>
            <a:endParaRPr lang="en-US"/>
          </a:p>
        </p:txBody>
      </p:sp>
    </p:spTree>
    <p:extLst>
      <p:ext uri="{BB962C8B-B14F-4D97-AF65-F5344CB8AC3E}">
        <p14:creationId xmlns:p14="http://schemas.microsoft.com/office/powerpoint/2010/main" val="16649182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50</a:t>
            </a:fld>
            <a:endParaRPr lang="en-US"/>
          </a:p>
        </p:txBody>
      </p:sp>
    </p:spTree>
    <p:extLst>
      <p:ext uri="{BB962C8B-B14F-4D97-AF65-F5344CB8AC3E}">
        <p14:creationId xmlns:p14="http://schemas.microsoft.com/office/powerpoint/2010/main" val="40866644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51</a:t>
            </a:fld>
            <a:endParaRPr lang="en-US"/>
          </a:p>
        </p:txBody>
      </p:sp>
    </p:spTree>
    <p:extLst>
      <p:ext uri="{BB962C8B-B14F-4D97-AF65-F5344CB8AC3E}">
        <p14:creationId xmlns:p14="http://schemas.microsoft.com/office/powerpoint/2010/main" val="8700714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52</a:t>
            </a:fld>
            <a:endParaRPr lang="en-US"/>
          </a:p>
        </p:txBody>
      </p:sp>
    </p:spTree>
    <p:extLst>
      <p:ext uri="{BB962C8B-B14F-4D97-AF65-F5344CB8AC3E}">
        <p14:creationId xmlns:p14="http://schemas.microsoft.com/office/powerpoint/2010/main" val="21476756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Each island is colored according to the number of carnivore species inhabiting the island. Which color likely corresponds to the highest number of species?</a:t>
            </a:r>
          </a:p>
          <a:p>
            <a:r>
              <a:rPr lang="en-US"/>
              <a:t>https://www.polleverywhere.com/multiple_choice_polls/t0xuGVuH0WyvPAy2bgArC?display_state=instructions&amp;activity_state=opened&amp;state=opened&amp;flow=Instructor&amp;onscreen=persist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53</a:t>
            </a:fld>
            <a:endParaRPr lang="en-US"/>
          </a:p>
        </p:txBody>
      </p:sp>
    </p:spTree>
    <p:extLst>
      <p:ext uri="{BB962C8B-B14F-4D97-AF65-F5344CB8AC3E}">
        <p14:creationId xmlns:p14="http://schemas.microsoft.com/office/powerpoint/2010/main" val="39695440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Each island is colored according to the number of carnivore species inhabiting the island. Which color likely corresponds to the highest number of species?</a:t>
            </a:r>
          </a:p>
          <a:p>
            <a:r>
              <a:rPr lang="en-US"/>
              <a:t>https://www.polleverywhere.com/multiple_choice_polls/t0xuGVuH0WyvPAy2bgArC?display_state=chart&amp;activity_state=closed&amp;state=closed&amp;flow=Instructor&amp;onscreen=persist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54</a:t>
            </a:fld>
            <a:endParaRPr lang="en-US"/>
          </a:p>
        </p:txBody>
      </p:sp>
    </p:spTree>
    <p:extLst>
      <p:ext uri="{BB962C8B-B14F-4D97-AF65-F5344CB8AC3E}">
        <p14:creationId xmlns:p14="http://schemas.microsoft.com/office/powerpoint/2010/main" val="39438199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Each island is colored according to the number of carnivore species inhabiting the island. Which color likely corresponds to the highest number of species?</a:t>
            </a:r>
          </a:p>
          <a:p>
            <a:r>
              <a:rPr lang="en-US"/>
              <a:t>https://www.polleverywhere.com/multiple_choice_polls/t0xuGVuH0WyvPAy2bgArC?display_state=chart&amp;activity_state=closed&amp;display=correctness&amp;state=closed&amp;flow=Instructor&amp;onscreen=persist</a:t>
            </a:r>
          </a:p>
        </p:txBody>
      </p:sp>
      <p:sp>
        <p:nvSpPr>
          <p:cNvPr id="4" name="Slide Number Placeholder 3"/>
          <p:cNvSpPr>
            <a:spLocks noGrp="1"/>
          </p:cNvSpPr>
          <p:nvPr>
            <p:ph type="sldNum" sz="quarter" idx="5"/>
          </p:nvPr>
        </p:nvSpPr>
        <p:spPr/>
        <p:txBody>
          <a:bodyPr/>
          <a:lstStyle/>
          <a:p>
            <a:fld id="{8F0C7ECF-E0BE-4E4F-8B1B-0B5591F01D5C}" type="slidenum">
              <a:rPr lang="en-US" smtClean="0"/>
              <a:t>55</a:t>
            </a:fld>
            <a:endParaRPr lang="en-US"/>
          </a:p>
        </p:txBody>
      </p:sp>
    </p:spTree>
    <p:extLst>
      <p:ext uri="{BB962C8B-B14F-4D97-AF65-F5344CB8AC3E}">
        <p14:creationId xmlns:p14="http://schemas.microsoft.com/office/powerpoint/2010/main" val="10855321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56</a:t>
            </a:fld>
            <a:endParaRPr lang="en-US"/>
          </a:p>
        </p:txBody>
      </p:sp>
    </p:spTree>
    <p:extLst>
      <p:ext uri="{BB962C8B-B14F-4D97-AF65-F5344CB8AC3E}">
        <p14:creationId xmlns:p14="http://schemas.microsoft.com/office/powerpoint/2010/main" val="16420656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57</a:t>
            </a:fld>
            <a:endParaRPr lang="en-US"/>
          </a:p>
        </p:txBody>
      </p:sp>
    </p:spTree>
    <p:extLst>
      <p:ext uri="{BB962C8B-B14F-4D97-AF65-F5344CB8AC3E}">
        <p14:creationId xmlns:p14="http://schemas.microsoft.com/office/powerpoint/2010/main" val="3700269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58</a:t>
            </a:fld>
            <a:endParaRPr lang="en-US"/>
          </a:p>
        </p:txBody>
      </p:sp>
    </p:spTree>
    <p:extLst>
      <p:ext uri="{BB962C8B-B14F-4D97-AF65-F5344CB8AC3E}">
        <p14:creationId xmlns:p14="http://schemas.microsoft.com/office/powerpoint/2010/main" val="9615206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59</a:t>
            </a:fld>
            <a:endParaRPr lang="en-US"/>
          </a:p>
        </p:txBody>
      </p:sp>
    </p:spTree>
    <p:extLst>
      <p:ext uri="{BB962C8B-B14F-4D97-AF65-F5344CB8AC3E}">
        <p14:creationId xmlns:p14="http://schemas.microsoft.com/office/powerpoint/2010/main" val="3354854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9235C-1127-3F76-C0BB-929C8DFFB3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D16579-552A-26E1-1606-261EA25E67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5BAA3B-BBF8-1184-5710-45ADD1C1944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C247F43-9299-8F47-34F1-1552EEAFF07A}"/>
              </a:ext>
            </a:extLst>
          </p:cNvPr>
          <p:cNvSpPr>
            <a:spLocks noGrp="1"/>
          </p:cNvSpPr>
          <p:nvPr>
            <p:ph type="sldNum" sz="quarter" idx="5"/>
          </p:nvPr>
        </p:nvSpPr>
        <p:spPr/>
        <p:txBody>
          <a:bodyPr/>
          <a:lstStyle/>
          <a:p>
            <a:fld id="{A8C508D1-CDDD-6445-AC0B-42415DA4AB68}" type="slidenum">
              <a:rPr lang="en-US" smtClean="0"/>
              <a:t>6</a:t>
            </a:fld>
            <a:endParaRPr lang="en-US"/>
          </a:p>
        </p:txBody>
      </p:sp>
    </p:spTree>
    <p:extLst>
      <p:ext uri="{BB962C8B-B14F-4D97-AF65-F5344CB8AC3E}">
        <p14:creationId xmlns:p14="http://schemas.microsoft.com/office/powerpoint/2010/main" val="24357395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60</a:t>
            </a:fld>
            <a:endParaRPr lang="en-US"/>
          </a:p>
        </p:txBody>
      </p:sp>
    </p:spTree>
    <p:extLst>
      <p:ext uri="{BB962C8B-B14F-4D97-AF65-F5344CB8AC3E}">
        <p14:creationId xmlns:p14="http://schemas.microsoft.com/office/powerpoint/2010/main" val="284641098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61</a:t>
            </a:fld>
            <a:endParaRPr lang="en-US"/>
          </a:p>
        </p:txBody>
      </p:sp>
    </p:spTree>
    <p:extLst>
      <p:ext uri="{BB962C8B-B14F-4D97-AF65-F5344CB8AC3E}">
        <p14:creationId xmlns:p14="http://schemas.microsoft.com/office/powerpoint/2010/main" val="36972453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62</a:t>
            </a:fld>
            <a:endParaRPr lang="en-US"/>
          </a:p>
        </p:txBody>
      </p:sp>
    </p:spTree>
    <p:extLst>
      <p:ext uri="{BB962C8B-B14F-4D97-AF65-F5344CB8AC3E}">
        <p14:creationId xmlns:p14="http://schemas.microsoft.com/office/powerpoint/2010/main" val="19411520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63</a:t>
            </a:fld>
            <a:endParaRPr lang="en-US"/>
          </a:p>
        </p:txBody>
      </p:sp>
    </p:spTree>
    <p:extLst>
      <p:ext uri="{BB962C8B-B14F-4D97-AF65-F5344CB8AC3E}">
        <p14:creationId xmlns:p14="http://schemas.microsoft.com/office/powerpoint/2010/main" val="37946989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64</a:t>
            </a:fld>
            <a:endParaRPr lang="en-US"/>
          </a:p>
        </p:txBody>
      </p:sp>
    </p:spTree>
    <p:extLst>
      <p:ext uri="{BB962C8B-B14F-4D97-AF65-F5344CB8AC3E}">
        <p14:creationId xmlns:p14="http://schemas.microsoft.com/office/powerpoint/2010/main" val="184223745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65</a:t>
            </a:fld>
            <a:endParaRPr lang="en-US"/>
          </a:p>
        </p:txBody>
      </p:sp>
    </p:spTree>
    <p:extLst>
      <p:ext uri="{BB962C8B-B14F-4D97-AF65-F5344CB8AC3E}">
        <p14:creationId xmlns:p14="http://schemas.microsoft.com/office/powerpoint/2010/main" val="28078318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66</a:t>
            </a:fld>
            <a:endParaRPr lang="en-US"/>
          </a:p>
        </p:txBody>
      </p:sp>
    </p:spTree>
    <p:extLst>
      <p:ext uri="{BB962C8B-B14F-4D97-AF65-F5344CB8AC3E}">
        <p14:creationId xmlns:p14="http://schemas.microsoft.com/office/powerpoint/2010/main" val="1520171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67</a:t>
            </a:fld>
            <a:endParaRPr lang="en-US"/>
          </a:p>
        </p:txBody>
      </p:sp>
    </p:spTree>
    <p:extLst>
      <p:ext uri="{BB962C8B-B14F-4D97-AF65-F5344CB8AC3E}">
        <p14:creationId xmlns:p14="http://schemas.microsoft.com/office/powerpoint/2010/main" val="28229143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68</a:t>
            </a:fld>
            <a:endParaRPr lang="en-US"/>
          </a:p>
        </p:txBody>
      </p:sp>
    </p:spTree>
    <p:extLst>
      <p:ext uri="{BB962C8B-B14F-4D97-AF65-F5344CB8AC3E}">
        <p14:creationId xmlns:p14="http://schemas.microsoft.com/office/powerpoint/2010/main" val="150691069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69</a:t>
            </a:fld>
            <a:endParaRPr lang="en-US"/>
          </a:p>
        </p:txBody>
      </p:sp>
    </p:spTree>
    <p:extLst>
      <p:ext uri="{BB962C8B-B14F-4D97-AF65-F5344CB8AC3E}">
        <p14:creationId xmlns:p14="http://schemas.microsoft.com/office/powerpoint/2010/main" val="2448212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64261-9A60-15CF-3D20-919233FDF1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631F4-EEF4-71B9-BA5D-96793FDBBE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2D0BA7-244B-AD2C-A5C9-D10B3DADD71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86590D1-28F0-D7C4-1687-C6575ADD6892}"/>
              </a:ext>
            </a:extLst>
          </p:cNvPr>
          <p:cNvSpPr>
            <a:spLocks noGrp="1"/>
          </p:cNvSpPr>
          <p:nvPr>
            <p:ph type="sldNum" sz="quarter" idx="5"/>
          </p:nvPr>
        </p:nvSpPr>
        <p:spPr/>
        <p:txBody>
          <a:bodyPr/>
          <a:lstStyle/>
          <a:p>
            <a:fld id="{A8C508D1-CDDD-6445-AC0B-42415DA4AB68}" type="slidenum">
              <a:rPr lang="en-US" smtClean="0"/>
              <a:t>7</a:t>
            </a:fld>
            <a:endParaRPr lang="en-US"/>
          </a:p>
        </p:txBody>
      </p:sp>
    </p:spTree>
    <p:extLst>
      <p:ext uri="{BB962C8B-B14F-4D97-AF65-F5344CB8AC3E}">
        <p14:creationId xmlns:p14="http://schemas.microsoft.com/office/powerpoint/2010/main" val="6709263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70</a:t>
            </a:fld>
            <a:endParaRPr lang="en-US"/>
          </a:p>
        </p:txBody>
      </p:sp>
    </p:spTree>
    <p:extLst>
      <p:ext uri="{BB962C8B-B14F-4D97-AF65-F5344CB8AC3E}">
        <p14:creationId xmlns:p14="http://schemas.microsoft.com/office/powerpoint/2010/main" val="323666336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71</a:t>
            </a:fld>
            <a:endParaRPr lang="en-US"/>
          </a:p>
        </p:txBody>
      </p:sp>
    </p:spTree>
    <p:extLst>
      <p:ext uri="{BB962C8B-B14F-4D97-AF65-F5344CB8AC3E}">
        <p14:creationId xmlns:p14="http://schemas.microsoft.com/office/powerpoint/2010/main" val="143356181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72</a:t>
            </a:fld>
            <a:endParaRPr lang="en-US"/>
          </a:p>
        </p:txBody>
      </p:sp>
    </p:spTree>
    <p:extLst>
      <p:ext uri="{BB962C8B-B14F-4D97-AF65-F5344CB8AC3E}">
        <p14:creationId xmlns:p14="http://schemas.microsoft.com/office/powerpoint/2010/main" val="172162453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73</a:t>
            </a:fld>
            <a:endParaRPr lang="en-US"/>
          </a:p>
        </p:txBody>
      </p:sp>
    </p:spTree>
    <p:extLst>
      <p:ext uri="{BB962C8B-B14F-4D97-AF65-F5344CB8AC3E}">
        <p14:creationId xmlns:p14="http://schemas.microsoft.com/office/powerpoint/2010/main" val="373487882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74</a:t>
            </a:fld>
            <a:endParaRPr lang="en-US"/>
          </a:p>
        </p:txBody>
      </p:sp>
    </p:spTree>
    <p:extLst>
      <p:ext uri="{BB962C8B-B14F-4D97-AF65-F5344CB8AC3E}">
        <p14:creationId xmlns:p14="http://schemas.microsoft.com/office/powerpoint/2010/main" val="30828175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75</a:t>
            </a:fld>
            <a:endParaRPr lang="en-US"/>
          </a:p>
        </p:txBody>
      </p:sp>
    </p:spTree>
    <p:extLst>
      <p:ext uri="{BB962C8B-B14F-4D97-AF65-F5344CB8AC3E}">
        <p14:creationId xmlns:p14="http://schemas.microsoft.com/office/powerpoint/2010/main" val="13319718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76</a:t>
            </a:fld>
            <a:endParaRPr lang="en-US"/>
          </a:p>
        </p:txBody>
      </p:sp>
    </p:spTree>
    <p:extLst>
      <p:ext uri="{BB962C8B-B14F-4D97-AF65-F5344CB8AC3E}">
        <p14:creationId xmlns:p14="http://schemas.microsoft.com/office/powerpoint/2010/main" val="493723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77</a:t>
            </a:fld>
            <a:endParaRPr lang="en-US"/>
          </a:p>
        </p:txBody>
      </p:sp>
    </p:spTree>
    <p:extLst>
      <p:ext uri="{BB962C8B-B14F-4D97-AF65-F5344CB8AC3E}">
        <p14:creationId xmlns:p14="http://schemas.microsoft.com/office/powerpoint/2010/main" val="369302192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78</a:t>
            </a:fld>
            <a:endParaRPr lang="en-US"/>
          </a:p>
        </p:txBody>
      </p:sp>
    </p:spTree>
    <p:extLst>
      <p:ext uri="{BB962C8B-B14F-4D97-AF65-F5344CB8AC3E}">
        <p14:creationId xmlns:p14="http://schemas.microsoft.com/office/powerpoint/2010/main" val="39839341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79</a:t>
            </a:fld>
            <a:endParaRPr lang="en-US"/>
          </a:p>
        </p:txBody>
      </p:sp>
    </p:spTree>
    <p:extLst>
      <p:ext uri="{BB962C8B-B14F-4D97-AF65-F5344CB8AC3E}">
        <p14:creationId xmlns:p14="http://schemas.microsoft.com/office/powerpoint/2010/main" val="4056797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explore ecology – using models – across scales</a:t>
            </a:r>
          </a:p>
        </p:txBody>
      </p:sp>
      <p:sp>
        <p:nvSpPr>
          <p:cNvPr id="4" name="Slide Number Placeholder 3"/>
          <p:cNvSpPr>
            <a:spLocks noGrp="1"/>
          </p:cNvSpPr>
          <p:nvPr>
            <p:ph type="sldNum" sz="quarter" idx="5"/>
          </p:nvPr>
        </p:nvSpPr>
        <p:spPr/>
        <p:txBody>
          <a:bodyPr/>
          <a:lstStyle/>
          <a:p>
            <a:fld id="{A8C508D1-CDDD-6445-AC0B-42415DA4AB68}" type="slidenum">
              <a:rPr lang="en-US" smtClean="0"/>
              <a:t>8</a:t>
            </a:fld>
            <a:endParaRPr lang="en-US"/>
          </a:p>
        </p:txBody>
      </p:sp>
    </p:spTree>
    <p:extLst>
      <p:ext uri="{BB962C8B-B14F-4D97-AF65-F5344CB8AC3E}">
        <p14:creationId xmlns:p14="http://schemas.microsoft.com/office/powerpoint/2010/main" val="398578758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80</a:t>
            </a:fld>
            <a:endParaRPr lang="en-US"/>
          </a:p>
        </p:txBody>
      </p:sp>
    </p:spTree>
    <p:extLst>
      <p:ext uri="{BB962C8B-B14F-4D97-AF65-F5344CB8AC3E}">
        <p14:creationId xmlns:p14="http://schemas.microsoft.com/office/powerpoint/2010/main" val="343948726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81</a:t>
            </a:fld>
            <a:endParaRPr lang="en-US"/>
          </a:p>
        </p:txBody>
      </p:sp>
    </p:spTree>
    <p:extLst>
      <p:ext uri="{BB962C8B-B14F-4D97-AF65-F5344CB8AC3E}">
        <p14:creationId xmlns:p14="http://schemas.microsoft.com/office/powerpoint/2010/main" val="41989350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82</a:t>
            </a:fld>
            <a:endParaRPr lang="en-US"/>
          </a:p>
        </p:txBody>
      </p:sp>
    </p:spTree>
    <p:extLst>
      <p:ext uri="{BB962C8B-B14F-4D97-AF65-F5344CB8AC3E}">
        <p14:creationId xmlns:p14="http://schemas.microsoft.com/office/powerpoint/2010/main" val="43944110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0C7ECF-E0BE-4E4F-8B1B-0B5591F01D5C}" type="slidenum">
              <a:rPr lang="en-US" smtClean="0"/>
              <a:t>83</a:t>
            </a:fld>
            <a:endParaRPr lang="en-US"/>
          </a:p>
        </p:txBody>
      </p:sp>
    </p:spTree>
    <p:extLst>
      <p:ext uri="{BB962C8B-B14F-4D97-AF65-F5344CB8AC3E}">
        <p14:creationId xmlns:p14="http://schemas.microsoft.com/office/powerpoint/2010/main" val="70453385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84</a:t>
            </a:fld>
            <a:endParaRPr lang="en-US"/>
          </a:p>
        </p:txBody>
      </p:sp>
    </p:spTree>
    <p:extLst>
      <p:ext uri="{BB962C8B-B14F-4D97-AF65-F5344CB8AC3E}">
        <p14:creationId xmlns:p14="http://schemas.microsoft.com/office/powerpoint/2010/main" val="349929877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85</a:t>
            </a:fld>
            <a:endParaRPr lang="en-US"/>
          </a:p>
        </p:txBody>
      </p:sp>
    </p:spTree>
    <p:extLst>
      <p:ext uri="{BB962C8B-B14F-4D97-AF65-F5344CB8AC3E}">
        <p14:creationId xmlns:p14="http://schemas.microsoft.com/office/powerpoint/2010/main" val="324788887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86</a:t>
            </a:fld>
            <a:endParaRPr lang="en-US"/>
          </a:p>
        </p:txBody>
      </p:sp>
    </p:spTree>
    <p:extLst>
      <p:ext uri="{BB962C8B-B14F-4D97-AF65-F5344CB8AC3E}">
        <p14:creationId xmlns:p14="http://schemas.microsoft.com/office/powerpoint/2010/main" val="73593248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87</a:t>
            </a:fld>
            <a:endParaRPr lang="en-US"/>
          </a:p>
        </p:txBody>
      </p:sp>
    </p:spTree>
    <p:extLst>
      <p:ext uri="{BB962C8B-B14F-4D97-AF65-F5344CB8AC3E}">
        <p14:creationId xmlns:p14="http://schemas.microsoft.com/office/powerpoint/2010/main" val="323100372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88</a:t>
            </a:fld>
            <a:endParaRPr lang="en-US"/>
          </a:p>
        </p:txBody>
      </p:sp>
    </p:spTree>
    <p:extLst>
      <p:ext uri="{BB962C8B-B14F-4D97-AF65-F5344CB8AC3E}">
        <p14:creationId xmlns:p14="http://schemas.microsoft.com/office/powerpoint/2010/main" val="320557253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89</a:t>
            </a:fld>
            <a:endParaRPr lang="en-US"/>
          </a:p>
        </p:txBody>
      </p:sp>
    </p:spTree>
    <p:extLst>
      <p:ext uri="{BB962C8B-B14F-4D97-AF65-F5344CB8AC3E}">
        <p14:creationId xmlns:p14="http://schemas.microsoft.com/office/powerpoint/2010/main" val="1790129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there is the level of the individual. Since ecology concerns interactions of organisms with each other and the environment, here we means how an in individual interacts with the environment</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9</a:t>
            </a:fld>
            <a:endParaRPr lang="en-US"/>
          </a:p>
        </p:txBody>
      </p:sp>
    </p:spTree>
    <p:extLst>
      <p:ext uri="{BB962C8B-B14F-4D97-AF65-F5344CB8AC3E}">
        <p14:creationId xmlns:p14="http://schemas.microsoft.com/office/powerpoint/2010/main" val="107439844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90</a:t>
            </a:fld>
            <a:endParaRPr lang="en-US"/>
          </a:p>
        </p:txBody>
      </p:sp>
    </p:spTree>
    <p:extLst>
      <p:ext uri="{BB962C8B-B14F-4D97-AF65-F5344CB8AC3E}">
        <p14:creationId xmlns:p14="http://schemas.microsoft.com/office/powerpoint/2010/main" val="50121152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91</a:t>
            </a:fld>
            <a:endParaRPr lang="en-US"/>
          </a:p>
        </p:txBody>
      </p:sp>
    </p:spTree>
    <p:extLst>
      <p:ext uri="{BB962C8B-B14F-4D97-AF65-F5344CB8AC3E}">
        <p14:creationId xmlns:p14="http://schemas.microsoft.com/office/powerpoint/2010/main" val="404435537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92</a:t>
            </a:fld>
            <a:endParaRPr lang="en-US"/>
          </a:p>
        </p:txBody>
      </p:sp>
    </p:spTree>
    <p:extLst>
      <p:ext uri="{BB962C8B-B14F-4D97-AF65-F5344CB8AC3E}">
        <p14:creationId xmlns:p14="http://schemas.microsoft.com/office/powerpoint/2010/main" val="428289465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93</a:t>
            </a:fld>
            <a:endParaRPr lang="en-US"/>
          </a:p>
        </p:txBody>
      </p:sp>
    </p:spTree>
    <p:extLst>
      <p:ext uri="{BB962C8B-B14F-4D97-AF65-F5344CB8AC3E}">
        <p14:creationId xmlns:p14="http://schemas.microsoft.com/office/powerpoint/2010/main" val="52115674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94</a:t>
            </a:fld>
            <a:endParaRPr lang="en-US"/>
          </a:p>
        </p:txBody>
      </p:sp>
    </p:spTree>
    <p:extLst>
      <p:ext uri="{BB962C8B-B14F-4D97-AF65-F5344CB8AC3E}">
        <p14:creationId xmlns:p14="http://schemas.microsoft.com/office/powerpoint/2010/main" val="394806698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95</a:t>
            </a:fld>
            <a:endParaRPr lang="en-US"/>
          </a:p>
        </p:txBody>
      </p:sp>
    </p:spTree>
    <p:extLst>
      <p:ext uri="{BB962C8B-B14F-4D97-AF65-F5344CB8AC3E}">
        <p14:creationId xmlns:p14="http://schemas.microsoft.com/office/powerpoint/2010/main" val="392528197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96</a:t>
            </a:fld>
            <a:endParaRPr lang="en-US"/>
          </a:p>
        </p:txBody>
      </p:sp>
    </p:spTree>
    <p:extLst>
      <p:ext uri="{BB962C8B-B14F-4D97-AF65-F5344CB8AC3E}">
        <p14:creationId xmlns:p14="http://schemas.microsoft.com/office/powerpoint/2010/main" val="121975095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97</a:t>
            </a:fld>
            <a:endParaRPr lang="en-US"/>
          </a:p>
        </p:txBody>
      </p:sp>
    </p:spTree>
    <p:extLst>
      <p:ext uri="{BB962C8B-B14F-4D97-AF65-F5344CB8AC3E}">
        <p14:creationId xmlns:p14="http://schemas.microsoft.com/office/powerpoint/2010/main" val="61350829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98</a:t>
            </a:fld>
            <a:endParaRPr lang="en-US"/>
          </a:p>
        </p:txBody>
      </p:sp>
    </p:spTree>
    <p:extLst>
      <p:ext uri="{BB962C8B-B14F-4D97-AF65-F5344CB8AC3E}">
        <p14:creationId xmlns:p14="http://schemas.microsoft.com/office/powerpoint/2010/main" val="320608498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0C7ECF-E0BE-4E4F-8B1B-0B5591F01D5C}" type="slidenum">
              <a:rPr lang="en-US" smtClean="0"/>
              <a:t>99</a:t>
            </a:fld>
            <a:endParaRPr lang="en-US"/>
          </a:p>
        </p:txBody>
      </p:sp>
    </p:spTree>
    <p:extLst>
      <p:ext uri="{BB962C8B-B14F-4D97-AF65-F5344CB8AC3E}">
        <p14:creationId xmlns:p14="http://schemas.microsoft.com/office/powerpoint/2010/main" val="3773656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7B3D2-A995-AD9A-131A-8DF9E49D7A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2B4706-D032-C96B-7C04-F1A6E685DF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7CBB2A3-9481-DEB3-3C09-C9B84E68678B}"/>
              </a:ext>
            </a:extLst>
          </p:cNvPr>
          <p:cNvSpPr>
            <a:spLocks noGrp="1"/>
          </p:cNvSpPr>
          <p:nvPr>
            <p:ph type="dt" sz="half" idx="10"/>
          </p:nvPr>
        </p:nvSpPr>
        <p:spPr/>
        <p:txBody>
          <a:bodyPr/>
          <a:lstStyle/>
          <a:p>
            <a:fld id="{33D14851-3B63-564B-96A3-9CE2A127D1FC}" type="datetimeFigureOut">
              <a:rPr lang="en-US" smtClean="0"/>
              <a:t>2/26/25</a:t>
            </a:fld>
            <a:endParaRPr lang="en-US"/>
          </a:p>
        </p:txBody>
      </p:sp>
      <p:sp>
        <p:nvSpPr>
          <p:cNvPr id="5" name="Footer Placeholder 4">
            <a:extLst>
              <a:ext uri="{FF2B5EF4-FFF2-40B4-BE49-F238E27FC236}">
                <a16:creationId xmlns:a16="http://schemas.microsoft.com/office/drawing/2014/main" id="{5E87CBB5-172B-A913-F925-DA2935A1D2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D22023-0C9A-8ECD-D738-4C17E0A53AEC}"/>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241807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0772C-B2ED-3F4C-30CB-C3D5040B091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06B7DF-3872-E923-46AD-86E15EA712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3DB2FA-EAAF-A188-716D-9EE204448C73}"/>
              </a:ext>
            </a:extLst>
          </p:cNvPr>
          <p:cNvSpPr>
            <a:spLocks noGrp="1"/>
          </p:cNvSpPr>
          <p:nvPr>
            <p:ph type="dt" sz="half" idx="10"/>
          </p:nvPr>
        </p:nvSpPr>
        <p:spPr/>
        <p:txBody>
          <a:bodyPr/>
          <a:lstStyle/>
          <a:p>
            <a:fld id="{33D14851-3B63-564B-96A3-9CE2A127D1FC}" type="datetimeFigureOut">
              <a:rPr lang="en-US" smtClean="0"/>
              <a:t>2/26/25</a:t>
            </a:fld>
            <a:endParaRPr lang="en-US"/>
          </a:p>
        </p:txBody>
      </p:sp>
      <p:sp>
        <p:nvSpPr>
          <p:cNvPr id="5" name="Footer Placeholder 4">
            <a:extLst>
              <a:ext uri="{FF2B5EF4-FFF2-40B4-BE49-F238E27FC236}">
                <a16:creationId xmlns:a16="http://schemas.microsoft.com/office/drawing/2014/main" id="{7482EFF7-6E45-7277-43D4-4A215BD5D5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E39253-28B6-DD1D-73FE-E2848AD6DA87}"/>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485352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0654AA-C6B5-E4DA-A4C7-233F9EF03B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82D0B7-FFCB-5154-AA12-8D8E6D4AF2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92418D-16A1-EB09-DDC5-A7E82D16A8CE}"/>
              </a:ext>
            </a:extLst>
          </p:cNvPr>
          <p:cNvSpPr>
            <a:spLocks noGrp="1"/>
          </p:cNvSpPr>
          <p:nvPr>
            <p:ph type="dt" sz="half" idx="10"/>
          </p:nvPr>
        </p:nvSpPr>
        <p:spPr/>
        <p:txBody>
          <a:bodyPr/>
          <a:lstStyle/>
          <a:p>
            <a:fld id="{33D14851-3B63-564B-96A3-9CE2A127D1FC}" type="datetimeFigureOut">
              <a:rPr lang="en-US" smtClean="0"/>
              <a:t>2/26/25</a:t>
            </a:fld>
            <a:endParaRPr lang="en-US"/>
          </a:p>
        </p:txBody>
      </p:sp>
      <p:sp>
        <p:nvSpPr>
          <p:cNvPr id="5" name="Footer Placeholder 4">
            <a:extLst>
              <a:ext uri="{FF2B5EF4-FFF2-40B4-BE49-F238E27FC236}">
                <a16:creationId xmlns:a16="http://schemas.microsoft.com/office/drawing/2014/main" id="{97A6587D-2319-8395-12C9-5DCF17463C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AA6FF8-5AFE-9EFB-0DAB-C4481087A06E}"/>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376341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1873-B718-021C-050B-C2AEA74D68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B392B0-30B2-FA04-3D63-25748E89FB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0CF67D-D043-F8AC-83E1-F7AFE95FB090}"/>
              </a:ext>
            </a:extLst>
          </p:cNvPr>
          <p:cNvSpPr>
            <a:spLocks noGrp="1"/>
          </p:cNvSpPr>
          <p:nvPr>
            <p:ph type="dt" sz="half" idx="10"/>
          </p:nvPr>
        </p:nvSpPr>
        <p:spPr/>
        <p:txBody>
          <a:bodyPr/>
          <a:lstStyle/>
          <a:p>
            <a:fld id="{33D14851-3B63-564B-96A3-9CE2A127D1FC}" type="datetimeFigureOut">
              <a:rPr lang="en-US" smtClean="0"/>
              <a:t>2/26/25</a:t>
            </a:fld>
            <a:endParaRPr lang="en-US"/>
          </a:p>
        </p:txBody>
      </p:sp>
      <p:sp>
        <p:nvSpPr>
          <p:cNvPr id="5" name="Footer Placeholder 4">
            <a:extLst>
              <a:ext uri="{FF2B5EF4-FFF2-40B4-BE49-F238E27FC236}">
                <a16:creationId xmlns:a16="http://schemas.microsoft.com/office/drawing/2014/main" id="{815B5A5A-D106-98BA-96BA-EEBFDDAB2E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89B784-5FE1-5EFF-CE8D-CEC68775516A}"/>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3315659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4BC54-037C-445D-A6D8-77FA38155A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85CB7BB-5C12-21E0-7F2C-4815049284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4F60A0-DDA0-FBF9-A2AB-2545B32FE583}"/>
              </a:ext>
            </a:extLst>
          </p:cNvPr>
          <p:cNvSpPr>
            <a:spLocks noGrp="1"/>
          </p:cNvSpPr>
          <p:nvPr>
            <p:ph type="dt" sz="half" idx="10"/>
          </p:nvPr>
        </p:nvSpPr>
        <p:spPr/>
        <p:txBody>
          <a:bodyPr/>
          <a:lstStyle/>
          <a:p>
            <a:fld id="{33D14851-3B63-564B-96A3-9CE2A127D1FC}" type="datetimeFigureOut">
              <a:rPr lang="en-US" smtClean="0"/>
              <a:t>2/26/25</a:t>
            </a:fld>
            <a:endParaRPr lang="en-US"/>
          </a:p>
        </p:txBody>
      </p:sp>
      <p:sp>
        <p:nvSpPr>
          <p:cNvPr id="5" name="Footer Placeholder 4">
            <a:extLst>
              <a:ext uri="{FF2B5EF4-FFF2-40B4-BE49-F238E27FC236}">
                <a16:creationId xmlns:a16="http://schemas.microsoft.com/office/drawing/2014/main" id="{4307622D-C60A-0FF2-F6E0-BF91A0131B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2640BA-5567-8EAF-0A3B-BA89CEC3AA5E}"/>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6205453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CFBCC-9237-0325-9FA2-2BC7485E1C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26CD42-B79E-8909-2F45-094DA0F8BA1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617E00-9957-230E-40B5-EFE44C8301C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944E54-F961-DF23-BACD-1CBDA9CDDFF0}"/>
              </a:ext>
            </a:extLst>
          </p:cNvPr>
          <p:cNvSpPr>
            <a:spLocks noGrp="1"/>
          </p:cNvSpPr>
          <p:nvPr>
            <p:ph type="dt" sz="half" idx="10"/>
          </p:nvPr>
        </p:nvSpPr>
        <p:spPr/>
        <p:txBody>
          <a:bodyPr/>
          <a:lstStyle/>
          <a:p>
            <a:fld id="{33D14851-3B63-564B-96A3-9CE2A127D1FC}" type="datetimeFigureOut">
              <a:rPr lang="en-US" smtClean="0"/>
              <a:t>2/26/25</a:t>
            </a:fld>
            <a:endParaRPr lang="en-US"/>
          </a:p>
        </p:txBody>
      </p:sp>
      <p:sp>
        <p:nvSpPr>
          <p:cNvPr id="6" name="Footer Placeholder 5">
            <a:extLst>
              <a:ext uri="{FF2B5EF4-FFF2-40B4-BE49-F238E27FC236}">
                <a16:creationId xmlns:a16="http://schemas.microsoft.com/office/drawing/2014/main" id="{52F85153-70A2-13CA-1384-E4D24A0366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977C72-8BA0-56FB-3689-E9F7FE9B3D81}"/>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635345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A939F-8083-729B-8F1C-2354794CDB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87F9BC-BFAC-0E87-77FC-B187913447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EF071E-8C59-9220-7E9F-72D5A66DEF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8EAD495-3E67-0DFF-0ED4-894B11AC9D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0A4FF9-5998-D78B-CF2C-E6F40F9E2A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735EC80-E846-CFB9-0CEA-F3796841670A}"/>
              </a:ext>
            </a:extLst>
          </p:cNvPr>
          <p:cNvSpPr>
            <a:spLocks noGrp="1"/>
          </p:cNvSpPr>
          <p:nvPr>
            <p:ph type="dt" sz="half" idx="10"/>
          </p:nvPr>
        </p:nvSpPr>
        <p:spPr/>
        <p:txBody>
          <a:bodyPr/>
          <a:lstStyle/>
          <a:p>
            <a:fld id="{33D14851-3B63-564B-96A3-9CE2A127D1FC}" type="datetimeFigureOut">
              <a:rPr lang="en-US" smtClean="0"/>
              <a:t>2/26/25</a:t>
            </a:fld>
            <a:endParaRPr lang="en-US"/>
          </a:p>
        </p:txBody>
      </p:sp>
      <p:sp>
        <p:nvSpPr>
          <p:cNvPr id="8" name="Footer Placeholder 7">
            <a:extLst>
              <a:ext uri="{FF2B5EF4-FFF2-40B4-BE49-F238E27FC236}">
                <a16:creationId xmlns:a16="http://schemas.microsoft.com/office/drawing/2014/main" id="{62A61C58-8897-6D91-B38A-92564CD5D8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97EEBA7-B301-99AF-D376-080098BEDC12}"/>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3480383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9ACE5-435C-8E12-6763-8CCA33B7100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39ACB9-BE2A-BFA4-23EC-C45DEEEDDB5E}"/>
              </a:ext>
            </a:extLst>
          </p:cNvPr>
          <p:cNvSpPr>
            <a:spLocks noGrp="1"/>
          </p:cNvSpPr>
          <p:nvPr>
            <p:ph type="dt" sz="half" idx="10"/>
          </p:nvPr>
        </p:nvSpPr>
        <p:spPr/>
        <p:txBody>
          <a:bodyPr/>
          <a:lstStyle/>
          <a:p>
            <a:fld id="{33D14851-3B63-564B-96A3-9CE2A127D1FC}" type="datetimeFigureOut">
              <a:rPr lang="en-US" smtClean="0"/>
              <a:t>2/26/25</a:t>
            </a:fld>
            <a:endParaRPr lang="en-US"/>
          </a:p>
        </p:txBody>
      </p:sp>
      <p:sp>
        <p:nvSpPr>
          <p:cNvPr id="4" name="Footer Placeholder 3">
            <a:extLst>
              <a:ext uri="{FF2B5EF4-FFF2-40B4-BE49-F238E27FC236}">
                <a16:creationId xmlns:a16="http://schemas.microsoft.com/office/drawing/2014/main" id="{CD2B7586-638E-9105-BC27-2B8F73D7B5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12192C-984C-6F50-4A78-86A0911C7A38}"/>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3025451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18F689-3020-1270-4EE5-7AFC0332AB76}"/>
              </a:ext>
            </a:extLst>
          </p:cNvPr>
          <p:cNvSpPr>
            <a:spLocks noGrp="1"/>
          </p:cNvSpPr>
          <p:nvPr>
            <p:ph type="dt" sz="half" idx="10"/>
          </p:nvPr>
        </p:nvSpPr>
        <p:spPr/>
        <p:txBody>
          <a:bodyPr/>
          <a:lstStyle/>
          <a:p>
            <a:fld id="{33D14851-3B63-564B-96A3-9CE2A127D1FC}" type="datetimeFigureOut">
              <a:rPr lang="en-US" smtClean="0"/>
              <a:t>2/26/25</a:t>
            </a:fld>
            <a:endParaRPr lang="en-US"/>
          </a:p>
        </p:txBody>
      </p:sp>
      <p:sp>
        <p:nvSpPr>
          <p:cNvPr id="3" name="Footer Placeholder 2">
            <a:extLst>
              <a:ext uri="{FF2B5EF4-FFF2-40B4-BE49-F238E27FC236}">
                <a16:creationId xmlns:a16="http://schemas.microsoft.com/office/drawing/2014/main" id="{9D7DED9A-2D83-6BAD-E788-9C9A598534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94A036-53E7-AD50-6C98-71C82674A818}"/>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1244596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E87F2-5401-B8E8-03C7-95D08E7ABA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153749-879B-0BD0-13DD-DD23744FEE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9C80FC-1454-F85E-FEB2-615152F764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476496-3CF9-B550-1C3B-D1BB6B36AA10}"/>
              </a:ext>
            </a:extLst>
          </p:cNvPr>
          <p:cNvSpPr>
            <a:spLocks noGrp="1"/>
          </p:cNvSpPr>
          <p:nvPr>
            <p:ph type="dt" sz="half" idx="10"/>
          </p:nvPr>
        </p:nvSpPr>
        <p:spPr/>
        <p:txBody>
          <a:bodyPr/>
          <a:lstStyle/>
          <a:p>
            <a:fld id="{33D14851-3B63-564B-96A3-9CE2A127D1FC}" type="datetimeFigureOut">
              <a:rPr lang="en-US" smtClean="0"/>
              <a:t>2/26/25</a:t>
            </a:fld>
            <a:endParaRPr lang="en-US"/>
          </a:p>
        </p:txBody>
      </p:sp>
      <p:sp>
        <p:nvSpPr>
          <p:cNvPr id="6" name="Footer Placeholder 5">
            <a:extLst>
              <a:ext uri="{FF2B5EF4-FFF2-40B4-BE49-F238E27FC236}">
                <a16:creationId xmlns:a16="http://schemas.microsoft.com/office/drawing/2014/main" id="{45B69965-9243-0EF6-863D-61D183E6F3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C41882-7BBE-FA05-9E37-EB05C10804F4}"/>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680998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490B8-5C96-0CA8-46DF-C97959D0F1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7D8514-8608-C0DD-9602-7710F0FA0C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20A9F7-E06E-E3D8-9981-FDF7B928DC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82B429-6910-87F3-AC89-71FE311C4F02}"/>
              </a:ext>
            </a:extLst>
          </p:cNvPr>
          <p:cNvSpPr>
            <a:spLocks noGrp="1"/>
          </p:cNvSpPr>
          <p:nvPr>
            <p:ph type="dt" sz="half" idx="10"/>
          </p:nvPr>
        </p:nvSpPr>
        <p:spPr/>
        <p:txBody>
          <a:bodyPr/>
          <a:lstStyle/>
          <a:p>
            <a:fld id="{33D14851-3B63-564B-96A3-9CE2A127D1FC}" type="datetimeFigureOut">
              <a:rPr lang="en-US" smtClean="0"/>
              <a:t>2/26/25</a:t>
            </a:fld>
            <a:endParaRPr lang="en-US"/>
          </a:p>
        </p:txBody>
      </p:sp>
      <p:sp>
        <p:nvSpPr>
          <p:cNvPr id="6" name="Footer Placeholder 5">
            <a:extLst>
              <a:ext uri="{FF2B5EF4-FFF2-40B4-BE49-F238E27FC236}">
                <a16:creationId xmlns:a16="http://schemas.microsoft.com/office/drawing/2014/main" id="{AACDB704-BB2B-F221-94FA-85BDE9566E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9DC83F-4856-F616-1270-5A449512D54D}"/>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1141525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A06F78-20C6-61EF-5C10-C80A483831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EFE03D1-9E4F-8AF6-FB1E-C570EC8F2D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AA3B51-C485-0CC5-2E48-23C50838FB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D14851-3B63-564B-96A3-9CE2A127D1FC}" type="datetimeFigureOut">
              <a:rPr lang="en-US" smtClean="0"/>
              <a:t>2/26/25</a:t>
            </a:fld>
            <a:endParaRPr lang="en-US"/>
          </a:p>
        </p:txBody>
      </p:sp>
      <p:sp>
        <p:nvSpPr>
          <p:cNvPr id="5" name="Footer Placeholder 4">
            <a:extLst>
              <a:ext uri="{FF2B5EF4-FFF2-40B4-BE49-F238E27FC236}">
                <a16:creationId xmlns:a16="http://schemas.microsoft.com/office/drawing/2014/main" id="{506214ED-F0CC-6A3B-23B1-45CEA27169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DA24DE-B4B3-44F5-D6C2-B4FB7C20C9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8CA447-439F-3B4B-9ACA-1485E19D3F36}" type="slidenum">
              <a:rPr lang="en-US" smtClean="0"/>
              <a:t>‹#›</a:t>
            </a:fld>
            <a:endParaRPr lang="en-US"/>
          </a:p>
        </p:txBody>
      </p:sp>
    </p:spTree>
    <p:extLst>
      <p:ext uri="{BB962C8B-B14F-4D97-AF65-F5344CB8AC3E}">
        <p14:creationId xmlns:p14="http://schemas.microsoft.com/office/powerpoint/2010/main" val="30242127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0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image" Target="../media/image9.emf"/></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0.emf"/><Relationship Id="rId4" Type="http://schemas.openxmlformats.org/officeDocument/2006/relationships/image" Target="../media/image9.emf"/></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image" Target="../media/image9.emf"/></Relationships>
</file>

<file path=ppt/slides/_rels/slide16.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7.png"/><Relationship Id="rId7" Type="http://schemas.openxmlformats.org/officeDocument/2006/relationships/image" Target="../media/image27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310.png"/><Relationship Id="rId5" Type="http://schemas.openxmlformats.org/officeDocument/2006/relationships/image" Target="../media/image10.emf"/><Relationship Id="rId10" Type="http://schemas.openxmlformats.org/officeDocument/2006/relationships/image" Target="../media/image300.png"/><Relationship Id="rId4" Type="http://schemas.openxmlformats.org/officeDocument/2006/relationships/image" Target="../media/image9.emf"/><Relationship Id="rId9" Type="http://schemas.openxmlformats.org/officeDocument/2006/relationships/image" Target="../media/image290.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2.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0.png"/><Relationship Id="rId4" Type="http://schemas.openxmlformats.org/officeDocument/2006/relationships/image" Target="../media/image61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image" Target="../media/image7.png"/><Relationship Id="rId7" Type="http://schemas.openxmlformats.org/officeDocument/2006/relationships/image" Target="../media/image35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13.emf"/><Relationship Id="rId10" Type="http://schemas.openxmlformats.org/officeDocument/2006/relationships/image" Target="../media/image38.png"/><Relationship Id="rId4" Type="http://schemas.openxmlformats.org/officeDocument/2006/relationships/oleObject" Target="../embeddings/oleObject1.bin"/><Relationship Id="rId9" Type="http://schemas.openxmlformats.org/officeDocument/2006/relationships/image" Target="../media/image370.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2.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60.png"/><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jpe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49.xml.rels><?xml version="1.0" encoding="UTF-8" standalone="yes"?>
<Relationships xmlns="http://schemas.openxmlformats.org/package/2006/relationships"><Relationship Id="rId3" Type="http://schemas.openxmlformats.org/officeDocument/2006/relationships/image" Target="../media/image571.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580.png"/></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tiff"/></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jpeg"/></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tiff"/></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jpeg"/></Relationships>
</file>

<file path=ppt/slides/_rels/slide6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tiff"/></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tiff"/></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51.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761.png"/><Relationship Id="rId5" Type="http://schemas.openxmlformats.org/officeDocument/2006/relationships/image" Target="../media/image75.png"/><Relationship Id="rId4" Type="http://schemas.openxmlformats.org/officeDocument/2006/relationships/image" Target="../media/image74.png"/></Relationships>
</file>

<file path=ppt/slides/_rels/slide7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8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8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s>
</file>

<file path=ppt/slides/_rels/slide9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s>
</file>

<file path=ppt/slides/_rels/slide9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s>
</file>

<file path=ppt/slides/_rels/slide9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s>
</file>

<file path=ppt/slides/_rels/slide94.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95.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96.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97.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98.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99.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BADB7-F7F6-B5D4-BE53-1139E3A41757}"/>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A2840D56-B0C1-C88B-BAD2-360DCDE3B40B}"/>
              </a:ext>
            </a:extLst>
          </p:cNvPr>
          <p:cNvSpPr>
            <a:spLocks noGrp="1"/>
          </p:cNvSpPr>
          <p:nvPr>
            <p:ph type="subTitle" idx="1"/>
          </p:nvPr>
        </p:nvSpPr>
        <p:spPr/>
        <p:txBody>
          <a:bodyPr/>
          <a:lstStyle/>
          <a:p>
            <a:endParaRPr lang="en-US"/>
          </a:p>
        </p:txBody>
      </p:sp>
      <p:pic>
        <p:nvPicPr>
          <p:cNvPr id="5" name="slide.url=https://www.polleverywhere.com/multiple_choice_polls/rdrJqpvmpwX5lVKaSZHgI?display_state=instructions&amp;activity_state=opened&amp;state=opened&amp;flow=Engagement&amp;onscreen=persist">
            <a:extLst>
              <a:ext uri="{FF2B5EF4-FFF2-40B4-BE49-F238E27FC236}">
                <a16:creationId xmlns:a16="http://schemas.microsoft.com/office/drawing/2014/main" id="{829DB634-EF06-A44E-568C-F7DD74E8920F}"/>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18324287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A90FAD-3129-A3A7-9024-58CFA7D2DF0C}"/>
              </a:ext>
            </a:extLst>
          </p:cNvPr>
          <p:cNvSpPr txBox="1">
            <a:spLocks/>
          </p:cNvSpPr>
          <p:nvPr/>
        </p:nvSpPr>
        <p:spPr>
          <a:xfrm>
            <a:off x="0" y="355059"/>
            <a:ext cx="318647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Individual</a:t>
            </a:r>
            <a:r>
              <a:rPr lang="en-US" sz="2800" dirty="0"/>
              <a:t>: metabolism, behavior, life history.</a:t>
            </a:r>
          </a:p>
          <a:p>
            <a:pPr marL="0" indent="0" algn="ctr">
              <a:buNone/>
            </a:pPr>
            <a:endParaRPr lang="en-US" sz="2800" dirty="0"/>
          </a:p>
          <a:p>
            <a:pPr marL="0" indent="0" algn="ctr">
              <a:buNone/>
            </a:pPr>
            <a:r>
              <a:rPr lang="en-US" sz="2800" dirty="0"/>
              <a:t>Dynamic Energy Budget (DEB) Model</a:t>
            </a:r>
          </a:p>
        </p:txBody>
      </p:sp>
      <p:sp>
        <p:nvSpPr>
          <p:cNvPr id="16" name="Rectangle 15">
            <a:extLst>
              <a:ext uri="{FF2B5EF4-FFF2-40B4-BE49-F238E27FC236}">
                <a16:creationId xmlns:a16="http://schemas.microsoft.com/office/drawing/2014/main" id="{C8E43B25-25AF-D355-C50C-16C5B3D414A1}"/>
              </a:ext>
            </a:extLst>
          </p:cNvPr>
          <p:cNvSpPr/>
          <p:nvPr/>
        </p:nvSpPr>
        <p:spPr>
          <a:xfrm>
            <a:off x="10129564" y="53251"/>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2" name="Content Placeholder 2">
            <a:extLst>
              <a:ext uri="{FF2B5EF4-FFF2-40B4-BE49-F238E27FC236}">
                <a16:creationId xmlns:a16="http://schemas.microsoft.com/office/drawing/2014/main" id="{D8F29BBE-0F0C-FE18-1EB2-D09A73B64EF8}"/>
              </a:ext>
            </a:extLst>
          </p:cNvPr>
          <p:cNvSpPr txBox="1">
            <a:spLocks/>
          </p:cNvSpPr>
          <p:nvPr/>
        </p:nvSpPr>
        <p:spPr>
          <a:xfrm>
            <a:off x="-4666" y="3922799"/>
            <a:ext cx="325309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 fish’s metabolism </a:t>
            </a:r>
            <a:r>
              <a:rPr lang="en-US" sz="2800" b="1" i="1" dirty="0">
                <a:solidFill>
                  <a:srgbClr val="C00000"/>
                </a:solidFill>
              </a:rPr>
              <a:t>change</a:t>
            </a:r>
            <a:r>
              <a:rPr lang="en-US" sz="2800" i="1" dirty="0"/>
              <a:t> with temperature?</a:t>
            </a:r>
          </a:p>
        </p:txBody>
      </p:sp>
      <p:sp>
        <p:nvSpPr>
          <p:cNvPr id="8" name="Rectangle 7">
            <a:extLst>
              <a:ext uri="{FF2B5EF4-FFF2-40B4-BE49-F238E27FC236}">
                <a16:creationId xmlns:a16="http://schemas.microsoft.com/office/drawing/2014/main" id="{30C4AC10-BBE1-5BE2-2209-2E8BDD180F2F}"/>
              </a:ext>
            </a:extLst>
          </p:cNvPr>
          <p:cNvSpPr/>
          <p:nvPr/>
        </p:nvSpPr>
        <p:spPr>
          <a:xfrm>
            <a:off x="3395734" y="832501"/>
            <a:ext cx="6679761" cy="5972247"/>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A34363-A1A6-F410-E318-9CA3004F1A43}"/>
              </a:ext>
            </a:extLst>
          </p:cNvPr>
          <p:cNvSpPr/>
          <p:nvPr/>
        </p:nvSpPr>
        <p:spPr>
          <a:xfrm>
            <a:off x="10073747" y="4892735"/>
            <a:ext cx="316897"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Diagram&#10;&#10;Description automatically generated">
            <a:extLst>
              <a:ext uri="{FF2B5EF4-FFF2-40B4-BE49-F238E27FC236}">
                <a16:creationId xmlns:a16="http://schemas.microsoft.com/office/drawing/2014/main" id="{876A5ED0-FB85-C1C0-42D8-C04C8BB9D423}"/>
              </a:ext>
            </a:extLst>
          </p:cNvPr>
          <p:cNvPicPr>
            <a:picLocks noChangeAspect="1"/>
          </p:cNvPicPr>
          <p:nvPr/>
        </p:nvPicPr>
        <p:blipFill>
          <a:blip r:embed="rId4"/>
          <a:stretch>
            <a:fillRect/>
          </a:stretch>
        </p:blipFill>
        <p:spPr>
          <a:xfrm>
            <a:off x="3540142" y="1517053"/>
            <a:ext cx="6446287" cy="4811493"/>
          </a:xfrm>
          <a:prstGeom prst="rect">
            <a:avLst/>
          </a:prstGeom>
        </p:spPr>
      </p:pic>
      <p:sp>
        <p:nvSpPr>
          <p:cNvPr id="11" name="Content Placeholder 2">
            <a:extLst>
              <a:ext uri="{FF2B5EF4-FFF2-40B4-BE49-F238E27FC236}">
                <a16:creationId xmlns:a16="http://schemas.microsoft.com/office/drawing/2014/main" id="{BF2620B5-1D13-7822-F172-DA3A04C7BAE0}"/>
              </a:ext>
            </a:extLst>
          </p:cNvPr>
          <p:cNvSpPr txBox="1">
            <a:spLocks/>
          </p:cNvSpPr>
          <p:nvPr/>
        </p:nvSpPr>
        <p:spPr>
          <a:xfrm>
            <a:off x="3186479" y="5736836"/>
            <a:ext cx="325309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McKenzie et al 2016.</a:t>
            </a:r>
            <a:r>
              <a:rPr lang="en-US" sz="1800" i="1" dirty="0"/>
              <a:t> Conservation Physiology</a:t>
            </a:r>
          </a:p>
        </p:txBody>
      </p:sp>
    </p:spTree>
    <p:extLst>
      <p:ext uri="{BB962C8B-B14F-4D97-AF65-F5344CB8AC3E}">
        <p14:creationId xmlns:p14="http://schemas.microsoft.com/office/powerpoint/2010/main" val="190617908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95F2D-A584-DA00-7AED-D9AE8372803E}"/>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797D0054-70ED-B020-B7CC-3B9DA9DE6DFE}"/>
              </a:ext>
            </a:extLst>
          </p:cNvPr>
          <p:cNvSpPr>
            <a:spLocks noGrp="1"/>
          </p:cNvSpPr>
          <p:nvPr>
            <p:ph type="subTitle" idx="1"/>
          </p:nvPr>
        </p:nvSpPr>
        <p:spPr/>
        <p:txBody>
          <a:bodyPr/>
          <a:lstStyle/>
          <a:p>
            <a:endParaRPr lang="en-US"/>
          </a:p>
        </p:txBody>
      </p:sp>
      <p:pic>
        <p:nvPicPr>
          <p:cNvPr id="5" name="slide.url=https://www.polleverywhere.com/multiple_choice_polls/ZxdJbSQLtpSKqyMk5chGi?display_state=instructions&amp;activity_state=opened&amp;state=opened&amp;flow=Instructor&amp;onscreen=persist">
            <a:extLst>
              <a:ext uri="{FF2B5EF4-FFF2-40B4-BE49-F238E27FC236}">
                <a16:creationId xmlns:a16="http://schemas.microsoft.com/office/drawing/2014/main" id="{545C9BF1-5E7A-FED0-AA4E-EFFDFEE560B1}"/>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26739937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DA235-F5BD-92ED-A027-3151406EDF9D}"/>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0A30A4F7-66EC-B1A8-FA76-C7334E260EA0}"/>
              </a:ext>
            </a:extLst>
          </p:cNvPr>
          <p:cNvSpPr>
            <a:spLocks noGrp="1"/>
          </p:cNvSpPr>
          <p:nvPr>
            <p:ph type="subTitle" idx="1"/>
          </p:nvPr>
        </p:nvSpPr>
        <p:spPr/>
        <p:txBody>
          <a:bodyPr/>
          <a:lstStyle/>
          <a:p>
            <a:endParaRPr lang="en-US"/>
          </a:p>
        </p:txBody>
      </p:sp>
      <p:pic>
        <p:nvPicPr>
          <p:cNvPr id="5" name="slide.url=https://www.polleverywhere.com/multiple_choice_polls/ZxdJbSQLtpSKqyMk5chGi?display_state=chart&amp;activity_state=closed&amp;state=closed&amp;flow=Instructor&amp;onscreen=persist">
            <a:extLst>
              <a:ext uri="{FF2B5EF4-FFF2-40B4-BE49-F238E27FC236}">
                <a16:creationId xmlns:a16="http://schemas.microsoft.com/office/drawing/2014/main" id="{518AD79B-535B-78F2-45F4-0E26CFDD7099}"/>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17476724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28238-B3D6-8EDE-4B13-484E2009856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A828B63C-4C7A-95F1-23CB-5FE048423458}"/>
              </a:ext>
            </a:extLst>
          </p:cNvPr>
          <p:cNvSpPr>
            <a:spLocks noGrp="1"/>
          </p:cNvSpPr>
          <p:nvPr>
            <p:ph type="subTitle" idx="1"/>
          </p:nvPr>
        </p:nvSpPr>
        <p:spPr/>
        <p:txBody>
          <a:bodyPr/>
          <a:lstStyle/>
          <a:p>
            <a:endParaRPr lang="en-US"/>
          </a:p>
        </p:txBody>
      </p:sp>
      <p:pic>
        <p:nvPicPr>
          <p:cNvPr id="5" name="slide.url=https://www.polleverywhere.com/multiple_choice_polls/ZxdJbSQLtpSKqyMk5chGi?display_state=chart&amp;activity_state=closed&amp;display=correctness&amp;state=closed&amp;flow=Instructor&amp;onscreen=persist">
            <a:extLst>
              <a:ext uri="{FF2B5EF4-FFF2-40B4-BE49-F238E27FC236}">
                <a16:creationId xmlns:a16="http://schemas.microsoft.com/office/drawing/2014/main" id="{83268D64-22C3-06B2-6670-A0C95A22A8A5}"/>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29187723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hart&#10;&#10;Description automatically generated">
            <a:extLst>
              <a:ext uri="{FF2B5EF4-FFF2-40B4-BE49-F238E27FC236}">
                <a16:creationId xmlns:a16="http://schemas.microsoft.com/office/drawing/2014/main" id="{133595D3-4D89-A6A5-CE8F-AF60F81EBFBF}"/>
              </a:ext>
            </a:extLst>
          </p:cNvPr>
          <p:cNvPicPr>
            <a:picLocks noGrp="1" noChangeAspect="1"/>
          </p:cNvPicPr>
          <p:nvPr>
            <p:ph idx="1"/>
          </p:nvPr>
        </p:nvPicPr>
        <p:blipFill>
          <a:blip r:embed="rId3"/>
          <a:stretch>
            <a:fillRect/>
          </a:stretch>
        </p:blipFill>
        <p:spPr>
          <a:xfrm>
            <a:off x="2348925" y="1123026"/>
            <a:ext cx="6595050" cy="5117025"/>
          </a:xfrm>
        </p:spPr>
      </p:pic>
      <p:sp>
        <p:nvSpPr>
          <p:cNvPr id="8" name="TextBox 7">
            <a:extLst>
              <a:ext uri="{FF2B5EF4-FFF2-40B4-BE49-F238E27FC236}">
                <a16:creationId xmlns:a16="http://schemas.microsoft.com/office/drawing/2014/main" id="{2E476975-7F1C-053C-FAF3-60C9D22281E8}"/>
              </a:ext>
            </a:extLst>
          </p:cNvPr>
          <p:cNvSpPr txBox="1"/>
          <p:nvPr/>
        </p:nvSpPr>
        <p:spPr>
          <a:xfrm>
            <a:off x="0" y="6519446"/>
            <a:ext cx="4420131" cy="338554"/>
          </a:xfrm>
          <a:prstGeom prst="rect">
            <a:avLst/>
          </a:prstGeom>
          <a:noFill/>
        </p:spPr>
        <p:txBody>
          <a:bodyPr wrap="square" rtlCol="0">
            <a:spAutoFit/>
          </a:bodyPr>
          <a:lstStyle/>
          <a:p>
            <a:r>
              <a:rPr lang="en-US" sz="1600" dirty="0" err="1">
                <a:cs typeface="Franklin Gothic Medium"/>
              </a:rPr>
              <a:t>Raup</a:t>
            </a:r>
            <a:r>
              <a:rPr lang="en-US" sz="1600" dirty="0">
                <a:cs typeface="Franklin Gothic Medium"/>
              </a:rPr>
              <a:t> and </a:t>
            </a:r>
            <a:r>
              <a:rPr lang="en-US" sz="1600" dirty="0" err="1">
                <a:cs typeface="Franklin Gothic Medium"/>
              </a:rPr>
              <a:t>Sepkoski</a:t>
            </a:r>
            <a:r>
              <a:rPr lang="en-US" sz="1600" dirty="0">
                <a:cs typeface="Franklin Gothic Medium"/>
              </a:rPr>
              <a:t>. 1982. </a:t>
            </a:r>
            <a:r>
              <a:rPr lang="en-US" sz="1600" i="1" dirty="0">
                <a:cs typeface="Franklin Gothic Medium"/>
              </a:rPr>
              <a:t>Science</a:t>
            </a:r>
            <a:endParaRPr lang="en-US" sz="1600" dirty="0">
              <a:cs typeface="Franklin Gothic Medium"/>
            </a:endParaRPr>
          </a:p>
        </p:txBody>
      </p:sp>
      <p:sp>
        <p:nvSpPr>
          <p:cNvPr id="9" name="Title 4">
            <a:extLst>
              <a:ext uri="{FF2B5EF4-FFF2-40B4-BE49-F238E27FC236}">
                <a16:creationId xmlns:a16="http://schemas.microsoft.com/office/drawing/2014/main" id="{5B5406BB-7D8B-FE42-752E-3ABA48A34CAC}"/>
              </a:ext>
            </a:extLst>
          </p:cNvPr>
          <p:cNvSpPr txBox="1">
            <a:spLocks/>
          </p:cNvSpPr>
          <p:nvPr/>
        </p:nvSpPr>
        <p:spPr>
          <a:xfrm>
            <a:off x="100012" y="0"/>
            <a:ext cx="1197292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Five major </a:t>
            </a:r>
            <a:r>
              <a:rPr lang="en-US" sz="3000" b="1" dirty="0">
                <a:solidFill>
                  <a:srgbClr val="C00000"/>
                </a:solidFill>
                <a:latin typeface="+mn-lt"/>
              </a:rPr>
              <a:t>mass extinction events </a:t>
            </a:r>
            <a:r>
              <a:rPr lang="en-US" sz="3000" dirty="0">
                <a:latin typeface="+mn-lt"/>
              </a:rPr>
              <a:t>are recognized in geologic time.</a:t>
            </a:r>
          </a:p>
        </p:txBody>
      </p:sp>
      <p:sp>
        <p:nvSpPr>
          <p:cNvPr id="10" name="TextBox 9">
            <a:extLst>
              <a:ext uri="{FF2B5EF4-FFF2-40B4-BE49-F238E27FC236}">
                <a16:creationId xmlns:a16="http://schemas.microsoft.com/office/drawing/2014/main" id="{BA9047FA-119E-B9A1-6ED0-158FEECF09BA}"/>
              </a:ext>
            </a:extLst>
          </p:cNvPr>
          <p:cNvSpPr txBox="1"/>
          <p:nvPr/>
        </p:nvSpPr>
        <p:spPr>
          <a:xfrm>
            <a:off x="100012" y="4336673"/>
            <a:ext cx="2248913" cy="2123658"/>
          </a:xfrm>
          <a:prstGeom prst="rect">
            <a:avLst/>
          </a:prstGeom>
          <a:noFill/>
        </p:spPr>
        <p:txBody>
          <a:bodyPr wrap="square" rtlCol="0">
            <a:spAutoFit/>
          </a:bodyPr>
          <a:lstStyle/>
          <a:p>
            <a:pPr algn="ctr"/>
            <a:r>
              <a:rPr lang="en-US" sz="2200" dirty="0">
                <a:cs typeface="Franklin Gothic Medium"/>
              </a:rPr>
              <a:t>Number marine vertebrate and  invertebrate families preserved in the fossil record</a:t>
            </a:r>
            <a:endParaRPr lang="en-US" sz="2200" i="1" dirty="0">
              <a:cs typeface="Franklin Gothic Medium"/>
            </a:endParaRPr>
          </a:p>
        </p:txBody>
      </p:sp>
      <p:cxnSp>
        <p:nvCxnSpPr>
          <p:cNvPr id="11" name="Straight Arrow Connector 10">
            <a:extLst>
              <a:ext uri="{FF2B5EF4-FFF2-40B4-BE49-F238E27FC236}">
                <a16:creationId xmlns:a16="http://schemas.microsoft.com/office/drawing/2014/main" id="{631BDD35-9932-712F-F830-B78EC09D9B58}"/>
              </a:ext>
            </a:extLst>
          </p:cNvPr>
          <p:cNvCxnSpPr>
            <a:cxnSpLocks/>
          </p:cNvCxnSpPr>
          <p:nvPr/>
        </p:nvCxnSpPr>
        <p:spPr>
          <a:xfrm flipV="1">
            <a:off x="2210065" y="4336673"/>
            <a:ext cx="418835" cy="2210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32DF0D3-D06F-C465-7172-D5A27C73F6A3}"/>
              </a:ext>
            </a:extLst>
          </p:cNvPr>
          <p:cNvSpPr txBox="1"/>
          <p:nvPr/>
        </p:nvSpPr>
        <p:spPr>
          <a:xfrm>
            <a:off x="8943975" y="5771885"/>
            <a:ext cx="2386013" cy="430887"/>
          </a:xfrm>
          <a:prstGeom prst="rect">
            <a:avLst/>
          </a:prstGeom>
          <a:noFill/>
        </p:spPr>
        <p:txBody>
          <a:bodyPr wrap="square" rtlCol="0">
            <a:spAutoFit/>
          </a:bodyPr>
          <a:lstStyle/>
          <a:p>
            <a:pPr algn="ctr"/>
            <a:r>
              <a:rPr lang="en-US" sz="2200" dirty="0">
                <a:cs typeface="Franklin Gothic Medium"/>
              </a:rPr>
              <a:t>present day</a:t>
            </a:r>
            <a:endParaRPr lang="en-US" sz="2200" i="1" dirty="0">
              <a:cs typeface="Franklin Gothic Medium"/>
            </a:endParaRPr>
          </a:p>
        </p:txBody>
      </p:sp>
      <p:cxnSp>
        <p:nvCxnSpPr>
          <p:cNvPr id="14" name="Straight Arrow Connector 13">
            <a:extLst>
              <a:ext uri="{FF2B5EF4-FFF2-40B4-BE49-F238E27FC236}">
                <a16:creationId xmlns:a16="http://schemas.microsoft.com/office/drawing/2014/main" id="{12590248-6CDC-445A-8538-4CAB3063B1FC}"/>
              </a:ext>
            </a:extLst>
          </p:cNvPr>
          <p:cNvCxnSpPr>
            <a:cxnSpLocks/>
          </p:cNvCxnSpPr>
          <p:nvPr/>
        </p:nvCxnSpPr>
        <p:spPr>
          <a:xfrm flipH="1" flipV="1">
            <a:off x="8943975" y="5615062"/>
            <a:ext cx="338295" cy="2398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Content Placeholder 2">
            <a:extLst>
              <a:ext uri="{FF2B5EF4-FFF2-40B4-BE49-F238E27FC236}">
                <a16:creationId xmlns:a16="http://schemas.microsoft.com/office/drawing/2014/main" id="{72D3747F-4DFD-6640-909B-E62A8BC15AF3}"/>
              </a:ext>
            </a:extLst>
          </p:cNvPr>
          <p:cNvSpPr txBox="1">
            <a:spLocks/>
          </p:cNvSpPr>
          <p:nvPr/>
        </p:nvSpPr>
        <p:spPr>
          <a:xfrm>
            <a:off x="9049765" y="1814513"/>
            <a:ext cx="2894585" cy="17287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100" dirty="0">
                <a:solidFill>
                  <a:srgbClr val="000000"/>
                </a:solidFill>
              </a:rPr>
              <a:t>Mass extinctions are characterized by the loss of &gt;75% of species within a geologically “short” timespan.</a:t>
            </a:r>
          </a:p>
        </p:txBody>
      </p:sp>
    </p:spTree>
    <p:extLst>
      <p:ext uri="{BB962C8B-B14F-4D97-AF65-F5344CB8AC3E}">
        <p14:creationId xmlns:p14="http://schemas.microsoft.com/office/powerpoint/2010/main" val="6084302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hart&#10;&#10;Description automatically generated">
            <a:extLst>
              <a:ext uri="{FF2B5EF4-FFF2-40B4-BE49-F238E27FC236}">
                <a16:creationId xmlns:a16="http://schemas.microsoft.com/office/drawing/2014/main" id="{133595D3-4D89-A6A5-CE8F-AF60F81EBFBF}"/>
              </a:ext>
            </a:extLst>
          </p:cNvPr>
          <p:cNvPicPr>
            <a:picLocks noGrp="1" noChangeAspect="1"/>
          </p:cNvPicPr>
          <p:nvPr>
            <p:ph idx="1"/>
          </p:nvPr>
        </p:nvPicPr>
        <p:blipFill>
          <a:blip r:embed="rId3"/>
          <a:stretch>
            <a:fillRect/>
          </a:stretch>
        </p:blipFill>
        <p:spPr>
          <a:xfrm>
            <a:off x="2348925" y="1123026"/>
            <a:ext cx="6595050" cy="5117025"/>
          </a:xfrm>
        </p:spPr>
      </p:pic>
      <p:sp>
        <p:nvSpPr>
          <p:cNvPr id="8" name="TextBox 7">
            <a:extLst>
              <a:ext uri="{FF2B5EF4-FFF2-40B4-BE49-F238E27FC236}">
                <a16:creationId xmlns:a16="http://schemas.microsoft.com/office/drawing/2014/main" id="{2E476975-7F1C-053C-FAF3-60C9D22281E8}"/>
              </a:ext>
            </a:extLst>
          </p:cNvPr>
          <p:cNvSpPr txBox="1"/>
          <p:nvPr/>
        </p:nvSpPr>
        <p:spPr>
          <a:xfrm>
            <a:off x="0" y="6519446"/>
            <a:ext cx="4420131" cy="338554"/>
          </a:xfrm>
          <a:prstGeom prst="rect">
            <a:avLst/>
          </a:prstGeom>
          <a:noFill/>
        </p:spPr>
        <p:txBody>
          <a:bodyPr wrap="square" rtlCol="0">
            <a:spAutoFit/>
          </a:bodyPr>
          <a:lstStyle/>
          <a:p>
            <a:r>
              <a:rPr lang="en-US" sz="1600" dirty="0" err="1">
                <a:cs typeface="Franklin Gothic Medium"/>
              </a:rPr>
              <a:t>Raup</a:t>
            </a:r>
            <a:r>
              <a:rPr lang="en-US" sz="1600" dirty="0">
                <a:cs typeface="Franklin Gothic Medium"/>
              </a:rPr>
              <a:t> and </a:t>
            </a:r>
            <a:r>
              <a:rPr lang="en-US" sz="1600" dirty="0" err="1">
                <a:cs typeface="Franklin Gothic Medium"/>
              </a:rPr>
              <a:t>Sepkoski</a:t>
            </a:r>
            <a:r>
              <a:rPr lang="en-US" sz="1600" dirty="0">
                <a:cs typeface="Franklin Gothic Medium"/>
              </a:rPr>
              <a:t>. 1982. </a:t>
            </a:r>
            <a:r>
              <a:rPr lang="en-US" sz="1600" i="1" dirty="0">
                <a:cs typeface="Franklin Gothic Medium"/>
              </a:rPr>
              <a:t>Science</a:t>
            </a:r>
            <a:endParaRPr lang="en-US" sz="1600" dirty="0">
              <a:cs typeface="Franklin Gothic Medium"/>
            </a:endParaRPr>
          </a:p>
        </p:txBody>
      </p:sp>
      <p:sp>
        <p:nvSpPr>
          <p:cNvPr id="9" name="Title 4">
            <a:extLst>
              <a:ext uri="{FF2B5EF4-FFF2-40B4-BE49-F238E27FC236}">
                <a16:creationId xmlns:a16="http://schemas.microsoft.com/office/drawing/2014/main" id="{5B5406BB-7D8B-FE42-752E-3ABA48A34CAC}"/>
              </a:ext>
            </a:extLst>
          </p:cNvPr>
          <p:cNvSpPr txBox="1">
            <a:spLocks/>
          </p:cNvSpPr>
          <p:nvPr/>
        </p:nvSpPr>
        <p:spPr>
          <a:xfrm>
            <a:off x="100012" y="0"/>
            <a:ext cx="1197292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Five major </a:t>
            </a:r>
            <a:r>
              <a:rPr lang="en-US" sz="3000" b="1" dirty="0">
                <a:solidFill>
                  <a:srgbClr val="C00000"/>
                </a:solidFill>
                <a:latin typeface="+mn-lt"/>
              </a:rPr>
              <a:t>mass extinction events </a:t>
            </a:r>
            <a:r>
              <a:rPr lang="en-US" sz="3000" dirty="0">
                <a:latin typeface="+mn-lt"/>
              </a:rPr>
              <a:t>are recognized in geologic time.</a:t>
            </a:r>
          </a:p>
        </p:txBody>
      </p:sp>
      <p:sp>
        <p:nvSpPr>
          <p:cNvPr id="17" name="Content Placeholder 2">
            <a:extLst>
              <a:ext uri="{FF2B5EF4-FFF2-40B4-BE49-F238E27FC236}">
                <a16:creationId xmlns:a16="http://schemas.microsoft.com/office/drawing/2014/main" id="{B91D89DC-3318-AE32-61A7-279FA969CF2B}"/>
              </a:ext>
            </a:extLst>
          </p:cNvPr>
          <p:cNvSpPr txBox="1">
            <a:spLocks/>
          </p:cNvSpPr>
          <p:nvPr/>
        </p:nvSpPr>
        <p:spPr>
          <a:xfrm>
            <a:off x="8992101" y="1648285"/>
            <a:ext cx="2727159" cy="26894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dirty="0">
                <a:solidFill>
                  <a:srgbClr val="000000"/>
                </a:solidFill>
              </a:rPr>
              <a:t>1. </a:t>
            </a:r>
            <a:r>
              <a:rPr lang="en-US" sz="2100" b="1" dirty="0">
                <a:solidFill>
                  <a:srgbClr val="C00000"/>
                </a:solidFill>
              </a:rPr>
              <a:t>Late Ordovician-Silurian </a:t>
            </a:r>
            <a:r>
              <a:rPr lang="en-US" sz="2100" dirty="0">
                <a:solidFill>
                  <a:srgbClr val="000000"/>
                </a:solidFill>
              </a:rPr>
              <a:t>– 445-444 MYA – second largest extinction in history.</a:t>
            </a:r>
          </a:p>
          <a:p>
            <a:pPr marL="0" indent="0">
              <a:buNone/>
            </a:pPr>
            <a:r>
              <a:rPr lang="en-US" sz="2100" dirty="0">
                <a:solidFill>
                  <a:srgbClr val="000000"/>
                </a:solidFill>
              </a:rPr>
              <a:t>Estimated 85% of the planet’s species went extinct.</a:t>
            </a:r>
          </a:p>
          <a:p>
            <a:pPr marL="0" indent="0">
              <a:buNone/>
            </a:pPr>
            <a:r>
              <a:rPr lang="en-US" sz="2100" dirty="0">
                <a:solidFill>
                  <a:srgbClr val="000000"/>
                </a:solidFill>
              </a:rPr>
              <a:t>Proposed causes: global warming, volcanism, anoxia. </a:t>
            </a:r>
          </a:p>
        </p:txBody>
      </p:sp>
      <p:cxnSp>
        <p:nvCxnSpPr>
          <p:cNvPr id="3" name="Straight Arrow Connector 2">
            <a:extLst>
              <a:ext uri="{FF2B5EF4-FFF2-40B4-BE49-F238E27FC236}">
                <a16:creationId xmlns:a16="http://schemas.microsoft.com/office/drawing/2014/main" id="{2A5967EF-EAD3-DB32-3450-DF556CA92DE4}"/>
              </a:ext>
            </a:extLst>
          </p:cNvPr>
          <p:cNvCxnSpPr>
            <a:cxnSpLocks/>
          </p:cNvCxnSpPr>
          <p:nvPr/>
        </p:nvCxnSpPr>
        <p:spPr>
          <a:xfrm flipV="1">
            <a:off x="4876800" y="4139240"/>
            <a:ext cx="0" cy="74391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5268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hart&#10;&#10;Description automatically generated">
            <a:extLst>
              <a:ext uri="{FF2B5EF4-FFF2-40B4-BE49-F238E27FC236}">
                <a16:creationId xmlns:a16="http://schemas.microsoft.com/office/drawing/2014/main" id="{133595D3-4D89-A6A5-CE8F-AF60F81EBFBF}"/>
              </a:ext>
            </a:extLst>
          </p:cNvPr>
          <p:cNvPicPr>
            <a:picLocks noGrp="1" noChangeAspect="1"/>
          </p:cNvPicPr>
          <p:nvPr>
            <p:ph idx="1"/>
          </p:nvPr>
        </p:nvPicPr>
        <p:blipFill>
          <a:blip r:embed="rId3"/>
          <a:stretch>
            <a:fillRect/>
          </a:stretch>
        </p:blipFill>
        <p:spPr>
          <a:xfrm>
            <a:off x="2348925" y="1123026"/>
            <a:ext cx="6595050" cy="5117025"/>
          </a:xfrm>
        </p:spPr>
      </p:pic>
      <p:sp>
        <p:nvSpPr>
          <p:cNvPr id="8" name="TextBox 7">
            <a:extLst>
              <a:ext uri="{FF2B5EF4-FFF2-40B4-BE49-F238E27FC236}">
                <a16:creationId xmlns:a16="http://schemas.microsoft.com/office/drawing/2014/main" id="{2E476975-7F1C-053C-FAF3-60C9D22281E8}"/>
              </a:ext>
            </a:extLst>
          </p:cNvPr>
          <p:cNvSpPr txBox="1"/>
          <p:nvPr/>
        </p:nvSpPr>
        <p:spPr>
          <a:xfrm>
            <a:off x="0" y="6519446"/>
            <a:ext cx="4420131" cy="338554"/>
          </a:xfrm>
          <a:prstGeom prst="rect">
            <a:avLst/>
          </a:prstGeom>
          <a:noFill/>
        </p:spPr>
        <p:txBody>
          <a:bodyPr wrap="square" rtlCol="0">
            <a:spAutoFit/>
          </a:bodyPr>
          <a:lstStyle/>
          <a:p>
            <a:r>
              <a:rPr lang="en-US" sz="1600" dirty="0" err="1">
                <a:cs typeface="Franklin Gothic Medium"/>
              </a:rPr>
              <a:t>Raup</a:t>
            </a:r>
            <a:r>
              <a:rPr lang="en-US" sz="1600" dirty="0">
                <a:cs typeface="Franklin Gothic Medium"/>
              </a:rPr>
              <a:t> and </a:t>
            </a:r>
            <a:r>
              <a:rPr lang="en-US" sz="1600" dirty="0" err="1">
                <a:cs typeface="Franklin Gothic Medium"/>
              </a:rPr>
              <a:t>Sepkoski</a:t>
            </a:r>
            <a:r>
              <a:rPr lang="en-US" sz="1600" dirty="0">
                <a:cs typeface="Franklin Gothic Medium"/>
              </a:rPr>
              <a:t>. 1982. </a:t>
            </a:r>
            <a:r>
              <a:rPr lang="en-US" sz="1600" i="1" dirty="0">
                <a:cs typeface="Franklin Gothic Medium"/>
              </a:rPr>
              <a:t>Science</a:t>
            </a:r>
            <a:endParaRPr lang="en-US" sz="1600" dirty="0">
              <a:cs typeface="Franklin Gothic Medium"/>
            </a:endParaRPr>
          </a:p>
        </p:txBody>
      </p:sp>
      <p:sp>
        <p:nvSpPr>
          <p:cNvPr id="9" name="Title 4">
            <a:extLst>
              <a:ext uri="{FF2B5EF4-FFF2-40B4-BE49-F238E27FC236}">
                <a16:creationId xmlns:a16="http://schemas.microsoft.com/office/drawing/2014/main" id="{5B5406BB-7D8B-FE42-752E-3ABA48A34CAC}"/>
              </a:ext>
            </a:extLst>
          </p:cNvPr>
          <p:cNvSpPr txBox="1">
            <a:spLocks/>
          </p:cNvSpPr>
          <p:nvPr/>
        </p:nvSpPr>
        <p:spPr>
          <a:xfrm>
            <a:off x="100012" y="0"/>
            <a:ext cx="1197292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Five major </a:t>
            </a:r>
            <a:r>
              <a:rPr lang="en-US" sz="3000" b="1" dirty="0">
                <a:solidFill>
                  <a:srgbClr val="C00000"/>
                </a:solidFill>
                <a:latin typeface="+mn-lt"/>
              </a:rPr>
              <a:t>mass extinction events </a:t>
            </a:r>
            <a:r>
              <a:rPr lang="en-US" sz="3000" dirty="0">
                <a:latin typeface="+mn-lt"/>
              </a:rPr>
              <a:t>are recognized in geologic time.</a:t>
            </a:r>
          </a:p>
        </p:txBody>
      </p:sp>
      <p:sp>
        <p:nvSpPr>
          <p:cNvPr id="17" name="Content Placeholder 2">
            <a:extLst>
              <a:ext uri="{FF2B5EF4-FFF2-40B4-BE49-F238E27FC236}">
                <a16:creationId xmlns:a16="http://schemas.microsoft.com/office/drawing/2014/main" id="{B91D89DC-3318-AE32-61A7-279FA969CF2B}"/>
              </a:ext>
            </a:extLst>
          </p:cNvPr>
          <p:cNvSpPr txBox="1">
            <a:spLocks/>
          </p:cNvSpPr>
          <p:nvPr/>
        </p:nvSpPr>
        <p:spPr>
          <a:xfrm>
            <a:off x="9144876" y="1471823"/>
            <a:ext cx="2727159" cy="26894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dirty="0">
                <a:solidFill>
                  <a:srgbClr val="000000"/>
                </a:solidFill>
              </a:rPr>
              <a:t>2. </a:t>
            </a:r>
            <a:r>
              <a:rPr lang="en-US" sz="2100" b="1" dirty="0">
                <a:solidFill>
                  <a:srgbClr val="C00000"/>
                </a:solidFill>
              </a:rPr>
              <a:t>Late Devonian </a:t>
            </a:r>
            <a:r>
              <a:rPr lang="en-US" sz="2100" dirty="0">
                <a:solidFill>
                  <a:srgbClr val="000000"/>
                </a:solidFill>
              </a:rPr>
              <a:t>– 372-359 MYA – two subsequent extinction events.</a:t>
            </a:r>
          </a:p>
          <a:p>
            <a:pPr marL="0" indent="0">
              <a:buNone/>
            </a:pPr>
            <a:r>
              <a:rPr lang="en-US" sz="2100" dirty="0">
                <a:solidFill>
                  <a:srgbClr val="000000"/>
                </a:solidFill>
              </a:rPr>
              <a:t>Annihilation of coral reefs and numerous benthic animals. Estimated 70% of the planet’s species went extinct.</a:t>
            </a:r>
          </a:p>
          <a:p>
            <a:pPr marL="0" indent="0">
              <a:buNone/>
            </a:pPr>
            <a:r>
              <a:rPr lang="en-US" sz="2100" dirty="0">
                <a:solidFill>
                  <a:srgbClr val="000000"/>
                </a:solidFill>
              </a:rPr>
              <a:t>Proposed causes: global cooling, anoxia, meteor impacts.</a:t>
            </a:r>
          </a:p>
        </p:txBody>
      </p:sp>
      <p:cxnSp>
        <p:nvCxnSpPr>
          <p:cNvPr id="3" name="Straight Arrow Connector 2">
            <a:extLst>
              <a:ext uri="{FF2B5EF4-FFF2-40B4-BE49-F238E27FC236}">
                <a16:creationId xmlns:a16="http://schemas.microsoft.com/office/drawing/2014/main" id="{2A5967EF-EAD3-DB32-3450-DF556CA92DE4}"/>
              </a:ext>
            </a:extLst>
          </p:cNvPr>
          <p:cNvCxnSpPr>
            <a:cxnSpLocks/>
          </p:cNvCxnSpPr>
          <p:nvPr/>
        </p:nvCxnSpPr>
        <p:spPr>
          <a:xfrm flipV="1">
            <a:off x="5534526" y="3962777"/>
            <a:ext cx="0" cy="74391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740982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hart&#10;&#10;Description automatically generated">
            <a:extLst>
              <a:ext uri="{FF2B5EF4-FFF2-40B4-BE49-F238E27FC236}">
                <a16:creationId xmlns:a16="http://schemas.microsoft.com/office/drawing/2014/main" id="{133595D3-4D89-A6A5-CE8F-AF60F81EBFBF}"/>
              </a:ext>
            </a:extLst>
          </p:cNvPr>
          <p:cNvPicPr>
            <a:picLocks noGrp="1" noChangeAspect="1"/>
          </p:cNvPicPr>
          <p:nvPr>
            <p:ph idx="1"/>
          </p:nvPr>
        </p:nvPicPr>
        <p:blipFill>
          <a:blip r:embed="rId3"/>
          <a:stretch>
            <a:fillRect/>
          </a:stretch>
        </p:blipFill>
        <p:spPr>
          <a:xfrm>
            <a:off x="2348925" y="1123026"/>
            <a:ext cx="6595050" cy="5117025"/>
          </a:xfrm>
        </p:spPr>
      </p:pic>
      <p:sp>
        <p:nvSpPr>
          <p:cNvPr id="8" name="TextBox 7">
            <a:extLst>
              <a:ext uri="{FF2B5EF4-FFF2-40B4-BE49-F238E27FC236}">
                <a16:creationId xmlns:a16="http://schemas.microsoft.com/office/drawing/2014/main" id="{2E476975-7F1C-053C-FAF3-60C9D22281E8}"/>
              </a:ext>
            </a:extLst>
          </p:cNvPr>
          <p:cNvSpPr txBox="1"/>
          <p:nvPr/>
        </p:nvSpPr>
        <p:spPr>
          <a:xfrm>
            <a:off x="0" y="6519446"/>
            <a:ext cx="4420131" cy="338554"/>
          </a:xfrm>
          <a:prstGeom prst="rect">
            <a:avLst/>
          </a:prstGeom>
          <a:noFill/>
        </p:spPr>
        <p:txBody>
          <a:bodyPr wrap="square" rtlCol="0">
            <a:spAutoFit/>
          </a:bodyPr>
          <a:lstStyle/>
          <a:p>
            <a:r>
              <a:rPr lang="en-US" sz="1600" dirty="0" err="1">
                <a:cs typeface="Franklin Gothic Medium"/>
              </a:rPr>
              <a:t>Raup</a:t>
            </a:r>
            <a:r>
              <a:rPr lang="en-US" sz="1600" dirty="0">
                <a:cs typeface="Franklin Gothic Medium"/>
              </a:rPr>
              <a:t> and </a:t>
            </a:r>
            <a:r>
              <a:rPr lang="en-US" sz="1600" dirty="0" err="1">
                <a:cs typeface="Franklin Gothic Medium"/>
              </a:rPr>
              <a:t>Sepkoski</a:t>
            </a:r>
            <a:r>
              <a:rPr lang="en-US" sz="1600" dirty="0">
                <a:cs typeface="Franklin Gothic Medium"/>
              </a:rPr>
              <a:t>. 1982. </a:t>
            </a:r>
            <a:r>
              <a:rPr lang="en-US" sz="1600" i="1" dirty="0">
                <a:cs typeface="Franklin Gothic Medium"/>
              </a:rPr>
              <a:t>Science</a:t>
            </a:r>
            <a:endParaRPr lang="en-US" sz="1600" dirty="0">
              <a:cs typeface="Franklin Gothic Medium"/>
            </a:endParaRPr>
          </a:p>
        </p:txBody>
      </p:sp>
      <p:sp>
        <p:nvSpPr>
          <p:cNvPr id="9" name="Title 4">
            <a:extLst>
              <a:ext uri="{FF2B5EF4-FFF2-40B4-BE49-F238E27FC236}">
                <a16:creationId xmlns:a16="http://schemas.microsoft.com/office/drawing/2014/main" id="{5B5406BB-7D8B-FE42-752E-3ABA48A34CAC}"/>
              </a:ext>
            </a:extLst>
          </p:cNvPr>
          <p:cNvSpPr txBox="1">
            <a:spLocks/>
          </p:cNvSpPr>
          <p:nvPr/>
        </p:nvSpPr>
        <p:spPr>
          <a:xfrm>
            <a:off x="100012" y="0"/>
            <a:ext cx="1197292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Five major </a:t>
            </a:r>
            <a:r>
              <a:rPr lang="en-US" sz="3000" b="1" dirty="0">
                <a:solidFill>
                  <a:srgbClr val="C00000"/>
                </a:solidFill>
                <a:latin typeface="+mn-lt"/>
              </a:rPr>
              <a:t>mass extinction events </a:t>
            </a:r>
            <a:r>
              <a:rPr lang="en-US" sz="3000" dirty="0">
                <a:latin typeface="+mn-lt"/>
              </a:rPr>
              <a:t>are recognized in geologic time.</a:t>
            </a:r>
          </a:p>
        </p:txBody>
      </p:sp>
      <p:sp>
        <p:nvSpPr>
          <p:cNvPr id="17" name="Content Placeholder 2">
            <a:extLst>
              <a:ext uri="{FF2B5EF4-FFF2-40B4-BE49-F238E27FC236}">
                <a16:creationId xmlns:a16="http://schemas.microsoft.com/office/drawing/2014/main" id="{B91D89DC-3318-AE32-61A7-279FA969CF2B}"/>
              </a:ext>
            </a:extLst>
          </p:cNvPr>
          <p:cNvSpPr txBox="1">
            <a:spLocks/>
          </p:cNvSpPr>
          <p:nvPr/>
        </p:nvSpPr>
        <p:spPr>
          <a:xfrm>
            <a:off x="8976059" y="1439738"/>
            <a:ext cx="2727159" cy="26894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dirty="0">
                <a:solidFill>
                  <a:srgbClr val="000000"/>
                </a:solidFill>
              </a:rPr>
              <a:t>3. </a:t>
            </a:r>
            <a:r>
              <a:rPr lang="en-US" sz="2100" b="1" dirty="0">
                <a:solidFill>
                  <a:srgbClr val="C00000"/>
                </a:solidFill>
              </a:rPr>
              <a:t>Permian – Triassic </a:t>
            </a:r>
            <a:r>
              <a:rPr lang="en-US" sz="2100" dirty="0">
                <a:solidFill>
                  <a:srgbClr val="000000"/>
                </a:solidFill>
              </a:rPr>
              <a:t>– 252 MYA – largest extinction in history – known as the ‘Great Dying’.</a:t>
            </a:r>
          </a:p>
          <a:p>
            <a:pPr marL="0" indent="0">
              <a:buNone/>
            </a:pPr>
            <a:r>
              <a:rPr lang="en-US" sz="2100" dirty="0">
                <a:solidFill>
                  <a:srgbClr val="000000"/>
                </a:solidFill>
              </a:rPr>
              <a:t>Trilobite went extinct, along with early synapsids and estimated 90-96% of the planet’s species.</a:t>
            </a:r>
          </a:p>
          <a:p>
            <a:pPr marL="0" indent="0">
              <a:buNone/>
            </a:pPr>
            <a:r>
              <a:rPr lang="en-US" sz="2100" dirty="0">
                <a:solidFill>
                  <a:srgbClr val="000000"/>
                </a:solidFill>
              </a:rPr>
              <a:t>Proposed causes: methane hydrate explosions, volcanism, anoxia, aridification, ocean acidification, asteroid impact. </a:t>
            </a:r>
          </a:p>
          <a:p>
            <a:pPr marL="0" indent="0">
              <a:buNone/>
            </a:pPr>
            <a:endParaRPr lang="en-US" sz="2100" dirty="0">
              <a:solidFill>
                <a:srgbClr val="000000"/>
              </a:solidFill>
            </a:endParaRPr>
          </a:p>
        </p:txBody>
      </p:sp>
      <p:cxnSp>
        <p:nvCxnSpPr>
          <p:cNvPr id="3" name="Straight Arrow Connector 2">
            <a:extLst>
              <a:ext uri="{FF2B5EF4-FFF2-40B4-BE49-F238E27FC236}">
                <a16:creationId xmlns:a16="http://schemas.microsoft.com/office/drawing/2014/main" id="{2A5967EF-EAD3-DB32-3450-DF556CA92DE4}"/>
              </a:ext>
            </a:extLst>
          </p:cNvPr>
          <p:cNvCxnSpPr>
            <a:cxnSpLocks/>
          </p:cNvCxnSpPr>
          <p:nvPr/>
        </p:nvCxnSpPr>
        <p:spPr>
          <a:xfrm flipV="1">
            <a:off x="6721641" y="4684671"/>
            <a:ext cx="0" cy="51297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53759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hart&#10;&#10;Description automatically generated">
            <a:extLst>
              <a:ext uri="{FF2B5EF4-FFF2-40B4-BE49-F238E27FC236}">
                <a16:creationId xmlns:a16="http://schemas.microsoft.com/office/drawing/2014/main" id="{133595D3-4D89-A6A5-CE8F-AF60F81EBFBF}"/>
              </a:ext>
            </a:extLst>
          </p:cNvPr>
          <p:cNvPicPr>
            <a:picLocks noGrp="1" noChangeAspect="1"/>
          </p:cNvPicPr>
          <p:nvPr>
            <p:ph idx="1"/>
          </p:nvPr>
        </p:nvPicPr>
        <p:blipFill>
          <a:blip r:embed="rId3"/>
          <a:stretch>
            <a:fillRect/>
          </a:stretch>
        </p:blipFill>
        <p:spPr>
          <a:xfrm>
            <a:off x="2348925" y="1123026"/>
            <a:ext cx="6595050" cy="5117025"/>
          </a:xfrm>
        </p:spPr>
      </p:pic>
      <p:sp>
        <p:nvSpPr>
          <p:cNvPr id="8" name="TextBox 7">
            <a:extLst>
              <a:ext uri="{FF2B5EF4-FFF2-40B4-BE49-F238E27FC236}">
                <a16:creationId xmlns:a16="http://schemas.microsoft.com/office/drawing/2014/main" id="{2E476975-7F1C-053C-FAF3-60C9D22281E8}"/>
              </a:ext>
            </a:extLst>
          </p:cNvPr>
          <p:cNvSpPr txBox="1"/>
          <p:nvPr/>
        </p:nvSpPr>
        <p:spPr>
          <a:xfrm>
            <a:off x="0" y="6519446"/>
            <a:ext cx="4420131" cy="338554"/>
          </a:xfrm>
          <a:prstGeom prst="rect">
            <a:avLst/>
          </a:prstGeom>
          <a:noFill/>
        </p:spPr>
        <p:txBody>
          <a:bodyPr wrap="square" rtlCol="0">
            <a:spAutoFit/>
          </a:bodyPr>
          <a:lstStyle/>
          <a:p>
            <a:r>
              <a:rPr lang="en-US" sz="1600" dirty="0" err="1">
                <a:cs typeface="Franklin Gothic Medium"/>
              </a:rPr>
              <a:t>Raup</a:t>
            </a:r>
            <a:r>
              <a:rPr lang="en-US" sz="1600" dirty="0">
                <a:cs typeface="Franklin Gothic Medium"/>
              </a:rPr>
              <a:t> and </a:t>
            </a:r>
            <a:r>
              <a:rPr lang="en-US" sz="1600" dirty="0" err="1">
                <a:cs typeface="Franklin Gothic Medium"/>
              </a:rPr>
              <a:t>Sepkoski</a:t>
            </a:r>
            <a:r>
              <a:rPr lang="en-US" sz="1600" dirty="0">
                <a:cs typeface="Franklin Gothic Medium"/>
              </a:rPr>
              <a:t>. 1982. </a:t>
            </a:r>
            <a:r>
              <a:rPr lang="en-US" sz="1600" i="1" dirty="0">
                <a:cs typeface="Franklin Gothic Medium"/>
              </a:rPr>
              <a:t>Science</a:t>
            </a:r>
            <a:endParaRPr lang="en-US" sz="1600" dirty="0">
              <a:cs typeface="Franklin Gothic Medium"/>
            </a:endParaRPr>
          </a:p>
        </p:txBody>
      </p:sp>
      <p:sp>
        <p:nvSpPr>
          <p:cNvPr id="9" name="Title 4">
            <a:extLst>
              <a:ext uri="{FF2B5EF4-FFF2-40B4-BE49-F238E27FC236}">
                <a16:creationId xmlns:a16="http://schemas.microsoft.com/office/drawing/2014/main" id="{5B5406BB-7D8B-FE42-752E-3ABA48A34CAC}"/>
              </a:ext>
            </a:extLst>
          </p:cNvPr>
          <p:cNvSpPr txBox="1">
            <a:spLocks/>
          </p:cNvSpPr>
          <p:nvPr/>
        </p:nvSpPr>
        <p:spPr>
          <a:xfrm>
            <a:off x="100012" y="0"/>
            <a:ext cx="1197292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Five major </a:t>
            </a:r>
            <a:r>
              <a:rPr lang="en-US" sz="3000" b="1" dirty="0">
                <a:solidFill>
                  <a:srgbClr val="C00000"/>
                </a:solidFill>
                <a:latin typeface="+mn-lt"/>
              </a:rPr>
              <a:t>mass extinction events </a:t>
            </a:r>
            <a:r>
              <a:rPr lang="en-US" sz="3000" dirty="0">
                <a:latin typeface="+mn-lt"/>
              </a:rPr>
              <a:t>are recognized in geologic time.</a:t>
            </a:r>
          </a:p>
        </p:txBody>
      </p:sp>
      <p:sp>
        <p:nvSpPr>
          <p:cNvPr id="17" name="Content Placeholder 2">
            <a:extLst>
              <a:ext uri="{FF2B5EF4-FFF2-40B4-BE49-F238E27FC236}">
                <a16:creationId xmlns:a16="http://schemas.microsoft.com/office/drawing/2014/main" id="{B91D89DC-3318-AE32-61A7-279FA969CF2B}"/>
              </a:ext>
            </a:extLst>
          </p:cNvPr>
          <p:cNvSpPr txBox="1">
            <a:spLocks/>
          </p:cNvSpPr>
          <p:nvPr/>
        </p:nvSpPr>
        <p:spPr>
          <a:xfrm>
            <a:off x="8976059" y="1439738"/>
            <a:ext cx="2727159" cy="26894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dirty="0">
                <a:solidFill>
                  <a:srgbClr val="000000"/>
                </a:solidFill>
              </a:rPr>
              <a:t>4. </a:t>
            </a:r>
            <a:r>
              <a:rPr lang="en-US" sz="2100" b="1" dirty="0">
                <a:solidFill>
                  <a:srgbClr val="C00000"/>
                </a:solidFill>
              </a:rPr>
              <a:t>Triassic - Jurassic </a:t>
            </a:r>
            <a:r>
              <a:rPr lang="en-US" sz="2100" dirty="0">
                <a:solidFill>
                  <a:srgbClr val="000000"/>
                </a:solidFill>
              </a:rPr>
              <a:t>– 201 MYA .</a:t>
            </a:r>
          </a:p>
          <a:p>
            <a:pPr marL="0" indent="0">
              <a:buNone/>
            </a:pPr>
            <a:r>
              <a:rPr lang="en-US" sz="2100" dirty="0">
                <a:solidFill>
                  <a:srgbClr val="000000"/>
                </a:solidFill>
              </a:rPr>
              <a:t>Most non-dinosaurs went extinct, leaving  dinosaurs with little terrestrial competition. </a:t>
            </a:r>
          </a:p>
          <a:p>
            <a:pPr marL="0" indent="0">
              <a:buNone/>
            </a:pPr>
            <a:r>
              <a:rPr lang="en-US" sz="2100" dirty="0">
                <a:solidFill>
                  <a:srgbClr val="000000"/>
                </a:solidFill>
              </a:rPr>
              <a:t>Proposed causes: global warming, CO2 accumulation, ocean acidification</a:t>
            </a:r>
          </a:p>
        </p:txBody>
      </p:sp>
      <p:cxnSp>
        <p:nvCxnSpPr>
          <p:cNvPr id="3" name="Straight Arrow Connector 2">
            <a:extLst>
              <a:ext uri="{FF2B5EF4-FFF2-40B4-BE49-F238E27FC236}">
                <a16:creationId xmlns:a16="http://schemas.microsoft.com/office/drawing/2014/main" id="{2A5967EF-EAD3-DB32-3450-DF556CA92DE4}"/>
              </a:ext>
            </a:extLst>
          </p:cNvPr>
          <p:cNvCxnSpPr>
            <a:cxnSpLocks/>
          </p:cNvCxnSpPr>
          <p:nvPr/>
        </p:nvCxnSpPr>
        <p:spPr>
          <a:xfrm flipV="1">
            <a:off x="6994357" y="4540292"/>
            <a:ext cx="0" cy="6092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52541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hart&#10;&#10;Description automatically generated">
            <a:extLst>
              <a:ext uri="{FF2B5EF4-FFF2-40B4-BE49-F238E27FC236}">
                <a16:creationId xmlns:a16="http://schemas.microsoft.com/office/drawing/2014/main" id="{133595D3-4D89-A6A5-CE8F-AF60F81EBFBF}"/>
              </a:ext>
            </a:extLst>
          </p:cNvPr>
          <p:cNvPicPr>
            <a:picLocks noGrp="1" noChangeAspect="1"/>
          </p:cNvPicPr>
          <p:nvPr>
            <p:ph idx="1"/>
          </p:nvPr>
        </p:nvPicPr>
        <p:blipFill>
          <a:blip r:embed="rId3"/>
          <a:stretch>
            <a:fillRect/>
          </a:stretch>
        </p:blipFill>
        <p:spPr>
          <a:xfrm>
            <a:off x="2348925" y="1123026"/>
            <a:ext cx="6595050" cy="5117025"/>
          </a:xfrm>
        </p:spPr>
      </p:pic>
      <p:sp>
        <p:nvSpPr>
          <p:cNvPr id="8" name="TextBox 7">
            <a:extLst>
              <a:ext uri="{FF2B5EF4-FFF2-40B4-BE49-F238E27FC236}">
                <a16:creationId xmlns:a16="http://schemas.microsoft.com/office/drawing/2014/main" id="{2E476975-7F1C-053C-FAF3-60C9D22281E8}"/>
              </a:ext>
            </a:extLst>
          </p:cNvPr>
          <p:cNvSpPr txBox="1"/>
          <p:nvPr/>
        </p:nvSpPr>
        <p:spPr>
          <a:xfrm>
            <a:off x="0" y="6519446"/>
            <a:ext cx="4420131" cy="338554"/>
          </a:xfrm>
          <a:prstGeom prst="rect">
            <a:avLst/>
          </a:prstGeom>
          <a:noFill/>
        </p:spPr>
        <p:txBody>
          <a:bodyPr wrap="square" rtlCol="0">
            <a:spAutoFit/>
          </a:bodyPr>
          <a:lstStyle/>
          <a:p>
            <a:r>
              <a:rPr lang="en-US" sz="1600" dirty="0" err="1">
                <a:cs typeface="Franklin Gothic Medium"/>
              </a:rPr>
              <a:t>Raup</a:t>
            </a:r>
            <a:r>
              <a:rPr lang="en-US" sz="1600" dirty="0">
                <a:cs typeface="Franklin Gothic Medium"/>
              </a:rPr>
              <a:t> and </a:t>
            </a:r>
            <a:r>
              <a:rPr lang="en-US" sz="1600" dirty="0" err="1">
                <a:cs typeface="Franklin Gothic Medium"/>
              </a:rPr>
              <a:t>Sepkoski</a:t>
            </a:r>
            <a:r>
              <a:rPr lang="en-US" sz="1600" dirty="0">
                <a:cs typeface="Franklin Gothic Medium"/>
              </a:rPr>
              <a:t>. 1982. </a:t>
            </a:r>
            <a:r>
              <a:rPr lang="en-US" sz="1600" i="1" dirty="0">
                <a:cs typeface="Franklin Gothic Medium"/>
              </a:rPr>
              <a:t>Science</a:t>
            </a:r>
            <a:endParaRPr lang="en-US" sz="1600" dirty="0">
              <a:cs typeface="Franklin Gothic Medium"/>
            </a:endParaRPr>
          </a:p>
        </p:txBody>
      </p:sp>
      <p:sp>
        <p:nvSpPr>
          <p:cNvPr id="9" name="Title 4">
            <a:extLst>
              <a:ext uri="{FF2B5EF4-FFF2-40B4-BE49-F238E27FC236}">
                <a16:creationId xmlns:a16="http://schemas.microsoft.com/office/drawing/2014/main" id="{5B5406BB-7D8B-FE42-752E-3ABA48A34CAC}"/>
              </a:ext>
            </a:extLst>
          </p:cNvPr>
          <p:cNvSpPr txBox="1">
            <a:spLocks/>
          </p:cNvSpPr>
          <p:nvPr/>
        </p:nvSpPr>
        <p:spPr>
          <a:xfrm>
            <a:off x="100012" y="0"/>
            <a:ext cx="1197292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Five major </a:t>
            </a:r>
            <a:r>
              <a:rPr lang="en-US" sz="3000" b="1" dirty="0">
                <a:solidFill>
                  <a:srgbClr val="C00000"/>
                </a:solidFill>
                <a:latin typeface="+mn-lt"/>
              </a:rPr>
              <a:t>mass extinction events </a:t>
            </a:r>
            <a:r>
              <a:rPr lang="en-US" sz="3000" dirty="0">
                <a:latin typeface="+mn-lt"/>
              </a:rPr>
              <a:t>are recognized in geologic time.</a:t>
            </a:r>
          </a:p>
        </p:txBody>
      </p:sp>
      <p:sp>
        <p:nvSpPr>
          <p:cNvPr id="17" name="Content Placeholder 2">
            <a:extLst>
              <a:ext uri="{FF2B5EF4-FFF2-40B4-BE49-F238E27FC236}">
                <a16:creationId xmlns:a16="http://schemas.microsoft.com/office/drawing/2014/main" id="{B91D89DC-3318-AE32-61A7-279FA969CF2B}"/>
              </a:ext>
            </a:extLst>
          </p:cNvPr>
          <p:cNvSpPr txBox="1">
            <a:spLocks/>
          </p:cNvSpPr>
          <p:nvPr/>
        </p:nvSpPr>
        <p:spPr>
          <a:xfrm>
            <a:off x="8976059" y="1439738"/>
            <a:ext cx="2727159" cy="26894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dirty="0">
                <a:solidFill>
                  <a:srgbClr val="000000"/>
                </a:solidFill>
              </a:rPr>
              <a:t>5. </a:t>
            </a:r>
            <a:r>
              <a:rPr lang="en-US" sz="2100" b="1" dirty="0">
                <a:solidFill>
                  <a:srgbClr val="C00000"/>
                </a:solidFill>
              </a:rPr>
              <a:t>Cretaceous - Paleogene (KT)</a:t>
            </a:r>
            <a:r>
              <a:rPr lang="en-US" sz="2100" dirty="0">
                <a:solidFill>
                  <a:srgbClr val="000000"/>
                </a:solidFill>
              </a:rPr>
              <a:t>– 66 MYA .</a:t>
            </a:r>
          </a:p>
          <a:p>
            <a:pPr marL="0" indent="0">
              <a:buNone/>
            </a:pPr>
            <a:r>
              <a:rPr lang="en-US" sz="2100" dirty="0">
                <a:solidFill>
                  <a:srgbClr val="000000"/>
                </a:solidFill>
              </a:rPr>
              <a:t>Extinction of all non-avian dinosaurs and 75% of all the planet’s species. Gave way to the age of mammals </a:t>
            </a:r>
          </a:p>
          <a:p>
            <a:pPr marL="0" indent="0">
              <a:buNone/>
            </a:pPr>
            <a:endParaRPr lang="en-US" sz="2100" dirty="0">
              <a:solidFill>
                <a:srgbClr val="000000"/>
              </a:solidFill>
            </a:endParaRPr>
          </a:p>
          <a:p>
            <a:pPr marL="0" indent="0">
              <a:buNone/>
            </a:pPr>
            <a:r>
              <a:rPr lang="en-US" sz="2100" dirty="0">
                <a:solidFill>
                  <a:srgbClr val="000000"/>
                </a:solidFill>
              </a:rPr>
              <a:t>Proposed causes: Chicxulub asteroid impact in present-day Yucatan</a:t>
            </a:r>
          </a:p>
        </p:txBody>
      </p:sp>
      <p:cxnSp>
        <p:nvCxnSpPr>
          <p:cNvPr id="3" name="Straight Arrow Connector 2">
            <a:extLst>
              <a:ext uri="{FF2B5EF4-FFF2-40B4-BE49-F238E27FC236}">
                <a16:creationId xmlns:a16="http://schemas.microsoft.com/office/drawing/2014/main" id="{2A5967EF-EAD3-DB32-3450-DF556CA92DE4}"/>
              </a:ext>
            </a:extLst>
          </p:cNvPr>
          <p:cNvCxnSpPr>
            <a:cxnSpLocks/>
          </p:cNvCxnSpPr>
          <p:nvPr/>
        </p:nvCxnSpPr>
        <p:spPr>
          <a:xfrm flipV="1">
            <a:off x="8213557" y="3305050"/>
            <a:ext cx="0" cy="6092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99980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5B5406BB-7D8B-FE42-752E-3ABA48A34CAC}"/>
              </a:ext>
            </a:extLst>
          </p:cNvPr>
          <p:cNvSpPr txBox="1">
            <a:spLocks/>
          </p:cNvSpPr>
          <p:nvPr/>
        </p:nvSpPr>
        <p:spPr>
          <a:xfrm>
            <a:off x="100012" y="0"/>
            <a:ext cx="1197292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We are living through the sixth mass extinction: </a:t>
            </a:r>
          </a:p>
          <a:p>
            <a:pPr algn="ctr"/>
            <a:r>
              <a:rPr lang="en-US" sz="3000" dirty="0">
                <a:latin typeface="+mn-lt"/>
              </a:rPr>
              <a:t>the </a:t>
            </a:r>
            <a:r>
              <a:rPr lang="en-US" sz="3000" b="1" dirty="0">
                <a:solidFill>
                  <a:srgbClr val="C00000"/>
                </a:solidFill>
                <a:latin typeface="+mn-lt"/>
              </a:rPr>
              <a:t>Holocene</a:t>
            </a:r>
            <a:r>
              <a:rPr lang="en-US" sz="3000" dirty="0">
                <a:latin typeface="+mn-lt"/>
              </a:rPr>
              <a:t>, or </a:t>
            </a:r>
            <a:r>
              <a:rPr lang="en-US" sz="3000" b="1" dirty="0">
                <a:solidFill>
                  <a:srgbClr val="C00000"/>
                </a:solidFill>
                <a:latin typeface="+mn-lt"/>
              </a:rPr>
              <a:t>Anthropocene extinction</a:t>
            </a:r>
          </a:p>
        </p:txBody>
      </p:sp>
      <p:pic>
        <p:nvPicPr>
          <p:cNvPr id="76802" name="Picture 2">
            <a:extLst>
              <a:ext uri="{FF2B5EF4-FFF2-40B4-BE49-F238E27FC236}">
                <a16:creationId xmlns:a16="http://schemas.microsoft.com/office/drawing/2014/main" id="{415458BB-1DD0-8AE7-B237-ED245F5D7B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4537" y="1052305"/>
            <a:ext cx="5600700" cy="57404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FE034C9A-9287-DDC0-783B-0AB8959DBEFB}"/>
              </a:ext>
            </a:extLst>
          </p:cNvPr>
          <p:cNvSpPr>
            <a:spLocks noGrp="1"/>
          </p:cNvSpPr>
          <p:nvPr>
            <p:ph idx="1"/>
          </p:nvPr>
        </p:nvSpPr>
        <p:spPr>
          <a:xfrm>
            <a:off x="400048" y="1253331"/>
            <a:ext cx="5600700" cy="4971006"/>
          </a:xfrm>
        </p:spPr>
        <p:txBody>
          <a:bodyPr>
            <a:noAutofit/>
          </a:bodyPr>
          <a:lstStyle/>
          <a:p>
            <a:r>
              <a:rPr lang="en-US" sz="2400" dirty="0">
                <a:solidFill>
                  <a:srgbClr val="000000"/>
                </a:solidFill>
              </a:rPr>
              <a:t>Mass megafaunal extinctions followed human arrival to each continent, in North America timed around the end of the Pleistocene (~10-14,000 years ago).</a:t>
            </a:r>
          </a:p>
          <a:p>
            <a:r>
              <a:rPr lang="en-US" sz="2400" dirty="0">
                <a:solidFill>
                  <a:srgbClr val="000000"/>
                </a:solidFill>
              </a:rPr>
              <a:t>Today, the contemporary rate of extinction is estimated at 100 to 1000 times higher than background (e.g. historically typical) and 10 to 100 times higher than previously witnessed during the 5 previous mass extinction events in earth history.</a:t>
            </a:r>
          </a:p>
          <a:p>
            <a:r>
              <a:rPr lang="en-US" sz="2400" dirty="0">
                <a:solidFill>
                  <a:srgbClr val="000000"/>
                </a:solidFill>
              </a:rPr>
              <a:t>The current extinct rate is considered to be anthropogenic in origin.</a:t>
            </a:r>
          </a:p>
        </p:txBody>
      </p:sp>
      <p:sp>
        <p:nvSpPr>
          <p:cNvPr id="2" name="Rectangle 1">
            <a:extLst>
              <a:ext uri="{FF2B5EF4-FFF2-40B4-BE49-F238E27FC236}">
                <a16:creationId xmlns:a16="http://schemas.microsoft.com/office/drawing/2014/main" id="{8A0EEEA8-9940-09AA-E3CD-E2B3138583FB}"/>
              </a:ext>
            </a:extLst>
          </p:cNvPr>
          <p:cNvSpPr/>
          <p:nvPr/>
        </p:nvSpPr>
        <p:spPr>
          <a:xfrm>
            <a:off x="513347" y="1253331"/>
            <a:ext cx="5582653" cy="50833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8180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1123293"/>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55059"/>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Population</a:t>
            </a:r>
            <a:r>
              <a:rPr lang="en-US" sz="2800" dirty="0"/>
              <a:t> = multiple individuals of the same species (</a:t>
            </a:r>
            <a:r>
              <a:rPr lang="en-US" sz="2800" b="1" dirty="0">
                <a:solidFill>
                  <a:srgbClr val="C00000"/>
                </a:solidFill>
              </a:rPr>
              <a:t>conspecifics</a:t>
            </a:r>
            <a:r>
              <a:rPr lang="en-US" sz="2800" dirty="0"/>
              <a:t>) in the same habitat</a:t>
            </a:r>
          </a:p>
        </p:txBody>
      </p:sp>
      <p:sp>
        <p:nvSpPr>
          <p:cNvPr id="12" name="Rectangle 11">
            <a:extLst>
              <a:ext uri="{FF2B5EF4-FFF2-40B4-BE49-F238E27FC236}">
                <a16:creationId xmlns:a16="http://schemas.microsoft.com/office/drawing/2014/main" id="{284790B8-DDAA-A26A-49AF-FC38DE84B2DB}"/>
              </a:ext>
            </a:extLst>
          </p:cNvPr>
          <p:cNvSpPr/>
          <p:nvPr/>
        </p:nvSpPr>
        <p:spPr>
          <a:xfrm>
            <a:off x="3504321" y="2162697"/>
            <a:ext cx="6571174" cy="464205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C9C8E1-845D-6009-97B0-2B69946D4312}"/>
              </a:ext>
            </a:extLst>
          </p:cNvPr>
          <p:cNvSpPr/>
          <p:nvPr/>
        </p:nvSpPr>
        <p:spPr>
          <a:xfrm>
            <a:off x="10078899" y="4892735"/>
            <a:ext cx="311745"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864DC7-BEEF-BF6E-614B-4ED79BAD7CBC}"/>
              </a:ext>
            </a:extLst>
          </p:cNvPr>
          <p:cNvSpPr/>
          <p:nvPr/>
        </p:nvSpPr>
        <p:spPr>
          <a:xfrm>
            <a:off x="6375337" y="110721"/>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47263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5B5406BB-7D8B-FE42-752E-3ABA48A34CAC}"/>
              </a:ext>
            </a:extLst>
          </p:cNvPr>
          <p:cNvSpPr txBox="1">
            <a:spLocks/>
          </p:cNvSpPr>
          <p:nvPr/>
        </p:nvSpPr>
        <p:spPr>
          <a:xfrm>
            <a:off x="100012" y="0"/>
            <a:ext cx="1197292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We are living through the sixth mass extinction: </a:t>
            </a:r>
          </a:p>
          <a:p>
            <a:pPr algn="ctr"/>
            <a:r>
              <a:rPr lang="en-US" sz="3000" dirty="0">
                <a:latin typeface="+mn-lt"/>
              </a:rPr>
              <a:t>the </a:t>
            </a:r>
            <a:r>
              <a:rPr lang="en-US" sz="3000" b="1" dirty="0">
                <a:solidFill>
                  <a:srgbClr val="C00000"/>
                </a:solidFill>
                <a:latin typeface="+mn-lt"/>
              </a:rPr>
              <a:t>Holocene</a:t>
            </a:r>
            <a:r>
              <a:rPr lang="en-US" sz="3000" dirty="0">
                <a:latin typeface="+mn-lt"/>
              </a:rPr>
              <a:t>, or </a:t>
            </a:r>
            <a:r>
              <a:rPr lang="en-US" sz="3000" b="1" dirty="0">
                <a:solidFill>
                  <a:srgbClr val="C00000"/>
                </a:solidFill>
                <a:latin typeface="+mn-lt"/>
              </a:rPr>
              <a:t>Anthropocene extinction</a:t>
            </a:r>
          </a:p>
        </p:txBody>
      </p:sp>
      <p:pic>
        <p:nvPicPr>
          <p:cNvPr id="76802" name="Picture 2">
            <a:extLst>
              <a:ext uri="{FF2B5EF4-FFF2-40B4-BE49-F238E27FC236}">
                <a16:creationId xmlns:a16="http://schemas.microsoft.com/office/drawing/2014/main" id="{415458BB-1DD0-8AE7-B237-ED245F5D7B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4537" y="1052305"/>
            <a:ext cx="5600700" cy="57404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FE034C9A-9287-DDC0-783B-0AB8959DBEFB}"/>
              </a:ext>
            </a:extLst>
          </p:cNvPr>
          <p:cNvSpPr>
            <a:spLocks noGrp="1"/>
          </p:cNvSpPr>
          <p:nvPr>
            <p:ph idx="1"/>
          </p:nvPr>
        </p:nvSpPr>
        <p:spPr>
          <a:xfrm>
            <a:off x="400048" y="1253331"/>
            <a:ext cx="5600700" cy="4971006"/>
          </a:xfrm>
        </p:spPr>
        <p:txBody>
          <a:bodyPr>
            <a:noAutofit/>
          </a:bodyPr>
          <a:lstStyle/>
          <a:p>
            <a:r>
              <a:rPr lang="en-US" sz="2400" dirty="0">
                <a:solidFill>
                  <a:srgbClr val="000000"/>
                </a:solidFill>
              </a:rPr>
              <a:t>Mass megafaunal extinctions followed human arrival to each continent, in North America timed around the end of the Pleistocene (~10-14,000 years ago).</a:t>
            </a:r>
          </a:p>
          <a:p>
            <a:r>
              <a:rPr lang="en-US" sz="2400" dirty="0">
                <a:solidFill>
                  <a:srgbClr val="000000"/>
                </a:solidFill>
              </a:rPr>
              <a:t>Today, the contemporary rate of extinction is estimated at 100 to 1000 times higher than background (e.g. historically typical) and 10 to 100 times higher than previously witnessed during the 5 previous mass extinction events in earth history.</a:t>
            </a:r>
          </a:p>
          <a:p>
            <a:r>
              <a:rPr lang="en-US" sz="2400" dirty="0">
                <a:solidFill>
                  <a:srgbClr val="000000"/>
                </a:solidFill>
              </a:rPr>
              <a:t>The current extinct rate is considered to be anthropogenic in origin.</a:t>
            </a:r>
          </a:p>
        </p:txBody>
      </p:sp>
      <p:sp>
        <p:nvSpPr>
          <p:cNvPr id="2" name="Rectangle 1">
            <a:extLst>
              <a:ext uri="{FF2B5EF4-FFF2-40B4-BE49-F238E27FC236}">
                <a16:creationId xmlns:a16="http://schemas.microsoft.com/office/drawing/2014/main" id="{99BFC12C-3576-E7AC-C3D2-D273A2EE380F}"/>
              </a:ext>
            </a:extLst>
          </p:cNvPr>
          <p:cNvSpPr/>
          <p:nvPr/>
        </p:nvSpPr>
        <p:spPr>
          <a:xfrm>
            <a:off x="513347" y="2743200"/>
            <a:ext cx="5582653" cy="359343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229408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5B5406BB-7D8B-FE42-752E-3ABA48A34CAC}"/>
              </a:ext>
            </a:extLst>
          </p:cNvPr>
          <p:cNvSpPr txBox="1">
            <a:spLocks/>
          </p:cNvSpPr>
          <p:nvPr/>
        </p:nvSpPr>
        <p:spPr>
          <a:xfrm>
            <a:off x="100012" y="0"/>
            <a:ext cx="1197292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We are living through the sixth mass extinction: </a:t>
            </a:r>
          </a:p>
          <a:p>
            <a:pPr algn="ctr"/>
            <a:r>
              <a:rPr lang="en-US" sz="3000" dirty="0">
                <a:latin typeface="+mn-lt"/>
              </a:rPr>
              <a:t>the </a:t>
            </a:r>
            <a:r>
              <a:rPr lang="en-US" sz="3000" b="1" dirty="0">
                <a:solidFill>
                  <a:srgbClr val="C00000"/>
                </a:solidFill>
                <a:latin typeface="+mn-lt"/>
              </a:rPr>
              <a:t>Holocene</a:t>
            </a:r>
            <a:r>
              <a:rPr lang="en-US" sz="3000" dirty="0">
                <a:latin typeface="+mn-lt"/>
              </a:rPr>
              <a:t>, or </a:t>
            </a:r>
            <a:r>
              <a:rPr lang="en-US" sz="3000" b="1" dirty="0">
                <a:solidFill>
                  <a:srgbClr val="C00000"/>
                </a:solidFill>
                <a:latin typeface="+mn-lt"/>
              </a:rPr>
              <a:t>Anthropocene extinction</a:t>
            </a:r>
          </a:p>
        </p:txBody>
      </p:sp>
      <p:pic>
        <p:nvPicPr>
          <p:cNvPr id="76802" name="Picture 2">
            <a:extLst>
              <a:ext uri="{FF2B5EF4-FFF2-40B4-BE49-F238E27FC236}">
                <a16:creationId xmlns:a16="http://schemas.microsoft.com/office/drawing/2014/main" id="{415458BB-1DD0-8AE7-B237-ED245F5D7B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4537" y="1052305"/>
            <a:ext cx="5600700" cy="57404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FE034C9A-9287-DDC0-783B-0AB8959DBEFB}"/>
              </a:ext>
            </a:extLst>
          </p:cNvPr>
          <p:cNvSpPr>
            <a:spLocks noGrp="1"/>
          </p:cNvSpPr>
          <p:nvPr>
            <p:ph idx="1"/>
          </p:nvPr>
        </p:nvSpPr>
        <p:spPr>
          <a:xfrm>
            <a:off x="400048" y="1253331"/>
            <a:ext cx="5600700" cy="4971006"/>
          </a:xfrm>
        </p:spPr>
        <p:txBody>
          <a:bodyPr>
            <a:noAutofit/>
          </a:bodyPr>
          <a:lstStyle/>
          <a:p>
            <a:r>
              <a:rPr lang="en-US" sz="2400" dirty="0">
                <a:solidFill>
                  <a:srgbClr val="000000"/>
                </a:solidFill>
              </a:rPr>
              <a:t>Mass megafaunal extinctions followed human arrival to each continent, in North America timed around the end of the Pleistocene (~10-14,000 years ago).</a:t>
            </a:r>
          </a:p>
          <a:p>
            <a:r>
              <a:rPr lang="en-US" sz="2400" dirty="0">
                <a:solidFill>
                  <a:srgbClr val="000000"/>
                </a:solidFill>
              </a:rPr>
              <a:t>Today, the contemporary rate of extinction is estimated at 100 to 1000 times higher than background (e.g. historically typical) and 10 to 100 times higher than previously witnessed during the 5 previous mass extinction events in earth history.</a:t>
            </a:r>
          </a:p>
          <a:p>
            <a:r>
              <a:rPr lang="en-US" sz="2400" dirty="0">
                <a:solidFill>
                  <a:srgbClr val="000000"/>
                </a:solidFill>
              </a:rPr>
              <a:t>The current extinct rate is considered to be anthropogenic in origin.</a:t>
            </a:r>
          </a:p>
        </p:txBody>
      </p:sp>
      <p:sp>
        <p:nvSpPr>
          <p:cNvPr id="2" name="Rectangle 1">
            <a:extLst>
              <a:ext uri="{FF2B5EF4-FFF2-40B4-BE49-F238E27FC236}">
                <a16:creationId xmlns:a16="http://schemas.microsoft.com/office/drawing/2014/main" id="{99BFC12C-3576-E7AC-C3D2-D273A2EE380F}"/>
              </a:ext>
            </a:extLst>
          </p:cNvPr>
          <p:cNvSpPr/>
          <p:nvPr/>
        </p:nvSpPr>
        <p:spPr>
          <a:xfrm>
            <a:off x="513347" y="5011068"/>
            <a:ext cx="5582653" cy="13255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278037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5B5406BB-7D8B-FE42-752E-3ABA48A34CAC}"/>
              </a:ext>
            </a:extLst>
          </p:cNvPr>
          <p:cNvSpPr txBox="1">
            <a:spLocks/>
          </p:cNvSpPr>
          <p:nvPr/>
        </p:nvSpPr>
        <p:spPr>
          <a:xfrm>
            <a:off x="100012" y="0"/>
            <a:ext cx="1197292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We are living through the sixth mass extinction: </a:t>
            </a:r>
          </a:p>
          <a:p>
            <a:pPr algn="ctr"/>
            <a:r>
              <a:rPr lang="en-US" sz="3000" dirty="0">
                <a:latin typeface="+mn-lt"/>
              </a:rPr>
              <a:t>the </a:t>
            </a:r>
            <a:r>
              <a:rPr lang="en-US" sz="3000" b="1" dirty="0">
                <a:solidFill>
                  <a:srgbClr val="C00000"/>
                </a:solidFill>
                <a:latin typeface="+mn-lt"/>
              </a:rPr>
              <a:t>Holocene</a:t>
            </a:r>
            <a:r>
              <a:rPr lang="en-US" sz="3000" dirty="0">
                <a:latin typeface="+mn-lt"/>
              </a:rPr>
              <a:t>, or </a:t>
            </a:r>
            <a:r>
              <a:rPr lang="en-US" sz="3000" b="1" dirty="0">
                <a:solidFill>
                  <a:srgbClr val="C00000"/>
                </a:solidFill>
                <a:latin typeface="+mn-lt"/>
              </a:rPr>
              <a:t>Anthropocene extinction</a:t>
            </a:r>
          </a:p>
        </p:txBody>
      </p:sp>
      <p:pic>
        <p:nvPicPr>
          <p:cNvPr id="76802" name="Picture 2">
            <a:extLst>
              <a:ext uri="{FF2B5EF4-FFF2-40B4-BE49-F238E27FC236}">
                <a16:creationId xmlns:a16="http://schemas.microsoft.com/office/drawing/2014/main" id="{415458BB-1DD0-8AE7-B237-ED245F5D7B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4537" y="1052305"/>
            <a:ext cx="5600700" cy="57404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FE034C9A-9287-DDC0-783B-0AB8959DBEFB}"/>
              </a:ext>
            </a:extLst>
          </p:cNvPr>
          <p:cNvSpPr>
            <a:spLocks noGrp="1"/>
          </p:cNvSpPr>
          <p:nvPr>
            <p:ph idx="1"/>
          </p:nvPr>
        </p:nvSpPr>
        <p:spPr>
          <a:xfrm>
            <a:off x="400048" y="1253331"/>
            <a:ext cx="5600700" cy="4971006"/>
          </a:xfrm>
        </p:spPr>
        <p:txBody>
          <a:bodyPr>
            <a:noAutofit/>
          </a:bodyPr>
          <a:lstStyle/>
          <a:p>
            <a:r>
              <a:rPr lang="en-US" sz="2400" dirty="0">
                <a:solidFill>
                  <a:srgbClr val="000000"/>
                </a:solidFill>
              </a:rPr>
              <a:t>Mass megafaunal extinctions followed human arrival to each continent, in North America timed around the end of the Pleistocene (~10-14,000 years ago).</a:t>
            </a:r>
          </a:p>
          <a:p>
            <a:r>
              <a:rPr lang="en-US" sz="2400" dirty="0">
                <a:solidFill>
                  <a:srgbClr val="000000"/>
                </a:solidFill>
              </a:rPr>
              <a:t>Today, the contemporary rate of extinction is estimated at 100 to 1000 times higher than background (e.g. historically typical) and 10 to 100 times higher than previously witnessed during the 5 previous mass extinction events in earth history.</a:t>
            </a:r>
          </a:p>
          <a:p>
            <a:r>
              <a:rPr lang="en-US" sz="2400" dirty="0">
                <a:solidFill>
                  <a:srgbClr val="000000"/>
                </a:solidFill>
              </a:rPr>
              <a:t>The current extinct rate is considered to be anthropogenic in origin.</a:t>
            </a:r>
          </a:p>
        </p:txBody>
      </p:sp>
    </p:spTree>
    <p:extLst>
      <p:ext uri="{BB962C8B-B14F-4D97-AF65-F5344CB8AC3E}">
        <p14:creationId xmlns:p14="http://schemas.microsoft.com/office/powerpoint/2010/main" val="51712571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2" name="Picture 4" descr="May be a cartoon of text">
            <a:extLst>
              <a:ext uri="{FF2B5EF4-FFF2-40B4-BE49-F238E27FC236}">
                <a16:creationId xmlns:a16="http://schemas.microsoft.com/office/drawing/2014/main" id="{F157A7F1-083F-5ACB-9626-7AE2155901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5891" y="681037"/>
            <a:ext cx="9100218" cy="569475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93801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DB8D7-8E09-4BFE-444E-94381A1F3469}"/>
              </a:ext>
            </a:extLst>
          </p:cNvPr>
          <p:cNvSpPr>
            <a:spLocks noGrp="1"/>
          </p:cNvSpPr>
          <p:nvPr>
            <p:ph type="title"/>
          </p:nvPr>
        </p:nvSpPr>
        <p:spPr/>
        <p:txBody>
          <a:bodyPr>
            <a:normAutofit/>
          </a:bodyPr>
          <a:lstStyle/>
          <a:p>
            <a:r>
              <a:rPr lang="en-US" sz="3800" dirty="0">
                <a:latin typeface="Calibri" panose="020F0502020204030204" pitchFamily="34" charset="0"/>
                <a:cs typeface="Calibri" panose="020F0502020204030204" pitchFamily="34" charset="0"/>
              </a:rPr>
              <a:t>Want more ecology?</a:t>
            </a:r>
          </a:p>
        </p:txBody>
      </p:sp>
      <p:sp>
        <p:nvSpPr>
          <p:cNvPr id="3" name="Content Placeholder 2">
            <a:extLst>
              <a:ext uri="{FF2B5EF4-FFF2-40B4-BE49-F238E27FC236}">
                <a16:creationId xmlns:a16="http://schemas.microsoft.com/office/drawing/2014/main" id="{405CC27B-FB35-7DA5-6D4A-C52C568E5276}"/>
              </a:ext>
            </a:extLst>
          </p:cNvPr>
          <p:cNvSpPr>
            <a:spLocks noGrp="1"/>
          </p:cNvSpPr>
          <p:nvPr>
            <p:ph idx="1"/>
          </p:nvPr>
        </p:nvSpPr>
        <p:spPr>
          <a:xfrm>
            <a:off x="838200" y="1690688"/>
            <a:ext cx="10515600" cy="4351338"/>
          </a:xfrm>
        </p:spPr>
        <p:txBody>
          <a:bodyPr/>
          <a:lstStyle/>
          <a:p>
            <a:r>
              <a:rPr lang="en-US" sz="2000" dirty="0">
                <a:effectLst/>
                <a:ea typeface="Calibri" panose="020F0502020204030204" pitchFamily="34" charset="0"/>
                <a:cs typeface="Times New Roman" panose="02020603050405020304" pitchFamily="18" charset="0"/>
              </a:rPr>
              <a:t>BIOS 23232. Ecology and Evolution in the Southwest.</a:t>
            </a:r>
            <a:r>
              <a:rPr lang="en-US" sz="2000" dirty="0">
                <a:effectLst/>
              </a:rPr>
              <a:t> </a:t>
            </a:r>
          </a:p>
          <a:p>
            <a:pPr lvl="1"/>
            <a:r>
              <a:rPr lang="en-US" sz="1800" dirty="0">
                <a:effectLst/>
              </a:rPr>
              <a:t>Instructor: Eric Larsen. Term: Spring</a:t>
            </a:r>
          </a:p>
          <a:p>
            <a:r>
              <a:rPr lang="en-US" sz="2000" dirty="0">
                <a:effectLst/>
                <a:ea typeface="Calibri" panose="020F0502020204030204" pitchFamily="34" charset="0"/>
                <a:cs typeface="Times New Roman" panose="02020603050405020304" pitchFamily="18" charset="0"/>
              </a:rPr>
              <a:t>BIOS 23249. Animal Behavior.</a:t>
            </a:r>
            <a:r>
              <a:rPr lang="en-US" sz="2000" dirty="0">
                <a:effectLst/>
              </a:rPr>
              <a:t> </a:t>
            </a:r>
          </a:p>
          <a:p>
            <a:pPr lvl="1"/>
            <a:r>
              <a:rPr lang="en-US" sz="1800" dirty="0">
                <a:effectLst/>
              </a:rPr>
              <a:t>Instructor: Jill Mateo. Term: Winter</a:t>
            </a:r>
          </a:p>
          <a:p>
            <a:r>
              <a:rPr lang="en-US" sz="2000" dirty="0">
                <a:effectLst/>
                <a:ea typeface="Calibri" panose="020F0502020204030204" pitchFamily="34" charset="0"/>
                <a:cs typeface="Times New Roman" panose="02020603050405020304" pitchFamily="18" charset="0"/>
              </a:rPr>
              <a:t>BIOS 23254. Mammalian Ecology.  </a:t>
            </a:r>
          </a:p>
          <a:p>
            <a:pPr lvl="1"/>
            <a:r>
              <a:rPr lang="en-US" sz="1800" dirty="0">
                <a:effectLst/>
                <a:ea typeface="Calibri" panose="020F0502020204030204" pitchFamily="34" charset="0"/>
                <a:cs typeface="Times New Roman" panose="02020603050405020304" pitchFamily="18" charset="0"/>
              </a:rPr>
              <a:t>Instructor: Eric Larsen. Term: Spring</a:t>
            </a:r>
          </a:p>
          <a:p>
            <a:r>
              <a:rPr lang="en-US" sz="2000" dirty="0">
                <a:effectLst/>
                <a:ea typeface="Calibri" panose="020F0502020204030204" pitchFamily="34" charset="0"/>
                <a:cs typeface="Times New Roman" panose="02020603050405020304" pitchFamily="18" charset="0"/>
              </a:rPr>
              <a:t>BIOS 23289. Marine Ecology. </a:t>
            </a:r>
          </a:p>
          <a:p>
            <a:pPr lvl="1"/>
            <a:r>
              <a:rPr lang="en-US" sz="1800" dirty="0">
                <a:effectLst/>
                <a:ea typeface="Calibri" panose="020F0502020204030204" pitchFamily="34" charset="0"/>
                <a:cs typeface="Times New Roman" panose="02020603050405020304" pitchFamily="18" charset="0"/>
              </a:rPr>
              <a:t>Instructor: Tim Wootton. Term: Winter</a:t>
            </a:r>
          </a:p>
          <a:p>
            <a:r>
              <a:rPr lang="en-US" sz="2000" dirty="0">
                <a:effectLst/>
                <a:ea typeface="Calibri" panose="020F0502020204030204" pitchFamily="34" charset="0"/>
                <a:cs typeface="Times New Roman" panose="02020603050405020304" pitchFamily="18" charset="0"/>
              </a:rPr>
              <a:t>BIOS 23409. The Ecology and Evolution of Infectious Diseases. </a:t>
            </a:r>
          </a:p>
          <a:p>
            <a:pPr lvl="1"/>
            <a:r>
              <a:rPr lang="en-US" sz="1800" dirty="0">
                <a:ea typeface="Calibri" panose="020F0502020204030204" pitchFamily="34" charset="0"/>
                <a:cs typeface="Times New Roman" panose="02020603050405020304" pitchFamily="18" charset="0"/>
              </a:rPr>
              <a:t>Instructor: Greg Dwyer. Term: Spring</a:t>
            </a:r>
          </a:p>
          <a:p>
            <a:r>
              <a:rPr lang="en-US" sz="2000" dirty="0">
                <a:effectLst/>
                <a:ea typeface="Calibri" panose="020F0502020204030204" pitchFamily="34" charset="0"/>
                <a:cs typeface="Times New Roman" panose="02020603050405020304" pitchFamily="18" charset="0"/>
              </a:rPr>
              <a:t>BIOS 23410. Complex Interactions: Coevolution, Parasites, Mutualists, and Cheaters. </a:t>
            </a:r>
          </a:p>
          <a:p>
            <a:pPr lvl="1"/>
            <a:r>
              <a:rPr lang="en-US" sz="1800" dirty="0">
                <a:effectLst/>
                <a:ea typeface="Calibri" panose="020F0502020204030204" pitchFamily="34" charset="0"/>
                <a:cs typeface="Times New Roman" panose="02020603050405020304" pitchFamily="18" charset="0"/>
              </a:rPr>
              <a:t>Instructor: </a:t>
            </a:r>
            <a:r>
              <a:rPr lang="en-US" sz="1800" i="0" dirty="0">
                <a:effectLst/>
              </a:rPr>
              <a:t>Thorsten </a:t>
            </a:r>
            <a:r>
              <a:rPr lang="en-US" sz="1800" i="0" dirty="0" err="1">
                <a:effectLst/>
              </a:rPr>
              <a:t>Lumbsch</a:t>
            </a:r>
            <a:r>
              <a:rPr lang="en-US" sz="1800" i="0" dirty="0">
                <a:effectLst/>
              </a:rPr>
              <a:t>. Term: Spring</a:t>
            </a:r>
          </a:p>
          <a:p>
            <a:endParaRPr lang="en-US" dirty="0"/>
          </a:p>
        </p:txBody>
      </p:sp>
    </p:spTree>
    <p:extLst>
      <p:ext uri="{BB962C8B-B14F-4D97-AF65-F5344CB8AC3E}">
        <p14:creationId xmlns:p14="http://schemas.microsoft.com/office/powerpoint/2010/main" val="4460370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AC291-E938-09E3-C061-E2163717C39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94CEA21-1876-460F-5BAE-9A5F440E859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29872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1123293"/>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4" name="Group 3">
            <a:extLst>
              <a:ext uri="{FF2B5EF4-FFF2-40B4-BE49-F238E27FC236}">
                <a16:creationId xmlns:a16="http://schemas.microsoft.com/office/drawing/2014/main" id="{38B270E8-0020-5E64-0833-A32C50CF8519}"/>
              </a:ext>
            </a:extLst>
          </p:cNvPr>
          <p:cNvGrpSpPr/>
          <p:nvPr/>
        </p:nvGrpSpPr>
        <p:grpSpPr>
          <a:xfrm>
            <a:off x="1189790" y="2875687"/>
            <a:ext cx="1337248" cy="1871374"/>
            <a:chOff x="839593" y="1810193"/>
            <a:chExt cx="1622460" cy="2111987"/>
          </a:xfrm>
        </p:grpSpPr>
        <p:sp>
          <p:nvSpPr>
            <p:cNvPr id="5" name="Rectangle 4">
              <a:extLst>
                <a:ext uri="{FF2B5EF4-FFF2-40B4-BE49-F238E27FC236}">
                  <a16:creationId xmlns:a16="http://schemas.microsoft.com/office/drawing/2014/main" id="{1235DEEA-12BD-886C-B914-2470D502C6CC}"/>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6" name="Curved Connector 5">
              <a:extLst>
                <a:ext uri="{FF2B5EF4-FFF2-40B4-BE49-F238E27FC236}">
                  <a16:creationId xmlns:a16="http://schemas.microsoft.com/office/drawing/2014/main" id="{4ED241AB-527C-97D2-6AB0-560599868203}"/>
                </a:ext>
              </a:extLst>
            </p:cNvPr>
            <p:cNvCxnSpPr>
              <a:cxnSpLocks/>
              <a:stCxn id="5"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CEEE47B-9039-99D8-76E9-2B7CAE206896}"/>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8" name="Picture 7">
              <a:extLst>
                <a:ext uri="{FF2B5EF4-FFF2-40B4-BE49-F238E27FC236}">
                  <a16:creationId xmlns:a16="http://schemas.microsoft.com/office/drawing/2014/main" id="{344D8637-A8CF-6BA6-9BAB-E8D14FBF7C61}"/>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9" name="Curved Connector 8">
              <a:extLst>
                <a:ext uri="{FF2B5EF4-FFF2-40B4-BE49-F238E27FC236}">
                  <a16:creationId xmlns:a16="http://schemas.microsoft.com/office/drawing/2014/main" id="{9C967E2C-9C75-CB71-1143-9EB3F75B4472}"/>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55059"/>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Population</a:t>
            </a:r>
            <a:r>
              <a:rPr lang="en-US" sz="2800" dirty="0"/>
              <a:t> = multiple individuals of the same species (</a:t>
            </a:r>
            <a:r>
              <a:rPr lang="en-US" sz="2800" b="1" dirty="0">
                <a:solidFill>
                  <a:srgbClr val="C00000"/>
                </a:solidFill>
              </a:rPr>
              <a:t>conspecifics</a:t>
            </a:r>
            <a:r>
              <a:rPr lang="en-US" sz="2800" dirty="0"/>
              <a:t>) in the same habitat</a:t>
            </a:r>
          </a:p>
        </p:txBody>
      </p:sp>
      <p:sp>
        <p:nvSpPr>
          <p:cNvPr id="2" name="Content Placeholder 2">
            <a:extLst>
              <a:ext uri="{FF2B5EF4-FFF2-40B4-BE49-F238E27FC236}">
                <a16:creationId xmlns:a16="http://schemas.microsoft.com/office/drawing/2014/main" id="{16A9D70C-97F3-0F2B-A04A-873B7CAB65E4}"/>
              </a:ext>
            </a:extLst>
          </p:cNvPr>
          <p:cNvSpPr txBox="1">
            <a:spLocks/>
          </p:cNvSpPr>
          <p:nvPr/>
        </p:nvSpPr>
        <p:spPr>
          <a:xfrm>
            <a:off x="-3868" y="4685623"/>
            <a:ext cx="36063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endParaRPr lang="en-US" sz="2800" dirty="0"/>
          </a:p>
          <a:p>
            <a:pPr marL="0" indent="0" algn="ctr">
              <a:buNone/>
            </a:pPr>
            <a:r>
              <a:rPr lang="en-US" sz="2800" i="1" dirty="0"/>
              <a:t>How does the abundance of fish </a:t>
            </a:r>
            <a:r>
              <a:rPr lang="en-US" sz="2800" b="1" i="1" dirty="0">
                <a:solidFill>
                  <a:srgbClr val="C00000"/>
                </a:solidFill>
              </a:rPr>
              <a:t>change</a:t>
            </a:r>
            <a:r>
              <a:rPr lang="en-US" sz="2800" i="1" dirty="0"/>
              <a:t> through time? </a:t>
            </a:r>
          </a:p>
        </p:txBody>
      </p:sp>
      <p:sp>
        <p:nvSpPr>
          <p:cNvPr id="11" name="Rectangle 10">
            <a:extLst>
              <a:ext uri="{FF2B5EF4-FFF2-40B4-BE49-F238E27FC236}">
                <a16:creationId xmlns:a16="http://schemas.microsoft.com/office/drawing/2014/main" id="{5BB3B9A2-B544-F86D-5491-FC87ABEA142A}"/>
              </a:ext>
            </a:extLst>
          </p:cNvPr>
          <p:cNvSpPr/>
          <p:nvPr/>
        </p:nvSpPr>
        <p:spPr>
          <a:xfrm>
            <a:off x="3504321" y="2162697"/>
            <a:ext cx="6444752" cy="464205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3FC5C5-7A03-01A7-CB30-09B51CC54389}"/>
              </a:ext>
            </a:extLst>
          </p:cNvPr>
          <p:cNvSpPr/>
          <p:nvPr/>
        </p:nvSpPr>
        <p:spPr>
          <a:xfrm>
            <a:off x="9949073" y="4892735"/>
            <a:ext cx="441571"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95BB15F-C09A-574F-FC89-FFD2C3252CFE}"/>
              </a:ext>
            </a:extLst>
          </p:cNvPr>
          <p:cNvSpPr/>
          <p:nvPr/>
        </p:nvSpPr>
        <p:spPr>
          <a:xfrm>
            <a:off x="6478163" y="53252"/>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A09A881-94F7-CF88-8038-BD393EDCBE4A}"/>
              </a:ext>
            </a:extLst>
          </p:cNvPr>
          <p:cNvSpPr/>
          <p:nvPr/>
        </p:nvSpPr>
        <p:spPr>
          <a:xfrm>
            <a:off x="6630563" y="108377"/>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899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64945"/>
            <a:ext cx="1881686" cy="1603118"/>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4" name="Group 3">
            <a:extLst>
              <a:ext uri="{FF2B5EF4-FFF2-40B4-BE49-F238E27FC236}">
                <a16:creationId xmlns:a16="http://schemas.microsoft.com/office/drawing/2014/main" id="{38B270E8-0020-5E64-0833-A32C50CF8519}"/>
              </a:ext>
            </a:extLst>
          </p:cNvPr>
          <p:cNvGrpSpPr/>
          <p:nvPr/>
        </p:nvGrpSpPr>
        <p:grpSpPr>
          <a:xfrm>
            <a:off x="243341" y="2673602"/>
            <a:ext cx="1444314" cy="2219133"/>
            <a:chOff x="839593" y="1810193"/>
            <a:chExt cx="1622460" cy="2111987"/>
          </a:xfrm>
        </p:grpSpPr>
        <p:sp>
          <p:nvSpPr>
            <p:cNvPr id="5" name="Rectangle 4">
              <a:extLst>
                <a:ext uri="{FF2B5EF4-FFF2-40B4-BE49-F238E27FC236}">
                  <a16:creationId xmlns:a16="http://schemas.microsoft.com/office/drawing/2014/main" id="{1235DEEA-12BD-886C-B914-2470D502C6CC}"/>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6" name="Curved Connector 5">
              <a:extLst>
                <a:ext uri="{FF2B5EF4-FFF2-40B4-BE49-F238E27FC236}">
                  <a16:creationId xmlns:a16="http://schemas.microsoft.com/office/drawing/2014/main" id="{4ED241AB-527C-97D2-6AB0-560599868203}"/>
                </a:ext>
              </a:extLst>
            </p:cNvPr>
            <p:cNvCxnSpPr>
              <a:cxnSpLocks/>
              <a:stCxn id="5"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CEEE47B-9039-99D8-76E9-2B7CAE206896}"/>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8" name="Picture 7">
              <a:extLst>
                <a:ext uri="{FF2B5EF4-FFF2-40B4-BE49-F238E27FC236}">
                  <a16:creationId xmlns:a16="http://schemas.microsoft.com/office/drawing/2014/main" id="{344D8637-A8CF-6BA6-9BAB-E8D14FBF7C61}"/>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9" name="Curved Connector 8">
              <a:extLst>
                <a:ext uri="{FF2B5EF4-FFF2-40B4-BE49-F238E27FC236}">
                  <a16:creationId xmlns:a16="http://schemas.microsoft.com/office/drawing/2014/main" id="{9C967E2C-9C75-CB71-1143-9EB3F75B4472}"/>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4204"/>
            <a:ext cx="4138048"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Nested Models, </a:t>
            </a:r>
            <a:r>
              <a:rPr lang="en-US" sz="2800" dirty="0"/>
              <a:t>including a class of model known as </a:t>
            </a:r>
            <a:r>
              <a:rPr lang="en-US" sz="2800" b="1" dirty="0">
                <a:solidFill>
                  <a:srgbClr val="C00000"/>
                </a:solidFill>
              </a:rPr>
              <a:t>Integral Projection Models </a:t>
            </a:r>
            <a:r>
              <a:rPr lang="en-US" sz="2800" dirty="0"/>
              <a:t>(IPMs), link individual- and population-level processes</a:t>
            </a:r>
          </a:p>
        </p:txBody>
      </p:sp>
      <p:sp>
        <p:nvSpPr>
          <p:cNvPr id="37" name="Rectangle 36">
            <a:extLst>
              <a:ext uri="{FF2B5EF4-FFF2-40B4-BE49-F238E27FC236}">
                <a16:creationId xmlns:a16="http://schemas.microsoft.com/office/drawing/2014/main" id="{137D32C5-284A-7CBB-32A1-BD176B5BC77F}"/>
              </a:ext>
            </a:extLst>
          </p:cNvPr>
          <p:cNvSpPr/>
          <p:nvPr/>
        </p:nvSpPr>
        <p:spPr>
          <a:xfrm>
            <a:off x="3395734" y="2200441"/>
            <a:ext cx="6679761" cy="4604307"/>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D3D6752-0041-8CF1-7E3D-2587D821CE40}"/>
              </a:ext>
            </a:extLst>
          </p:cNvPr>
          <p:cNvSpPr/>
          <p:nvPr/>
        </p:nvSpPr>
        <p:spPr>
          <a:xfrm>
            <a:off x="10073747" y="4892735"/>
            <a:ext cx="316897"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16A9D70C-97F3-0F2B-A04A-873B7CAB65E4}"/>
              </a:ext>
            </a:extLst>
          </p:cNvPr>
          <p:cNvSpPr txBox="1">
            <a:spLocks/>
          </p:cNvSpPr>
          <p:nvPr/>
        </p:nvSpPr>
        <p:spPr>
          <a:xfrm>
            <a:off x="-23332" y="5326728"/>
            <a:ext cx="5755827" cy="1461404"/>
          </a:xfrm>
          <a:prstGeom prst="rect">
            <a:avLst/>
          </a:prstGeom>
          <a:solidFill>
            <a:srgbClr val="FFFFFF"/>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fish </a:t>
            </a:r>
            <a:r>
              <a:rPr lang="en-US" sz="2800" b="1" i="1" dirty="0">
                <a:solidFill>
                  <a:srgbClr val="C00000"/>
                </a:solidFill>
              </a:rPr>
              <a:t>change</a:t>
            </a:r>
            <a:r>
              <a:rPr lang="en-US" sz="2800" i="1" dirty="0"/>
              <a:t> through time as temperature </a:t>
            </a:r>
            <a:r>
              <a:rPr lang="en-US" sz="2800" b="1" i="1" dirty="0">
                <a:solidFill>
                  <a:srgbClr val="C00000"/>
                </a:solidFill>
              </a:rPr>
              <a:t>changes </a:t>
            </a:r>
            <a:r>
              <a:rPr lang="en-US" sz="2800" i="1" dirty="0"/>
              <a:t>metabolism? </a:t>
            </a:r>
          </a:p>
        </p:txBody>
      </p:sp>
      <p:pic>
        <p:nvPicPr>
          <p:cNvPr id="3" name="Picture 2" descr="Diagram&#10;&#10;Description automatically generated">
            <a:extLst>
              <a:ext uri="{FF2B5EF4-FFF2-40B4-BE49-F238E27FC236}">
                <a16:creationId xmlns:a16="http://schemas.microsoft.com/office/drawing/2014/main" id="{7A327E6C-77B4-AA7E-6D6B-CDE61DE7863B}"/>
              </a:ext>
            </a:extLst>
          </p:cNvPr>
          <p:cNvPicPr>
            <a:picLocks noChangeAspect="1"/>
          </p:cNvPicPr>
          <p:nvPr/>
        </p:nvPicPr>
        <p:blipFill>
          <a:blip r:embed="rId6"/>
          <a:stretch>
            <a:fillRect/>
          </a:stretch>
        </p:blipFill>
        <p:spPr>
          <a:xfrm>
            <a:off x="2203903" y="2164805"/>
            <a:ext cx="4268458" cy="3185967"/>
          </a:xfrm>
          <a:prstGeom prst="rect">
            <a:avLst/>
          </a:prstGeom>
        </p:spPr>
      </p:pic>
      <p:cxnSp>
        <p:nvCxnSpPr>
          <p:cNvPr id="11" name="Curved Connector 10">
            <a:extLst>
              <a:ext uri="{FF2B5EF4-FFF2-40B4-BE49-F238E27FC236}">
                <a16:creationId xmlns:a16="http://schemas.microsoft.com/office/drawing/2014/main" id="{2EFABBFD-61F1-20D2-E8AE-009744B4989F}"/>
              </a:ext>
            </a:extLst>
          </p:cNvPr>
          <p:cNvCxnSpPr>
            <a:cxnSpLocks/>
            <a:stCxn id="3" idx="1"/>
            <a:endCxn id="7" idx="0"/>
          </p:cNvCxnSpPr>
          <p:nvPr/>
        </p:nvCxnSpPr>
        <p:spPr>
          <a:xfrm rot="10800000">
            <a:off x="1534225" y="2673603"/>
            <a:ext cx="669678" cy="1084187"/>
          </a:xfrm>
          <a:prstGeom prst="curvedConnector4">
            <a:avLst>
              <a:gd name="adj1" fmla="val 38544"/>
              <a:gd name="adj2" fmla="val 121085"/>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221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01436" y="2563929"/>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7" name="Content Placeholder 2">
            <a:extLst>
              <a:ext uri="{FF2B5EF4-FFF2-40B4-BE49-F238E27FC236}">
                <a16:creationId xmlns:a16="http://schemas.microsoft.com/office/drawing/2014/main" id="{891B9985-BD55-65EB-0CEA-A3843DA14522}"/>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Metapopulation</a:t>
            </a:r>
            <a:r>
              <a:rPr lang="en-US" sz="2800" dirty="0"/>
              <a:t> = sub-populations of conspecifics connected by migration or dispersal</a:t>
            </a:r>
          </a:p>
        </p:txBody>
      </p:sp>
      <p:sp>
        <p:nvSpPr>
          <p:cNvPr id="48" name="Rectangle 47">
            <a:extLst>
              <a:ext uri="{FF2B5EF4-FFF2-40B4-BE49-F238E27FC236}">
                <a16:creationId xmlns:a16="http://schemas.microsoft.com/office/drawing/2014/main" id="{669F2CDB-13A5-4FF0-8670-93B1EC99D739}"/>
              </a:ext>
            </a:extLst>
          </p:cNvPr>
          <p:cNvSpPr/>
          <p:nvPr/>
        </p:nvSpPr>
        <p:spPr>
          <a:xfrm>
            <a:off x="3395734" y="3472972"/>
            <a:ext cx="6679761" cy="3331776"/>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A939F9E-7694-0E97-1D29-0F0D637E1147}"/>
              </a:ext>
            </a:extLst>
          </p:cNvPr>
          <p:cNvSpPr/>
          <p:nvPr/>
        </p:nvSpPr>
        <p:spPr>
          <a:xfrm>
            <a:off x="10073748" y="4841257"/>
            <a:ext cx="287219" cy="196349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8FEC07B-4E6E-3FAC-6D76-2B74A0DDE0EF}"/>
              </a:ext>
            </a:extLst>
          </p:cNvPr>
          <p:cNvSpPr/>
          <p:nvPr/>
        </p:nvSpPr>
        <p:spPr>
          <a:xfrm>
            <a:off x="3793511" y="58565"/>
            <a:ext cx="5836872" cy="1963694"/>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1134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01436" y="2563929"/>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3" name="Group 2">
            <a:extLst>
              <a:ext uri="{FF2B5EF4-FFF2-40B4-BE49-F238E27FC236}">
                <a16:creationId xmlns:a16="http://schemas.microsoft.com/office/drawing/2014/main" id="{C94B0A12-DDB3-4AC6-2A0A-EBC60D3E23AA}"/>
              </a:ext>
            </a:extLst>
          </p:cNvPr>
          <p:cNvGrpSpPr/>
          <p:nvPr/>
        </p:nvGrpSpPr>
        <p:grpSpPr>
          <a:xfrm>
            <a:off x="1987693" y="4979094"/>
            <a:ext cx="1337248" cy="1871374"/>
            <a:chOff x="839593" y="1810193"/>
            <a:chExt cx="1622460" cy="2111987"/>
          </a:xfrm>
        </p:grpSpPr>
        <p:sp>
          <p:nvSpPr>
            <p:cNvPr id="11" name="Rectangle 10">
              <a:extLst>
                <a:ext uri="{FF2B5EF4-FFF2-40B4-BE49-F238E27FC236}">
                  <a16:creationId xmlns:a16="http://schemas.microsoft.com/office/drawing/2014/main" id="{C7E993DA-7091-42D1-A155-EED9096E7A1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3</a:t>
              </a:r>
            </a:p>
            <a:p>
              <a:pPr algn="ctr"/>
              <a:r>
                <a:rPr lang="en-US" dirty="0"/>
                <a:t>(x</a:t>
              </a:r>
              <a:r>
                <a:rPr lang="en-US" baseline="-25000" dirty="0"/>
                <a:t>3</a:t>
              </a:r>
              <a:r>
                <a:rPr lang="en-US" dirty="0"/>
                <a:t>)</a:t>
              </a:r>
            </a:p>
          </p:txBody>
        </p:sp>
        <p:cxnSp>
          <p:nvCxnSpPr>
            <p:cNvPr id="12" name="Curved Connector 11">
              <a:extLst>
                <a:ext uri="{FF2B5EF4-FFF2-40B4-BE49-F238E27FC236}">
                  <a16:creationId xmlns:a16="http://schemas.microsoft.com/office/drawing/2014/main" id="{F68CB53E-AADE-D760-9B64-B5C60EA74CE9}"/>
                </a:ext>
              </a:extLst>
            </p:cNvPr>
            <p:cNvCxnSpPr>
              <a:cxnSpLocks/>
              <a:stCxn id="11"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0C873540-2D55-FFB2-4F8A-78D29C007A4D}"/>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4" name="Picture 13">
              <a:extLst>
                <a:ext uri="{FF2B5EF4-FFF2-40B4-BE49-F238E27FC236}">
                  <a16:creationId xmlns:a16="http://schemas.microsoft.com/office/drawing/2014/main" id="{655D2313-D2BF-AB32-0F3E-C142B9DA7F2A}"/>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5" name="Curved Connector 14">
              <a:extLst>
                <a:ext uri="{FF2B5EF4-FFF2-40B4-BE49-F238E27FC236}">
                  <a16:creationId xmlns:a16="http://schemas.microsoft.com/office/drawing/2014/main" id="{904029BA-A191-EF72-3C5E-338CB1B188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096F6A34-A781-1975-70B9-FD52A5E4E1A9}"/>
              </a:ext>
            </a:extLst>
          </p:cNvPr>
          <p:cNvGrpSpPr/>
          <p:nvPr/>
        </p:nvGrpSpPr>
        <p:grpSpPr>
          <a:xfrm>
            <a:off x="274415" y="3527977"/>
            <a:ext cx="1337248" cy="1871374"/>
            <a:chOff x="839593" y="1810193"/>
            <a:chExt cx="1622460" cy="2111987"/>
          </a:xfrm>
        </p:grpSpPr>
        <p:sp>
          <p:nvSpPr>
            <p:cNvPr id="36" name="Rectangle 35">
              <a:extLst>
                <a:ext uri="{FF2B5EF4-FFF2-40B4-BE49-F238E27FC236}">
                  <a16:creationId xmlns:a16="http://schemas.microsoft.com/office/drawing/2014/main" id="{C80FC005-F0D7-94C9-E2A7-AD35E839DF9B}"/>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2</a:t>
              </a:r>
            </a:p>
            <a:p>
              <a:pPr algn="ctr"/>
              <a:r>
                <a:rPr lang="en-US" dirty="0"/>
                <a:t>(x</a:t>
              </a:r>
              <a:r>
                <a:rPr lang="en-US" baseline="-25000" dirty="0"/>
                <a:t>2</a:t>
              </a:r>
              <a:r>
                <a:rPr lang="en-US" dirty="0"/>
                <a:t>)</a:t>
              </a:r>
            </a:p>
          </p:txBody>
        </p:sp>
        <p:cxnSp>
          <p:nvCxnSpPr>
            <p:cNvPr id="37" name="Curved Connector 36">
              <a:extLst>
                <a:ext uri="{FF2B5EF4-FFF2-40B4-BE49-F238E27FC236}">
                  <a16:creationId xmlns:a16="http://schemas.microsoft.com/office/drawing/2014/main" id="{A0BDD58D-DC7F-7B1A-2600-478624815913}"/>
                </a:ext>
              </a:extLst>
            </p:cNvPr>
            <p:cNvCxnSpPr>
              <a:cxnSpLocks/>
              <a:stCxn id="3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6C10E713-1756-3946-19A2-1875F8C8361B}"/>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9" name="Picture 38">
              <a:extLst>
                <a:ext uri="{FF2B5EF4-FFF2-40B4-BE49-F238E27FC236}">
                  <a16:creationId xmlns:a16="http://schemas.microsoft.com/office/drawing/2014/main" id="{B1D031BC-249A-E565-1EBD-E979B441B4AA}"/>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40" name="Curved Connector 39">
              <a:extLst>
                <a:ext uri="{FF2B5EF4-FFF2-40B4-BE49-F238E27FC236}">
                  <a16:creationId xmlns:a16="http://schemas.microsoft.com/office/drawing/2014/main" id="{63011487-0720-14A9-9AD5-EA5FCD9D691E}"/>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93DF08C-B11B-6C3E-311B-11F456288C1A}"/>
              </a:ext>
            </a:extLst>
          </p:cNvPr>
          <p:cNvGrpSpPr/>
          <p:nvPr/>
        </p:nvGrpSpPr>
        <p:grpSpPr>
          <a:xfrm>
            <a:off x="1893022" y="1911000"/>
            <a:ext cx="1337248" cy="1871374"/>
            <a:chOff x="839593" y="1810193"/>
            <a:chExt cx="1622460" cy="2111987"/>
          </a:xfrm>
        </p:grpSpPr>
        <p:sp>
          <p:nvSpPr>
            <p:cNvPr id="42" name="Rectangle 41">
              <a:extLst>
                <a:ext uri="{FF2B5EF4-FFF2-40B4-BE49-F238E27FC236}">
                  <a16:creationId xmlns:a16="http://schemas.microsoft.com/office/drawing/2014/main" id="{AD6F0503-DCB3-EAD1-4206-FC9B72B54DC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1</a:t>
              </a:r>
            </a:p>
            <a:p>
              <a:pPr algn="ctr"/>
              <a:r>
                <a:rPr lang="en-US" dirty="0"/>
                <a:t>(x</a:t>
              </a:r>
              <a:r>
                <a:rPr lang="en-US" baseline="-25000" dirty="0"/>
                <a:t>1</a:t>
              </a:r>
              <a:r>
                <a:rPr lang="en-US" dirty="0"/>
                <a:t>)</a:t>
              </a:r>
            </a:p>
          </p:txBody>
        </p:sp>
        <p:cxnSp>
          <p:nvCxnSpPr>
            <p:cNvPr id="43" name="Curved Connector 42">
              <a:extLst>
                <a:ext uri="{FF2B5EF4-FFF2-40B4-BE49-F238E27FC236}">
                  <a16:creationId xmlns:a16="http://schemas.microsoft.com/office/drawing/2014/main" id="{00CDB10F-7580-F2D8-0551-2F0D6565E992}"/>
                </a:ext>
              </a:extLst>
            </p:cNvPr>
            <p:cNvCxnSpPr>
              <a:cxnSpLocks/>
              <a:stCxn id="42"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B28534D7-803E-F3DD-EFA2-C3F1A2861302}"/>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45" name="Picture 44">
              <a:extLst>
                <a:ext uri="{FF2B5EF4-FFF2-40B4-BE49-F238E27FC236}">
                  <a16:creationId xmlns:a16="http://schemas.microsoft.com/office/drawing/2014/main" id="{A87DB53B-45AA-16FC-FAEE-890CC72D153C}"/>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46" name="Curved Connector 45">
              <a:extLst>
                <a:ext uri="{FF2B5EF4-FFF2-40B4-BE49-F238E27FC236}">
                  <a16:creationId xmlns:a16="http://schemas.microsoft.com/office/drawing/2014/main" id="{774C120A-6B4B-3A37-B474-B566A5129FC4}"/>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Content Placeholder 2">
            <a:extLst>
              <a:ext uri="{FF2B5EF4-FFF2-40B4-BE49-F238E27FC236}">
                <a16:creationId xmlns:a16="http://schemas.microsoft.com/office/drawing/2014/main" id="{891B9985-BD55-65EB-0CEA-A3843DA14522}"/>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Metapopulation</a:t>
            </a:r>
            <a:r>
              <a:rPr lang="en-US" sz="2800" dirty="0"/>
              <a:t> = sub-populations of conspecifics connected by migration or dispersal</a:t>
            </a:r>
          </a:p>
        </p:txBody>
      </p:sp>
      <p:sp>
        <p:nvSpPr>
          <p:cNvPr id="48" name="Rectangle 47">
            <a:extLst>
              <a:ext uri="{FF2B5EF4-FFF2-40B4-BE49-F238E27FC236}">
                <a16:creationId xmlns:a16="http://schemas.microsoft.com/office/drawing/2014/main" id="{669F2CDB-13A5-4FF0-8670-93B1EC99D739}"/>
              </a:ext>
            </a:extLst>
          </p:cNvPr>
          <p:cNvSpPr/>
          <p:nvPr/>
        </p:nvSpPr>
        <p:spPr>
          <a:xfrm>
            <a:off x="3395734" y="3472972"/>
            <a:ext cx="6679761" cy="3331776"/>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A939F9E-7694-0E97-1D29-0F0D637E1147}"/>
              </a:ext>
            </a:extLst>
          </p:cNvPr>
          <p:cNvSpPr/>
          <p:nvPr/>
        </p:nvSpPr>
        <p:spPr>
          <a:xfrm>
            <a:off x="10073748" y="4841257"/>
            <a:ext cx="287219" cy="196349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FE90EC81-57CA-8558-6684-8D2BAD9F0164}"/>
              </a:ext>
            </a:extLst>
          </p:cNvPr>
          <p:cNvSpPr txBox="1">
            <a:spLocks/>
          </p:cNvSpPr>
          <p:nvPr/>
        </p:nvSpPr>
        <p:spPr>
          <a:xfrm>
            <a:off x="3512464" y="4859763"/>
            <a:ext cx="4317040" cy="1990705"/>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 the abundances of different subpopulations of the same fish </a:t>
            </a:r>
            <a:r>
              <a:rPr lang="en-US" sz="2800" b="1" i="1" dirty="0">
                <a:solidFill>
                  <a:srgbClr val="C00000"/>
                </a:solidFill>
              </a:rPr>
              <a:t>vary</a:t>
            </a:r>
            <a:r>
              <a:rPr lang="en-US" sz="2800" i="1" dirty="0"/>
              <a:t> in space [and time]? </a:t>
            </a:r>
          </a:p>
        </p:txBody>
      </p:sp>
      <p:sp>
        <p:nvSpPr>
          <p:cNvPr id="4" name="Rectangle 3">
            <a:extLst>
              <a:ext uri="{FF2B5EF4-FFF2-40B4-BE49-F238E27FC236}">
                <a16:creationId xmlns:a16="http://schemas.microsoft.com/office/drawing/2014/main" id="{E7080C71-7646-CFD3-6331-026D32B6AF81}"/>
              </a:ext>
            </a:extLst>
          </p:cNvPr>
          <p:cNvSpPr/>
          <p:nvPr/>
        </p:nvSpPr>
        <p:spPr>
          <a:xfrm>
            <a:off x="3793511" y="58565"/>
            <a:ext cx="5836872" cy="1963694"/>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6918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01436" y="2563929"/>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7" name="Content Placeholder 2">
            <a:extLst>
              <a:ext uri="{FF2B5EF4-FFF2-40B4-BE49-F238E27FC236}">
                <a16:creationId xmlns:a16="http://schemas.microsoft.com/office/drawing/2014/main" id="{891B9985-BD55-65EB-0CEA-A3843DA14522}"/>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Metapopulation</a:t>
            </a:r>
            <a:r>
              <a:rPr lang="en-US" sz="2800" dirty="0"/>
              <a:t> = sub-populations of conspecifics connected by migration or dispersal</a:t>
            </a:r>
          </a:p>
        </p:txBody>
      </p:sp>
      <p:sp>
        <p:nvSpPr>
          <p:cNvPr id="77" name="Rectangle 76">
            <a:extLst>
              <a:ext uri="{FF2B5EF4-FFF2-40B4-BE49-F238E27FC236}">
                <a16:creationId xmlns:a16="http://schemas.microsoft.com/office/drawing/2014/main" id="{FE658665-BA10-1912-5067-C739CB419E1E}"/>
              </a:ext>
            </a:extLst>
          </p:cNvPr>
          <p:cNvSpPr/>
          <p:nvPr/>
        </p:nvSpPr>
        <p:spPr>
          <a:xfrm>
            <a:off x="3395734" y="3472972"/>
            <a:ext cx="6679761" cy="3331776"/>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CD3E540-DFE8-21CF-38B8-E8CB380F1C0E}"/>
              </a:ext>
            </a:extLst>
          </p:cNvPr>
          <p:cNvSpPr/>
          <p:nvPr/>
        </p:nvSpPr>
        <p:spPr>
          <a:xfrm>
            <a:off x="10073748" y="4841257"/>
            <a:ext cx="287219" cy="196349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Content Placeholder 2">
            <a:extLst>
              <a:ext uri="{FF2B5EF4-FFF2-40B4-BE49-F238E27FC236}">
                <a16:creationId xmlns:a16="http://schemas.microsoft.com/office/drawing/2014/main" id="{F0B931F1-4D22-EF46-5B2B-6ED1CDD38B95}"/>
              </a:ext>
            </a:extLst>
          </p:cNvPr>
          <p:cNvSpPr txBox="1">
            <a:spLocks/>
          </p:cNvSpPr>
          <p:nvPr/>
        </p:nvSpPr>
        <p:spPr>
          <a:xfrm>
            <a:off x="3512464" y="4859763"/>
            <a:ext cx="4317040" cy="1990705"/>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 the abundances of different subpopulations of the same fish </a:t>
            </a:r>
            <a:r>
              <a:rPr lang="en-US" sz="2800" b="1" i="1" dirty="0">
                <a:solidFill>
                  <a:srgbClr val="C00000"/>
                </a:solidFill>
              </a:rPr>
              <a:t>vary</a:t>
            </a:r>
            <a:r>
              <a:rPr lang="en-US" sz="2800" i="1" dirty="0"/>
              <a:t> in space [and time]? </a:t>
            </a:r>
          </a:p>
        </p:txBody>
      </p:sp>
      <p:grpSp>
        <p:nvGrpSpPr>
          <p:cNvPr id="154" name="Group 153">
            <a:extLst>
              <a:ext uri="{FF2B5EF4-FFF2-40B4-BE49-F238E27FC236}">
                <a16:creationId xmlns:a16="http://schemas.microsoft.com/office/drawing/2014/main" id="{A48ED7E9-C00A-D42D-F36E-519B2A063D9B}"/>
              </a:ext>
            </a:extLst>
          </p:cNvPr>
          <p:cNvGrpSpPr/>
          <p:nvPr/>
        </p:nvGrpSpPr>
        <p:grpSpPr>
          <a:xfrm>
            <a:off x="274415" y="1664489"/>
            <a:ext cx="3543351" cy="5605703"/>
            <a:chOff x="274415" y="1664489"/>
            <a:chExt cx="3543351" cy="5605703"/>
          </a:xfrm>
        </p:grpSpPr>
        <p:grpSp>
          <p:nvGrpSpPr>
            <p:cNvPr id="155" name="Group 154">
              <a:extLst>
                <a:ext uri="{FF2B5EF4-FFF2-40B4-BE49-F238E27FC236}">
                  <a16:creationId xmlns:a16="http://schemas.microsoft.com/office/drawing/2014/main" id="{1EF29BD7-8A94-3111-EB6E-94C2128F527C}"/>
                </a:ext>
              </a:extLst>
            </p:cNvPr>
            <p:cNvGrpSpPr/>
            <p:nvPr/>
          </p:nvGrpSpPr>
          <p:grpSpPr>
            <a:xfrm>
              <a:off x="1987693" y="4979094"/>
              <a:ext cx="1337248" cy="1871374"/>
              <a:chOff x="839593" y="1810193"/>
              <a:chExt cx="1622460" cy="2111987"/>
            </a:xfrm>
          </p:grpSpPr>
          <p:sp>
            <p:nvSpPr>
              <p:cNvPr id="186" name="Rectangle 185">
                <a:extLst>
                  <a:ext uri="{FF2B5EF4-FFF2-40B4-BE49-F238E27FC236}">
                    <a16:creationId xmlns:a16="http://schemas.microsoft.com/office/drawing/2014/main" id="{B4643A3A-A603-43F0-98A8-281CDCED4CA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r>
                  <a:rPr lang="en-US" baseline="-25000" dirty="0"/>
                  <a:t>3</a:t>
                </a:r>
              </a:p>
              <a:p>
                <a:pPr algn="ctr"/>
                <a:r>
                  <a:rPr lang="en-US" dirty="0"/>
                  <a:t>(x</a:t>
                </a:r>
                <a:r>
                  <a:rPr lang="en-US" baseline="-25000" dirty="0"/>
                  <a:t>3</a:t>
                </a:r>
                <a:r>
                  <a:rPr lang="en-US" dirty="0"/>
                  <a:t>)</a:t>
                </a:r>
              </a:p>
            </p:txBody>
          </p:sp>
          <p:cxnSp>
            <p:nvCxnSpPr>
              <p:cNvPr id="187" name="Curved Connector 186">
                <a:extLst>
                  <a:ext uri="{FF2B5EF4-FFF2-40B4-BE49-F238E27FC236}">
                    <a16:creationId xmlns:a16="http://schemas.microsoft.com/office/drawing/2014/main" id="{2D6864FC-CDF9-0A3E-26B9-738FBC80F965}"/>
                  </a:ext>
                </a:extLst>
              </p:cNvPr>
              <p:cNvCxnSpPr>
                <a:cxnSpLocks/>
                <a:stCxn id="18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8" name="Picture 187">
                <a:extLst>
                  <a:ext uri="{FF2B5EF4-FFF2-40B4-BE49-F238E27FC236}">
                    <a16:creationId xmlns:a16="http://schemas.microsoft.com/office/drawing/2014/main" id="{94D281DE-5646-1944-EBBE-F72E2CC03FF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89" name="Picture 188">
                <a:extLst>
                  <a:ext uri="{FF2B5EF4-FFF2-40B4-BE49-F238E27FC236}">
                    <a16:creationId xmlns:a16="http://schemas.microsoft.com/office/drawing/2014/main" id="{33846E87-7212-6489-C8F5-4E397107B3DF}"/>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90" name="Curved Connector 189">
                <a:extLst>
                  <a:ext uri="{FF2B5EF4-FFF2-40B4-BE49-F238E27FC236}">
                    <a16:creationId xmlns:a16="http://schemas.microsoft.com/office/drawing/2014/main" id="{8826368A-F4AD-308C-2A6D-77293F020364}"/>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1EDDA836-A112-3659-8C0C-47E1A435343F}"/>
                </a:ext>
              </a:extLst>
            </p:cNvPr>
            <p:cNvGrpSpPr/>
            <p:nvPr/>
          </p:nvGrpSpPr>
          <p:grpSpPr>
            <a:xfrm>
              <a:off x="274415" y="3527977"/>
              <a:ext cx="1337248" cy="1871374"/>
              <a:chOff x="839593" y="1810193"/>
              <a:chExt cx="1622460" cy="2111987"/>
            </a:xfrm>
          </p:grpSpPr>
          <p:sp>
            <p:nvSpPr>
              <p:cNvPr id="181" name="Rectangle 180">
                <a:extLst>
                  <a:ext uri="{FF2B5EF4-FFF2-40B4-BE49-F238E27FC236}">
                    <a16:creationId xmlns:a16="http://schemas.microsoft.com/office/drawing/2014/main" id="{A9CD04A4-EC6E-5A99-2186-281F4251754B}"/>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r>
                  <a:rPr lang="en-US" baseline="-25000" dirty="0"/>
                  <a:t>2</a:t>
                </a:r>
              </a:p>
              <a:p>
                <a:pPr algn="ctr"/>
                <a:r>
                  <a:rPr lang="en-US" dirty="0"/>
                  <a:t>(x</a:t>
                </a:r>
                <a:r>
                  <a:rPr lang="en-US" baseline="-25000" dirty="0"/>
                  <a:t>2</a:t>
                </a:r>
                <a:r>
                  <a:rPr lang="en-US" dirty="0"/>
                  <a:t>)</a:t>
                </a:r>
              </a:p>
            </p:txBody>
          </p:sp>
          <p:cxnSp>
            <p:nvCxnSpPr>
              <p:cNvPr id="182" name="Curved Connector 181">
                <a:extLst>
                  <a:ext uri="{FF2B5EF4-FFF2-40B4-BE49-F238E27FC236}">
                    <a16:creationId xmlns:a16="http://schemas.microsoft.com/office/drawing/2014/main" id="{32A3B905-7C2F-996A-E095-30D9F921A639}"/>
                  </a:ext>
                </a:extLst>
              </p:cNvPr>
              <p:cNvCxnSpPr>
                <a:cxnSpLocks/>
                <a:stCxn id="181"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3" name="Picture 182">
                <a:extLst>
                  <a:ext uri="{FF2B5EF4-FFF2-40B4-BE49-F238E27FC236}">
                    <a16:creationId xmlns:a16="http://schemas.microsoft.com/office/drawing/2014/main" id="{C7BE7C2D-7999-131C-F615-F2918DF4B175}"/>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84" name="Picture 183">
                <a:extLst>
                  <a:ext uri="{FF2B5EF4-FFF2-40B4-BE49-F238E27FC236}">
                    <a16:creationId xmlns:a16="http://schemas.microsoft.com/office/drawing/2014/main" id="{F4B411D1-EC13-508C-C3C7-441845295899}"/>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85" name="Curved Connector 184">
                <a:extLst>
                  <a:ext uri="{FF2B5EF4-FFF2-40B4-BE49-F238E27FC236}">
                    <a16:creationId xmlns:a16="http://schemas.microsoft.com/office/drawing/2014/main" id="{56D0F26A-B286-E9EA-F009-87B6C987C9DD}"/>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7" name="Group 156">
              <a:extLst>
                <a:ext uri="{FF2B5EF4-FFF2-40B4-BE49-F238E27FC236}">
                  <a16:creationId xmlns:a16="http://schemas.microsoft.com/office/drawing/2014/main" id="{5DBD6936-9D86-AA66-CF05-7BB4DCDE1C2C}"/>
                </a:ext>
              </a:extLst>
            </p:cNvPr>
            <p:cNvGrpSpPr/>
            <p:nvPr/>
          </p:nvGrpSpPr>
          <p:grpSpPr>
            <a:xfrm>
              <a:off x="1893022" y="1911000"/>
              <a:ext cx="1337248" cy="1871374"/>
              <a:chOff x="839593" y="1810193"/>
              <a:chExt cx="1622460" cy="2111987"/>
            </a:xfrm>
          </p:grpSpPr>
          <p:sp>
            <p:nvSpPr>
              <p:cNvPr id="176" name="Rectangle 175">
                <a:extLst>
                  <a:ext uri="{FF2B5EF4-FFF2-40B4-BE49-F238E27FC236}">
                    <a16:creationId xmlns:a16="http://schemas.microsoft.com/office/drawing/2014/main" id="{FDBAAB9C-42ED-5230-D22E-FF2CCF5556FA}"/>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r>
                  <a:rPr lang="en-US" baseline="-25000" dirty="0"/>
                  <a:t>1</a:t>
                </a:r>
              </a:p>
              <a:p>
                <a:pPr algn="ctr"/>
                <a:r>
                  <a:rPr lang="en-US" dirty="0"/>
                  <a:t>(x</a:t>
                </a:r>
                <a:r>
                  <a:rPr lang="en-US" baseline="-25000" dirty="0"/>
                  <a:t>1</a:t>
                </a:r>
                <a:r>
                  <a:rPr lang="en-US" dirty="0"/>
                  <a:t>)</a:t>
                </a:r>
              </a:p>
            </p:txBody>
          </p:sp>
          <p:cxnSp>
            <p:nvCxnSpPr>
              <p:cNvPr id="177" name="Curved Connector 176">
                <a:extLst>
                  <a:ext uri="{FF2B5EF4-FFF2-40B4-BE49-F238E27FC236}">
                    <a16:creationId xmlns:a16="http://schemas.microsoft.com/office/drawing/2014/main" id="{FF8D8A29-574B-537C-198D-79F0E00A64B6}"/>
                  </a:ext>
                </a:extLst>
              </p:cNvPr>
              <p:cNvCxnSpPr>
                <a:cxnSpLocks/>
                <a:stCxn id="17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8" name="Picture 177">
                <a:extLst>
                  <a:ext uri="{FF2B5EF4-FFF2-40B4-BE49-F238E27FC236}">
                    <a16:creationId xmlns:a16="http://schemas.microsoft.com/office/drawing/2014/main" id="{2EB37219-DA3B-4BCC-16FD-66DA5A0792B9}"/>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79" name="Picture 178">
                <a:extLst>
                  <a:ext uri="{FF2B5EF4-FFF2-40B4-BE49-F238E27FC236}">
                    <a16:creationId xmlns:a16="http://schemas.microsoft.com/office/drawing/2014/main" id="{E5DCBA38-496C-AFB3-DE6F-F8E125F82A8E}"/>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80" name="Curved Connector 179">
                <a:extLst>
                  <a:ext uri="{FF2B5EF4-FFF2-40B4-BE49-F238E27FC236}">
                    <a16:creationId xmlns:a16="http://schemas.microsoft.com/office/drawing/2014/main" id="{2CD3E4BD-F88A-4E57-123B-65EFBFB7C307}"/>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8" name="Rectangle 157">
              <a:extLst>
                <a:ext uri="{FF2B5EF4-FFF2-40B4-BE49-F238E27FC236}">
                  <a16:creationId xmlns:a16="http://schemas.microsoft.com/office/drawing/2014/main" id="{0C5BAE3E-241A-7F85-B8F8-C0059D9F4596}"/>
                </a:ext>
              </a:extLst>
            </p:cNvPr>
            <p:cNvSpPr/>
            <p:nvPr/>
          </p:nvSpPr>
          <p:spPr>
            <a:xfrm>
              <a:off x="2780241" y="1664489"/>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9" name="Rectangle 158">
              <a:extLst>
                <a:ext uri="{FF2B5EF4-FFF2-40B4-BE49-F238E27FC236}">
                  <a16:creationId xmlns:a16="http://schemas.microsoft.com/office/drawing/2014/main" id="{7B70CD9C-3614-707E-E87A-A285C0C7A181}"/>
                </a:ext>
              </a:extLst>
            </p:cNvPr>
            <p:cNvSpPr/>
            <p:nvPr/>
          </p:nvSpPr>
          <p:spPr>
            <a:xfrm>
              <a:off x="2271906" y="3183566"/>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60" name="Rectangle 159">
              <a:extLst>
                <a:ext uri="{FF2B5EF4-FFF2-40B4-BE49-F238E27FC236}">
                  <a16:creationId xmlns:a16="http://schemas.microsoft.com/office/drawing/2014/main" id="{70A85A6C-69E1-36B5-6589-834F85A110BB}"/>
                </a:ext>
              </a:extLst>
            </p:cNvPr>
            <p:cNvSpPr/>
            <p:nvPr/>
          </p:nvSpPr>
          <p:spPr>
            <a:xfrm>
              <a:off x="1164430" y="3238080"/>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61" name="Rectangle 160">
              <a:extLst>
                <a:ext uri="{FF2B5EF4-FFF2-40B4-BE49-F238E27FC236}">
                  <a16:creationId xmlns:a16="http://schemas.microsoft.com/office/drawing/2014/main" id="{3E5E53AD-39C1-B4A0-10C3-29F3173C093A}"/>
                </a:ext>
              </a:extLst>
            </p:cNvPr>
            <p:cNvSpPr/>
            <p:nvPr/>
          </p:nvSpPr>
          <p:spPr>
            <a:xfrm>
              <a:off x="651454" y="4814950"/>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62" name="Rectangle 161">
              <a:extLst>
                <a:ext uri="{FF2B5EF4-FFF2-40B4-BE49-F238E27FC236}">
                  <a16:creationId xmlns:a16="http://schemas.microsoft.com/office/drawing/2014/main" id="{06B3C34B-3663-07FC-E6E2-AAC51219B8F3}"/>
                </a:ext>
              </a:extLst>
            </p:cNvPr>
            <p:cNvSpPr/>
            <p:nvPr/>
          </p:nvSpPr>
          <p:spPr>
            <a:xfrm>
              <a:off x="2858566" y="4670548"/>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63" name="Rectangle 162">
              <a:extLst>
                <a:ext uri="{FF2B5EF4-FFF2-40B4-BE49-F238E27FC236}">
                  <a16:creationId xmlns:a16="http://schemas.microsoft.com/office/drawing/2014/main" id="{82B5B10F-FFD9-4FFF-3E00-CA016DE25B93}"/>
                </a:ext>
              </a:extLst>
            </p:cNvPr>
            <p:cNvSpPr/>
            <p:nvPr/>
          </p:nvSpPr>
          <p:spPr>
            <a:xfrm>
              <a:off x="2386135" y="6224266"/>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cxnSp>
          <p:nvCxnSpPr>
            <p:cNvPr id="164" name="Curved Connector 163">
              <a:extLst>
                <a:ext uri="{FF2B5EF4-FFF2-40B4-BE49-F238E27FC236}">
                  <a16:creationId xmlns:a16="http://schemas.microsoft.com/office/drawing/2014/main" id="{CCB23215-D8F3-6779-5079-A4E840088A48}"/>
                </a:ext>
              </a:extLst>
            </p:cNvPr>
            <p:cNvCxnSpPr>
              <a:cxnSpLocks/>
            </p:cNvCxnSpPr>
            <p:nvPr/>
          </p:nvCxnSpPr>
          <p:spPr>
            <a:xfrm rot="10800000" flipV="1">
              <a:off x="651455" y="2755224"/>
              <a:ext cx="1194139" cy="1027150"/>
            </a:xfrm>
            <a:prstGeom prst="curvedConnector3">
              <a:avLst>
                <a:gd name="adj1" fmla="val 10702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Curved Connector 164">
              <a:extLst>
                <a:ext uri="{FF2B5EF4-FFF2-40B4-BE49-F238E27FC236}">
                  <a16:creationId xmlns:a16="http://schemas.microsoft.com/office/drawing/2014/main" id="{03EA2B08-3EFB-DFC6-DF39-91405D346241}"/>
                </a:ext>
              </a:extLst>
            </p:cNvPr>
            <p:cNvCxnSpPr>
              <a:cxnSpLocks/>
            </p:cNvCxnSpPr>
            <p:nvPr/>
          </p:nvCxnSpPr>
          <p:spPr>
            <a:xfrm>
              <a:off x="683881" y="4917553"/>
              <a:ext cx="1208132" cy="943325"/>
            </a:xfrm>
            <a:prstGeom prst="curvedConnector3">
              <a:avLst>
                <a:gd name="adj1" fmla="val -2729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urved Connector 165">
              <a:extLst>
                <a:ext uri="{FF2B5EF4-FFF2-40B4-BE49-F238E27FC236}">
                  <a16:creationId xmlns:a16="http://schemas.microsoft.com/office/drawing/2014/main" id="{9A85C1DE-A9B9-A2BC-4455-446C34A55427}"/>
                </a:ext>
              </a:extLst>
            </p:cNvPr>
            <p:cNvCxnSpPr>
              <a:cxnSpLocks/>
              <a:stCxn id="176" idx="3"/>
              <a:endCxn id="186" idx="3"/>
            </p:cNvCxnSpPr>
            <p:nvPr/>
          </p:nvCxnSpPr>
          <p:spPr>
            <a:xfrm>
              <a:off x="2852222" y="2769630"/>
              <a:ext cx="94671" cy="3068094"/>
            </a:xfrm>
            <a:prstGeom prst="curvedConnector3">
              <a:avLst>
                <a:gd name="adj1" fmla="val 97853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Curved Connector 166">
              <a:extLst>
                <a:ext uri="{FF2B5EF4-FFF2-40B4-BE49-F238E27FC236}">
                  <a16:creationId xmlns:a16="http://schemas.microsoft.com/office/drawing/2014/main" id="{7E5B195A-6820-04A9-4EAF-B265AF25F943}"/>
                </a:ext>
              </a:extLst>
            </p:cNvPr>
            <p:cNvCxnSpPr>
              <a:cxnSpLocks/>
              <a:stCxn id="186" idx="0"/>
              <a:endCxn id="176" idx="1"/>
            </p:cNvCxnSpPr>
            <p:nvPr/>
          </p:nvCxnSpPr>
          <p:spPr>
            <a:xfrm rot="16200000" flipV="1">
              <a:off x="907593" y="3755060"/>
              <a:ext cx="2545131" cy="574271"/>
            </a:xfrm>
            <a:prstGeom prst="curvedConnector4">
              <a:avLst>
                <a:gd name="adj1" fmla="val 34375"/>
                <a:gd name="adj2" fmla="val 12625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Curved Connector 167">
              <a:extLst>
                <a:ext uri="{FF2B5EF4-FFF2-40B4-BE49-F238E27FC236}">
                  <a16:creationId xmlns:a16="http://schemas.microsoft.com/office/drawing/2014/main" id="{9D220502-ABFD-765D-4EFF-3D11DB6DD823}"/>
                </a:ext>
              </a:extLst>
            </p:cNvPr>
            <p:cNvCxnSpPr>
              <a:cxnSpLocks/>
              <a:stCxn id="186" idx="0"/>
            </p:cNvCxnSpPr>
            <p:nvPr/>
          </p:nvCxnSpPr>
          <p:spPr>
            <a:xfrm rot="16200000" flipV="1">
              <a:off x="1548820" y="4396287"/>
              <a:ext cx="673402" cy="116354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Curved Connector 168">
              <a:extLst>
                <a:ext uri="{FF2B5EF4-FFF2-40B4-BE49-F238E27FC236}">
                  <a16:creationId xmlns:a16="http://schemas.microsoft.com/office/drawing/2014/main" id="{B60CB084-1A2A-F6D0-E332-7E0DB4489333}"/>
                </a:ext>
              </a:extLst>
            </p:cNvPr>
            <p:cNvCxnSpPr>
              <a:cxnSpLocks/>
              <a:endCxn id="176" idx="0"/>
            </p:cNvCxnSpPr>
            <p:nvPr/>
          </p:nvCxnSpPr>
          <p:spPr>
            <a:xfrm flipV="1">
              <a:off x="627740" y="2246667"/>
              <a:ext cx="1744882" cy="1514375"/>
            </a:xfrm>
            <a:prstGeom prst="curvedConnector4">
              <a:avLst>
                <a:gd name="adj1" fmla="val -22838"/>
                <a:gd name="adj2" fmla="val 11509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DBFCD816-9F5D-8620-EAEA-68018C26C9A2}"/>
                    </a:ext>
                  </a:extLst>
                </p:cNvPr>
                <p:cNvSpPr txBox="1"/>
                <p:nvPr/>
              </p:nvSpPr>
              <p:spPr>
                <a:xfrm>
                  <a:off x="610032" y="1835590"/>
                  <a:ext cx="2879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1</m:t>
                            </m:r>
                          </m:sub>
                        </m:sSub>
                      </m:oMath>
                    </m:oMathPara>
                  </a14:m>
                  <a:endParaRPr lang="en-US" dirty="0"/>
                </a:p>
              </p:txBody>
            </p:sp>
          </mc:Choice>
          <mc:Fallback xmlns="">
            <p:sp>
              <p:nvSpPr>
                <p:cNvPr id="170" name="TextBox 169">
                  <a:extLst>
                    <a:ext uri="{FF2B5EF4-FFF2-40B4-BE49-F238E27FC236}">
                      <a16:creationId xmlns:a16="http://schemas.microsoft.com/office/drawing/2014/main" id="{DBFCD816-9F5D-8620-EAEA-68018C26C9A2}"/>
                    </a:ext>
                  </a:extLst>
                </p:cNvPr>
                <p:cNvSpPr txBox="1">
                  <a:spLocks noRot="1" noChangeAspect="1" noMove="1" noResize="1" noEditPoints="1" noAdjustHandles="1" noChangeArrowheads="1" noChangeShapeType="1" noTextEdit="1"/>
                </p:cNvSpPr>
                <p:nvPr/>
              </p:nvSpPr>
              <p:spPr>
                <a:xfrm>
                  <a:off x="610032" y="1835590"/>
                  <a:ext cx="287963" cy="276999"/>
                </a:xfrm>
                <a:prstGeom prst="rect">
                  <a:avLst/>
                </a:prstGeom>
                <a:blipFill>
                  <a:blip r:embed="rId6"/>
                  <a:stretch>
                    <a:fillRect l="-21739"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BA3AB02E-3D0B-5F61-E84D-E4C333CEC19D}"/>
                    </a:ext>
                  </a:extLst>
                </p:cNvPr>
                <p:cNvSpPr txBox="1"/>
                <p:nvPr/>
              </p:nvSpPr>
              <p:spPr>
                <a:xfrm>
                  <a:off x="897995" y="2570506"/>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2</m:t>
                            </m:r>
                          </m:sub>
                        </m:sSub>
                      </m:oMath>
                    </m:oMathPara>
                  </a14:m>
                  <a:endParaRPr lang="en-US" dirty="0"/>
                </a:p>
              </p:txBody>
            </p:sp>
          </mc:Choice>
          <mc:Fallback xmlns="">
            <p:sp>
              <p:nvSpPr>
                <p:cNvPr id="171" name="TextBox 170">
                  <a:extLst>
                    <a:ext uri="{FF2B5EF4-FFF2-40B4-BE49-F238E27FC236}">
                      <a16:creationId xmlns:a16="http://schemas.microsoft.com/office/drawing/2014/main" id="{BA3AB02E-3D0B-5F61-E84D-E4C333CEC19D}"/>
                    </a:ext>
                  </a:extLst>
                </p:cNvPr>
                <p:cNvSpPr txBox="1">
                  <a:spLocks noRot="1" noChangeAspect="1" noMove="1" noResize="1" noEditPoints="1" noAdjustHandles="1" noChangeArrowheads="1" noChangeShapeType="1" noTextEdit="1"/>
                </p:cNvSpPr>
                <p:nvPr/>
              </p:nvSpPr>
              <p:spPr>
                <a:xfrm>
                  <a:off x="897995" y="2570506"/>
                  <a:ext cx="293285" cy="276999"/>
                </a:xfrm>
                <a:prstGeom prst="rect">
                  <a:avLst/>
                </a:prstGeom>
                <a:blipFill>
                  <a:blip r:embed="rId7"/>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77271A01-3D74-3B0D-4BF0-0B76BE1AF7FE}"/>
                    </a:ext>
                  </a:extLst>
                </p:cNvPr>
                <p:cNvSpPr txBox="1"/>
                <p:nvPr/>
              </p:nvSpPr>
              <p:spPr>
                <a:xfrm>
                  <a:off x="1731431" y="4789719"/>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3</m:t>
                            </m:r>
                          </m:sub>
                        </m:sSub>
                      </m:oMath>
                    </m:oMathPara>
                  </a14:m>
                  <a:endParaRPr lang="en-US" dirty="0"/>
                </a:p>
              </p:txBody>
            </p:sp>
          </mc:Choice>
          <mc:Fallback xmlns="">
            <p:sp>
              <p:nvSpPr>
                <p:cNvPr id="172" name="TextBox 171">
                  <a:extLst>
                    <a:ext uri="{FF2B5EF4-FFF2-40B4-BE49-F238E27FC236}">
                      <a16:creationId xmlns:a16="http://schemas.microsoft.com/office/drawing/2014/main" id="{77271A01-3D74-3B0D-4BF0-0B76BE1AF7FE}"/>
                    </a:ext>
                  </a:extLst>
                </p:cNvPr>
                <p:cNvSpPr txBox="1">
                  <a:spLocks noRot="1" noChangeAspect="1" noMove="1" noResize="1" noEditPoints="1" noAdjustHandles="1" noChangeArrowheads="1" noChangeShapeType="1" noTextEdit="1"/>
                </p:cNvSpPr>
                <p:nvPr/>
              </p:nvSpPr>
              <p:spPr>
                <a:xfrm>
                  <a:off x="1731431" y="4789719"/>
                  <a:ext cx="293285" cy="276999"/>
                </a:xfrm>
                <a:prstGeom prst="rect">
                  <a:avLst/>
                </a:prstGeom>
                <a:blipFill>
                  <a:blip r:embed="rId8"/>
                  <a:stretch>
                    <a:fillRect l="-20833" r="-41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793D40EA-F0A0-923C-4D0F-3981320C978D}"/>
                    </a:ext>
                  </a:extLst>
                </p:cNvPr>
                <p:cNvSpPr txBox="1"/>
                <p:nvPr/>
              </p:nvSpPr>
              <p:spPr>
                <a:xfrm>
                  <a:off x="710848" y="5757469"/>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4</m:t>
                            </m:r>
                          </m:sub>
                        </m:sSub>
                      </m:oMath>
                    </m:oMathPara>
                  </a14:m>
                  <a:endParaRPr lang="en-US" dirty="0"/>
                </a:p>
              </p:txBody>
            </p:sp>
          </mc:Choice>
          <mc:Fallback xmlns="">
            <p:sp>
              <p:nvSpPr>
                <p:cNvPr id="173" name="TextBox 172">
                  <a:extLst>
                    <a:ext uri="{FF2B5EF4-FFF2-40B4-BE49-F238E27FC236}">
                      <a16:creationId xmlns:a16="http://schemas.microsoft.com/office/drawing/2014/main" id="{793D40EA-F0A0-923C-4D0F-3981320C978D}"/>
                    </a:ext>
                  </a:extLst>
                </p:cNvPr>
                <p:cNvSpPr txBox="1">
                  <a:spLocks noRot="1" noChangeAspect="1" noMove="1" noResize="1" noEditPoints="1" noAdjustHandles="1" noChangeArrowheads="1" noChangeShapeType="1" noTextEdit="1"/>
                </p:cNvSpPr>
                <p:nvPr/>
              </p:nvSpPr>
              <p:spPr>
                <a:xfrm>
                  <a:off x="710848" y="5757469"/>
                  <a:ext cx="293285" cy="276999"/>
                </a:xfrm>
                <a:prstGeom prst="rect">
                  <a:avLst/>
                </a:prstGeom>
                <a:blipFill>
                  <a:blip r:embed="rId9"/>
                  <a:stretch>
                    <a:fillRect l="-208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042029A4-989B-5F78-0771-41BC9DB50708}"/>
                    </a:ext>
                  </a:extLst>
                </p:cNvPr>
                <p:cNvSpPr txBox="1"/>
                <p:nvPr/>
              </p:nvSpPr>
              <p:spPr>
                <a:xfrm>
                  <a:off x="2032602" y="4100863"/>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5</m:t>
                            </m:r>
                          </m:sub>
                        </m:sSub>
                      </m:oMath>
                    </m:oMathPara>
                  </a14:m>
                  <a:endParaRPr lang="en-US" dirty="0"/>
                </a:p>
              </p:txBody>
            </p:sp>
          </mc:Choice>
          <mc:Fallback xmlns="">
            <p:sp>
              <p:nvSpPr>
                <p:cNvPr id="174" name="TextBox 173">
                  <a:extLst>
                    <a:ext uri="{FF2B5EF4-FFF2-40B4-BE49-F238E27FC236}">
                      <a16:creationId xmlns:a16="http://schemas.microsoft.com/office/drawing/2014/main" id="{042029A4-989B-5F78-0771-41BC9DB50708}"/>
                    </a:ext>
                  </a:extLst>
                </p:cNvPr>
                <p:cNvSpPr txBox="1">
                  <a:spLocks noRot="1" noChangeAspect="1" noMove="1" noResize="1" noEditPoints="1" noAdjustHandles="1" noChangeArrowheads="1" noChangeShapeType="1" noTextEdit="1"/>
                </p:cNvSpPr>
                <p:nvPr/>
              </p:nvSpPr>
              <p:spPr>
                <a:xfrm>
                  <a:off x="2032602" y="4100863"/>
                  <a:ext cx="293285" cy="276999"/>
                </a:xfrm>
                <a:prstGeom prst="rect">
                  <a:avLst/>
                </a:prstGeom>
                <a:blipFill>
                  <a:blip r:embed="rId10"/>
                  <a:stretch>
                    <a:fillRect l="-16000" r="-4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C97BB1B2-EB54-E50D-7B7E-5680699BB801}"/>
                    </a:ext>
                  </a:extLst>
                </p:cNvPr>
                <p:cNvSpPr txBox="1"/>
                <p:nvPr/>
              </p:nvSpPr>
              <p:spPr>
                <a:xfrm>
                  <a:off x="3365822" y="3710364"/>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6</m:t>
                            </m:r>
                          </m:sub>
                        </m:sSub>
                      </m:oMath>
                    </m:oMathPara>
                  </a14:m>
                  <a:endParaRPr lang="en-US" dirty="0"/>
                </a:p>
              </p:txBody>
            </p:sp>
          </mc:Choice>
          <mc:Fallback xmlns="">
            <p:sp>
              <p:nvSpPr>
                <p:cNvPr id="175" name="TextBox 174">
                  <a:extLst>
                    <a:ext uri="{FF2B5EF4-FFF2-40B4-BE49-F238E27FC236}">
                      <a16:creationId xmlns:a16="http://schemas.microsoft.com/office/drawing/2014/main" id="{C97BB1B2-EB54-E50D-7B7E-5680699BB801}"/>
                    </a:ext>
                  </a:extLst>
                </p:cNvPr>
                <p:cNvSpPr txBox="1">
                  <a:spLocks noRot="1" noChangeAspect="1" noMove="1" noResize="1" noEditPoints="1" noAdjustHandles="1" noChangeArrowheads="1" noChangeShapeType="1" noTextEdit="1"/>
                </p:cNvSpPr>
                <p:nvPr/>
              </p:nvSpPr>
              <p:spPr>
                <a:xfrm>
                  <a:off x="3365822" y="3710364"/>
                  <a:ext cx="293285" cy="276999"/>
                </a:xfrm>
                <a:prstGeom prst="rect">
                  <a:avLst/>
                </a:prstGeom>
                <a:blipFill>
                  <a:blip r:embed="rId11"/>
                  <a:stretch>
                    <a:fillRect l="-16667" r="-8333" b="-18182"/>
                  </a:stretch>
                </a:blipFill>
              </p:spPr>
              <p:txBody>
                <a:bodyPr/>
                <a:lstStyle/>
                <a:p>
                  <a:r>
                    <a:rPr lang="en-US">
                      <a:noFill/>
                    </a:rPr>
                    <a:t> </a:t>
                  </a:r>
                </a:p>
              </p:txBody>
            </p:sp>
          </mc:Fallback>
        </mc:AlternateContent>
      </p:grpSp>
      <p:sp>
        <p:nvSpPr>
          <p:cNvPr id="191" name="Rectangle 190">
            <a:extLst>
              <a:ext uri="{FF2B5EF4-FFF2-40B4-BE49-F238E27FC236}">
                <a16:creationId xmlns:a16="http://schemas.microsoft.com/office/drawing/2014/main" id="{F28B0248-9248-32EF-32E5-67D23CE73B23}"/>
              </a:ext>
            </a:extLst>
          </p:cNvPr>
          <p:cNvSpPr/>
          <p:nvPr/>
        </p:nvSpPr>
        <p:spPr>
          <a:xfrm>
            <a:off x="3793511" y="58565"/>
            <a:ext cx="5836872" cy="1963694"/>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3849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5" name="Rectangle 44">
            <a:extLst>
              <a:ext uri="{FF2B5EF4-FFF2-40B4-BE49-F238E27FC236}">
                <a16:creationId xmlns:a16="http://schemas.microsoft.com/office/drawing/2014/main" id="{46C72A2B-A3DF-27FE-587B-2E84819DBEF9}"/>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41CB76EF-C097-46C9-72B3-D56C992664A2}"/>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Content Placeholder 2">
            <a:extLst>
              <a:ext uri="{FF2B5EF4-FFF2-40B4-BE49-F238E27FC236}">
                <a16:creationId xmlns:a16="http://schemas.microsoft.com/office/drawing/2014/main" id="{BF285F72-D161-462B-7097-536FF65DD238}"/>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Tree>
    <p:extLst>
      <p:ext uri="{BB962C8B-B14F-4D97-AF65-F5344CB8AC3E}">
        <p14:creationId xmlns:p14="http://schemas.microsoft.com/office/powerpoint/2010/main" val="238685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11" name="Group 10">
            <a:extLst>
              <a:ext uri="{FF2B5EF4-FFF2-40B4-BE49-F238E27FC236}">
                <a16:creationId xmlns:a16="http://schemas.microsoft.com/office/drawing/2014/main" id="{3BD4533B-1B09-4F81-A366-95DF5E0D431D}"/>
              </a:ext>
            </a:extLst>
          </p:cNvPr>
          <p:cNvGrpSpPr/>
          <p:nvPr/>
        </p:nvGrpSpPr>
        <p:grpSpPr>
          <a:xfrm>
            <a:off x="718416" y="1356928"/>
            <a:ext cx="1916677" cy="3792623"/>
            <a:chOff x="136581" y="1810193"/>
            <a:chExt cx="2325472" cy="4280263"/>
          </a:xfrm>
        </p:grpSpPr>
        <p:cxnSp>
          <p:nvCxnSpPr>
            <p:cNvPr id="12" name="Curved Connector 11">
              <a:extLst>
                <a:ext uri="{FF2B5EF4-FFF2-40B4-BE49-F238E27FC236}">
                  <a16:creationId xmlns:a16="http://schemas.microsoft.com/office/drawing/2014/main" id="{0FFB577E-0DAB-D17F-A787-C9714B76C67C}"/>
                </a:ext>
              </a:extLst>
            </p:cNvPr>
            <p:cNvCxnSpPr>
              <a:cxnSpLocks/>
              <a:stCxn id="13"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4" name="Curved Connector 13">
              <a:extLst>
                <a:ext uri="{FF2B5EF4-FFF2-40B4-BE49-F238E27FC236}">
                  <a16:creationId xmlns:a16="http://schemas.microsoft.com/office/drawing/2014/main" id="{9395F1B4-26D7-80EE-CC99-4AAF78D02DB5}"/>
                </a:ext>
              </a:extLst>
            </p:cNvPr>
            <p:cNvCxnSpPr>
              <a:cxnSpLocks/>
              <a:stCxn id="13"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A540A7EF-8C33-378E-594D-FB3A6D0BEB09}"/>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6AE205DA-8860-A719-AB92-A2F10F90E766}"/>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7B8B8DD-C4A3-B5BE-FEB6-97335BCDAB83}"/>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37" name="Picture 36">
              <a:extLst>
                <a:ext uri="{FF2B5EF4-FFF2-40B4-BE49-F238E27FC236}">
                  <a16:creationId xmlns:a16="http://schemas.microsoft.com/office/drawing/2014/main" id="{02EA6D05-580A-9F6C-C017-598A4A9AB431}"/>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EBD94058-B679-3BE6-A1B7-0E9F8190AF5F}"/>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170CC4AD-8D24-8EFD-6129-90876C9F50F1}"/>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CD09FB44-D3DD-427E-F8F7-287339B03869}"/>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42" name="Curved Connector 41">
              <a:extLst>
                <a:ext uri="{FF2B5EF4-FFF2-40B4-BE49-F238E27FC236}">
                  <a16:creationId xmlns:a16="http://schemas.microsoft.com/office/drawing/2014/main" id="{0D666FF2-7E70-3E84-515A-EB6B99265FEF}"/>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Content Placeholder 2">
            <a:extLst>
              <a:ext uri="{FF2B5EF4-FFF2-40B4-BE49-F238E27FC236}">
                <a16:creationId xmlns:a16="http://schemas.microsoft.com/office/drawing/2014/main" id="{0BC0302A-5C8A-C0C7-8A75-2D24AA06C651}"/>
              </a:ext>
            </a:extLst>
          </p:cNvPr>
          <p:cNvSpPr txBox="1">
            <a:spLocks/>
          </p:cNvSpPr>
          <p:nvPr/>
        </p:nvSpPr>
        <p:spPr>
          <a:xfrm>
            <a:off x="6597" y="5144950"/>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fish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shark abundance?</a:t>
            </a:r>
          </a:p>
        </p:txBody>
      </p: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Tree>
    <p:extLst>
      <p:ext uri="{BB962C8B-B14F-4D97-AF65-F5344CB8AC3E}">
        <p14:creationId xmlns:p14="http://schemas.microsoft.com/office/powerpoint/2010/main" val="3278394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cxnSp>
        <p:nvCxnSpPr>
          <p:cNvPr id="12" name="Curved Connector 11">
            <a:extLst>
              <a:ext uri="{FF2B5EF4-FFF2-40B4-BE49-F238E27FC236}">
                <a16:creationId xmlns:a16="http://schemas.microsoft.com/office/drawing/2014/main" id="{0FFB577E-0DAB-D17F-A787-C9714B76C67C}"/>
              </a:ext>
            </a:extLst>
          </p:cNvPr>
          <p:cNvCxnSpPr>
            <a:cxnSpLocks/>
            <a:stCxn id="13" idx="2"/>
            <a:endCxn id="10" idx="1"/>
          </p:cNvCxnSpPr>
          <p:nvPr/>
        </p:nvCxnSpPr>
        <p:spPr>
          <a:xfrm rot="16200000" flipH="1">
            <a:off x="1257508" y="3411805"/>
            <a:ext cx="381073" cy="129249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322197" y="2821590"/>
            <a:ext cx="959200" cy="1045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 A</a:t>
            </a:r>
          </a:p>
          <a:p>
            <a:pPr algn="ctr"/>
            <a:r>
              <a:rPr lang="en-US" dirty="0"/>
              <a:t>(x</a:t>
            </a:r>
            <a:r>
              <a:rPr lang="en-US" baseline="-25000" dirty="0"/>
              <a:t>1</a:t>
            </a:r>
            <a:r>
              <a:rPr lang="en-US" dirty="0"/>
              <a:t>)</a:t>
            </a:r>
          </a:p>
        </p:txBody>
      </p:sp>
      <p:cxnSp>
        <p:nvCxnSpPr>
          <p:cNvPr id="35" name="Curved Connector 34">
            <a:extLst>
              <a:ext uri="{FF2B5EF4-FFF2-40B4-BE49-F238E27FC236}">
                <a16:creationId xmlns:a16="http://schemas.microsoft.com/office/drawing/2014/main" id="{6AE205DA-8860-A719-AB92-A2F10F90E766}"/>
              </a:ext>
            </a:extLst>
          </p:cNvPr>
          <p:cNvCxnSpPr>
            <a:cxnSpLocks/>
            <a:stCxn id="6" idx="0"/>
          </p:cNvCxnSpPr>
          <p:nvPr/>
        </p:nvCxnSpPr>
        <p:spPr>
          <a:xfrm rot="16200000" flipV="1">
            <a:off x="1686793" y="1769297"/>
            <a:ext cx="382168" cy="1690726"/>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791381" y="2807864"/>
            <a:ext cx="522963" cy="479599"/>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
        <p:nvSpPr>
          <p:cNvPr id="6" name="Rectangle 5">
            <a:extLst>
              <a:ext uri="{FF2B5EF4-FFF2-40B4-BE49-F238E27FC236}">
                <a16:creationId xmlns:a16="http://schemas.microsoft.com/office/drawing/2014/main" id="{6476EF18-F8A2-C5C4-4DAA-A72D375F27FC}"/>
              </a:ext>
            </a:extLst>
          </p:cNvPr>
          <p:cNvSpPr/>
          <p:nvPr/>
        </p:nvSpPr>
        <p:spPr>
          <a:xfrm>
            <a:off x="2243640" y="2805744"/>
            <a:ext cx="959200" cy="1045926"/>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 B</a:t>
            </a:r>
          </a:p>
          <a:p>
            <a:pPr algn="ctr"/>
            <a:r>
              <a:rPr lang="en-US" dirty="0"/>
              <a:t>(x</a:t>
            </a:r>
            <a:r>
              <a:rPr lang="en-US" baseline="-25000" dirty="0"/>
              <a:t>2</a:t>
            </a:r>
            <a:r>
              <a:rPr lang="en-US" dirty="0"/>
              <a:t>)</a:t>
            </a:r>
          </a:p>
        </p:txBody>
      </p:sp>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20331" y="4817609"/>
            <a:ext cx="4063487"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species A</a:t>
            </a:r>
            <a:r>
              <a:rPr lang="en-US" sz="2800" i="1" dirty="0"/>
              <a:t> vary with changes in the abundance of </a:t>
            </a:r>
            <a:r>
              <a:rPr lang="en-US" sz="2800" b="1" i="1" dirty="0">
                <a:solidFill>
                  <a:srgbClr val="002060"/>
                </a:solidFill>
              </a:rPr>
              <a:t>fish species B</a:t>
            </a:r>
            <a:r>
              <a:rPr lang="en-US" sz="2800" i="1" dirty="0"/>
              <a: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DF265E8-1C4A-7F65-8C1F-ABFA565E7A9D}"/>
                  </a:ext>
                </a:extLst>
              </p:cNvPr>
              <p:cNvSpPr txBox="1"/>
              <p:nvPr/>
            </p:nvSpPr>
            <p:spPr>
              <a:xfrm>
                <a:off x="697747" y="2239292"/>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a:latin typeface="Cambria Math" panose="02040503050406030204" pitchFamily="18" charset="0"/>
                            </a:rPr>
                            <m:t>𝑟</m:t>
                          </m:r>
                        </m:e>
                        <m:sub>
                          <m:r>
                            <a:rPr lang="en-US" sz="1800" b="0" i="1" smtClean="0">
                              <a:latin typeface="Cambria Math" panose="02040503050406030204" pitchFamily="18" charset="0"/>
                            </a:rPr>
                            <m:t>1</m:t>
                          </m:r>
                        </m:sub>
                      </m:sSub>
                    </m:oMath>
                  </m:oMathPara>
                </a14:m>
                <a:endParaRPr lang="en-US" dirty="0"/>
              </a:p>
            </p:txBody>
          </p:sp>
        </mc:Choice>
        <mc:Fallback xmlns="">
          <p:sp>
            <p:nvSpPr>
              <p:cNvPr id="9" name="TextBox 8">
                <a:extLst>
                  <a:ext uri="{FF2B5EF4-FFF2-40B4-BE49-F238E27FC236}">
                    <a16:creationId xmlns:a16="http://schemas.microsoft.com/office/drawing/2014/main" id="{EDF265E8-1C4A-7F65-8C1F-ABFA565E7A9D}"/>
                  </a:ext>
                </a:extLst>
              </p:cNvPr>
              <p:cNvSpPr txBox="1">
                <a:spLocks noRot="1" noChangeAspect="1" noMove="1" noResize="1" noEditPoints="1" noAdjustHandles="1" noChangeArrowheads="1" noChangeShapeType="1" noTextEdit="1"/>
              </p:cNvSpPr>
              <p:nvPr/>
            </p:nvSpPr>
            <p:spPr>
              <a:xfrm>
                <a:off x="697747" y="2239292"/>
                <a:ext cx="43505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AFAF95F-72BC-2BFD-5566-2D1F11C1D174}"/>
                  </a:ext>
                </a:extLst>
              </p:cNvPr>
              <p:cNvSpPr txBox="1"/>
              <p:nvPr/>
            </p:nvSpPr>
            <p:spPr>
              <a:xfrm>
                <a:off x="2094291" y="406392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a:latin typeface="Cambria Math" panose="02040503050406030204" pitchFamily="18" charset="0"/>
                            </a:rPr>
                            <m:t>𝑟</m:t>
                          </m:r>
                        </m:e>
                        <m:sub>
                          <m:r>
                            <a:rPr lang="en-US" sz="1800" b="0" i="1" smtClean="0">
                              <a:latin typeface="Cambria Math" panose="02040503050406030204" pitchFamily="18" charset="0"/>
                            </a:rPr>
                            <m:t>2</m:t>
                          </m:r>
                        </m:sub>
                      </m:sSub>
                    </m:oMath>
                  </m:oMathPara>
                </a14:m>
                <a:endParaRPr lang="en-US" dirty="0"/>
              </a:p>
            </p:txBody>
          </p:sp>
        </mc:Choice>
        <mc:Fallback xmlns="">
          <p:sp>
            <p:nvSpPr>
              <p:cNvPr id="10" name="TextBox 9">
                <a:extLst>
                  <a:ext uri="{FF2B5EF4-FFF2-40B4-BE49-F238E27FC236}">
                    <a16:creationId xmlns:a16="http://schemas.microsoft.com/office/drawing/2014/main" id="{FAFAF95F-72BC-2BFD-5566-2D1F11C1D174}"/>
                  </a:ext>
                </a:extLst>
              </p:cNvPr>
              <p:cNvSpPr txBox="1">
                <a:spLocks noRot="1" noChangeAspect="1" noMove="1" noResize="1" noEditPoints="1" noAdjustHandles="1" noChangeArrowheads="1" noChangeShapeType="1" noTextEdit="1"/>
              </p:cNvSpPr>
              <p:nvPr/>
            </p:nvSpPr>
            <p:spPr>
              <a:xfrm>
                <a:off x="2094291" y="4063923"/>
                <a:ext cx="435052" cy="369332"/>
              </a:xfrm>
              <a:prstGeom prst="rect">
                <a:avLst/>
              </a:prstGeom>
              <a:blipFill>
                <a:blip r:embed="rId5"/>
                <a:stretch>
                  <a:fillRect/>
                </a:stretch>
              </a:blipFill>
            </p:spPr>
            <p:txBody>
              <a:bodyPr/>
              <a:lstStyle/>
              <a:p>
                <a:r>
                  <a:rPr lang="en-US">
                    <a:noFill/>
                  </a:rPr>
                  <a:t> </a:t>
                </a:r>
              </a:p>
            </p:txBody>
          </p:sp>
        </mc:Fallback>
      </mc:AlternateContent>
      <p:cxnSp>
        <p:nvCxnSpPr>
          <p:cNvPr id="43" name="Curved Connector 42">
            <a:extLst>
              <a:ext uri="{FF2B5EF4-FFF2-40B4-BE49-F238E27FC236}">
                <a16:creationId xmlns:a16="http://schemas.microsoft.com/office/drawing/2014/main" id="{B38F5C84-C7DA-A468-F9B0-E2135FA2876C}"/>
              </a:ext>
            </a:extLst>
          </p:cNvPr>
          <p:cNvCxnSpPr>
            <a:cxnSpLocks/>
            <a:stCxn id="6" idx="2"/>
            <a:endCxn id="6" idx="1"/>
          </p:cNvCxnSpPr>
          <p:nvPr/>
        </p:nvCxnSpPr>
        <p:spPr>
          <a:xfrm rot="5400000" flipH="1">
            <a:off x="2221958" y="3350389"/>
            <a:ext cx="522963" cy="479600"/>
          </a:xfrm>
          <a:prstGeom prst="curvedConnector4">
            <a:avLst>
              <a:gd name="adj1" fmla="val -43712"/>
              <a:gd name="adj2" fmla="val 14766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FEAC808A-9158-0E17-72D6-A23C10962A3F}"/>
                  </a:ext>
                </a:extLst>
              </p:cNvPr>
              <p:cNvSpPr txBox="1"/>
              <p:nvPr/>
            </p:nvSpPr>
            <p:spPr>
              <a:xfrm>
                <a:off x="1075093" y="4166442"/>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sz="1800" b="0" i="1" smtClean="0">
                              <a:latin typeface="Cambria Math" panose="02040503050406030204" pitchFamily="18" charset="0"/>
                            </a:rPr>
                            <m:t>21</m:t>
                          </m:r>
                        </m:sub>
                      </m:sSub>
                    </m:oMath>
                  </m:oMathPara>
                </a14:m>
                <a:endParaRPr lang="en-US" dirty="0"/>
              </a:p>
            </p:txBody>
          </p:sp>
        </mc:Choice>
        <mc:Fallback xmlns="">
          <p:sp>
            <p:nvSpPr>
              <p:cNvPr id="56" name="TextBox 55">
                <a:extLst>
                  <a:ext uri="{FF2B5EF4-FFF2-40B4-BE49-F238E27FC236}">
                    <a16:creationId xmlns:a16="http://schemas.microsoft.com/office/drawing/2014/main" id="{FEAC808A-9158-0E17-72D6-A23C10962A3F}"/>
                  </a:ext>
                </a:extLst>
              </p:cNvPr>
              <p:cNvSpPr txBox="1">
                <a:spLocks noRot="1" noChangeAspect="1" noMove="1" noResize="1" noEditPoints="1" noAdjustHandles="1" noChangeArrowheads="1" noChangeShapeType="1" noTextEdit="1"/>
              </p:cNvSpPr>
              <p:nvPr/>
            </p:nvSpPr>
            <p:spPr>
              <a:xfrm>
                <a:off x="1075093" y="4166442"/>
                <a:ext cx="435052" cy="369332"/>
              </a:xfrm>
              <a:prstGeom prst="rect">
                <a:avLst/>
              </a:prstGeom>
              <a:blipFill>
                <a:blip r:embed="rId6"/>
                <a:stretch>
                  <a:fillRect r="-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6526CF2-CD7F-F6CE-F3EA-2ADE9F2DA8C6}"/>
                  </a:ext>
                </a:extLst>
              </p:cNvPr>
              <p:cNvSpPr txBox="1"/>
              <p:nvPr/>
            </p:nvSpPr>
            <p:spPr>
              <a:xfrm>
                <a:off x="1618324" y="2071444"/>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sz="1800" b="0" i="1" smtClean="0">
                              <a:latin typeface="Cambria Math" panose="02040503050406030204" pitchFamily="18" charset="0"/>
                            </a:rPr>
                            <m:t>12</m:t>
                          </m:r>
                        </m:sub>
                      </m:sSub>
                    </m:oMath>
                  </m:oMathPara>
                </a14:m>
                <a:endParaRPr lang="en-US" dirty="0"/>
              </a:p>
            </p:txBody>
          </p:sp>
        </mc:Choice>
        <mc:Fallback xmlns="">
          <p:sp>
            <p:nvSpPr>
              <p:cNvPr id="57" name="TextBox 56">
                <a:extLst>
                  <a:ext uri="{FF2B5EF4-FFF2-40B4-BE49-F238E27FC236}">
                    <a16:creationId xmlns:a16="http://schemas.microsoft.com/office/drawing/2014/main" id="{A6526CF2-CD7F-F6CE-F3EA-2ADE9F2DA8C6}"/>
                  </a:ext>
                </a:extLst>
              </p:cNvPr>
              <p:cNvSpPr txBox="1">
                <a:spLocks noRot="1" noChangeAspect="1" noMove="1" noResize="1" noEditPoints="1" noAdjustHandles="1" noChangeArrowheads="1" noChangeShapeType="1" noTextEdit="1"/>
              </p:cNvSpPr>
              <p:nvPr/>
            </p:nvSpPr>
            <p:spPr>
              <a:xfrm>
                <a:off x="1618324" y="2071444"/>
                <a:ext cx="435052" cy="369332"/>
              </a:xfrm>
              <a:prstGeom prst="rect">
                <a:avLst/>
              </a:prstGeom>
              <a:blipFill>
                <a:blip r:embed="rId7"/>
                <a:stretch>
                  <a:fillRect r="-8571"/>
                </a:stretch>
              </a:blipFill>
            </p:spPr>
            <p:txBody>
              <a:bodyPr/>
              <a:lstStyle/>
              <a:p>
                <a:r>
                  <a:rPr lang="en-US">
                    <a:noFill/>
                  </a:rPr>
                  <a:t> </a:t>
                </a:r>
              </a:p>
            </p:txBody>
          </p:sp>
        </mc:Fallback>
      </mc:AlternateContent>
    </p:spTree>
    <p:extLst>
      <p:ext uri="{BB962C8B-B14F-4D97-AF65-F5344CB8AC3E}">
        <p14:creationId xmlns:p14="http://schemas.microsoft.com/office/powerpoint/2010/main" val="2470169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730F7-8E35-F073-D461-3956F1975AB4}"/>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31BAC324-17E2-5A02-108F-8E3FD0F44AB8}"/>
              </a:ext>
            </a:extLst>
          </p:cNvPr>
          <p:cNvSpPr>
            <a:spLocks noGrp="1"/>
          </p:cNvSpPr>
          <p:nvPr>
            <p:ph type="subTitle" idx="1"/>
          </p:nvPr>
        </p:nvSpPr>
        <p:spPr/>
        <p:txBody>
          <a:bodyPr/>
          <a:lstStyle/>
          <a:p>
            <a:endParaRPr lang="en-US"/>
          </a:p>
        </p:txBody>
      </p:sp>
      <p:pic>
        <p:nvPicPr>
          <p:cNvPr id="5" name="slide.url=https://www.polleverywhere.com/multiple_choice_polls/rdrJqpvmpwX5lVKaSZHgI?display_state=chart&amp;activity_state=opened&amp;state=opened&amp;flow=Engagement&amp;onscreen=persist">
            <a:extLst>
              <a:ext uri="{FF2B5EF4-FFF2-40B4-BE49-F238E27FC236}">
                <a16:creationId xmlns:a16="http://schemas.microsoft.com/office/drawing/2014/main" id="{74D85A2D-C059-A107-BB7C-DBEE04D73B01}"/>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522750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
        <p:nvSpPr>
          <p:cNvPr id="7" name="Content Placeholder 2">
            <a:extLst>
              <a:ext uri="{FF2B5EF4-FFF2-40B4-BE49-F238E27FC236}">
                <a16:creationId xmlns:a16="http://schemas.microsoft.com/office/drawing/2014/main" id="{9E8D4748-3633-6B3A-BBC5-D8208911ADB5}"/>
              </a:ext>
            </a:extLst>
          </p:cNvPr>
          <p:cNvSpPr txBox="1">
            <a:spLocks/>
          </p:cNvSpPr>
          <p:nvPr/>
        </p:nvSpPr>
        <p:spPr>
          <a:xfrm>
            <a:off x="73470" y="4849009"/>
            <a:ext cx="4049963"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a:t>
            </a:r>
            <a:r>
              <a:rPr lang="en-US" sz="2800" b="1" i="1" dirty="0">
                <a:solidFill>
                  <a:srgbClr val="0070C0"/>
                </a:solidFill>
              </a:rPr>
              <a:t>fish </a:t>
            </a:r>
            <a:r>
              <a:rPr lang="en-US" sz="2800" i="1" dirty="0"/>
              <a:t>change based on </a:t>
            </a:r>
            <a:r>
              <a:rPr lang="en-US" sz="2800" b="1" i="1" dirty="0">
                <a:solidFill>
                  <a:srgbClr val="C00000"/>
                </a:solidFill>
              </a:rPr>
              <a:t>infection with </a:t>
            </a:r>
            <a:r>
              <a:rPr lang="en-US" sz="2800" b="1" dirty="0">
                <a:solidFill>
                  <a:srgbClr val="C00000"/>
                </a:solidFill>
              </a:rPr>
              <a:t>Mycobacterium </a:t>
            </a:r>
            <a:r>
              <a:rPr lang="en-US" sz="2800" b="1" dirty="0" err="1">
                <a:solidFill>
                  <a:srgbClr val="C00000"/>
                </a:solidFill>
              </a:rPr>
              <a:t>marinum</a:t>
            </a:r>
            <a:r>
              <a:rPr lang="en-US" sz="2800" b="1" dirty="0"/>
              <a:t> </a:t>
            </a:r>
            <a:r>
              <a:rPr lang="en-US" sz="2800" i="1" dirty="0"/>
              <a:t>(wasting disease)?</a:t>
            </a:r>
          </a:p>
        </p:txBody>
      </p:sp>
      <p:grpSp>
        <p:nvGrpSpPr>
          <p:cNvPr id="3" name="Group 2">
            <a:extLst>
              <a:ext uri="{FF2B5EF4-FFF2-40B4-BE49-F238E27FC236}">
                <a16:creationId xmlns:a16="http://schemas.microsoft.com/office/drawing/2014/main" id="{D888B4F2-9AB0-1CF8-1267-D57E624ADA84}"/>
              </a:ext>
            </a:extLst>
          </p:cNvPr>
          <p:cNvGrpSpPr/>
          <p:nvPr/>
        </p:nvGrpSpPr>
        <p:grpSpPr>
          <a:xfrm>
            <a:off x="351056" y="2201424"/>
            <a:ext cx="3841130" cy="1293733"/>
            <a:chOff x="1997044" y="2067719"/>
            <a:chExt cx="3970455" cy="1376749"/>
          </a:xfrm>
        </p:grpSpPr>
        <p:grpSp>
          <p:nvGrpSpPr>
            <p:cNvPr id="8" name="Group 7">
              <a:extLst>
                <a:ext uri="{FF2B5EF4-FFF2-40B4-BE49-F238E27FC236}">
                  <a16:creationId xmlns:a16="http://schemas.microsoft.com/office/drawing/2014/main" id="{55B07E4C-2A2B-3013-7997-0145D2BBC1D5}"/>
                </a:ext>
              </a:extLst>
            </p:cNvPr>
            <p:cNvGrpSpPr/>
            <p:nvPr/>
          </p:nvGrpSpPr>
          <p:grpSpPr>
            <a:xfrm>
              <a:off x="1997044" y="2095323"/>
              <a:ext cx="3073839" cy="1349145"/>
              <a:chOff x="2427622" y="2615446"/>
              <a:chExt cx="2201528" cy="896104"/>
            </a:xfrm>
          </p:grpSpPr>
          <p:graphicFrame>
            <p:nvGraphicFramePr>
              <p:cNvPr id="15" name="Object 14">
                <a:extLst>
                  <a:ext uri="{FF2B5EF4-FFF2-40B4-BE49-F238E27FC236}">
                    <a16:creationId xmlns:a16="http://schemas.microsoft.com/office/drawing/2014/main" id="{81AFA163-CF9A-DA82-F9CF-7A5EC4B85F31}"/>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4" imgW="114300" imgH="165100" progId="Equation.3">
                      <p:embed/>
                    </p:oleObj>
                  </mc:Choice>
                  <mc:Fallback>
                    <p:oleObj name="Equation" r:id="rId4" imgW="114300" imgH="165100" progId="Equation.3">
                      <p:embed/>
                      <p:pic>
                        <p:nvPicPr>
                          <p:cNvPr id="15" name="Object 14">
                            <a:extLst>
                              <a:ext uri="{FF2B5EF4-FFF2-40B4-BE49-F238E27FC236}">
                                <a16:creationId xmlns:a16="http://schemas.microsoft.com/office/drawing/2014/main" id="{81AFA163-CF9A-DA82-F9CF-7A5EC4B85F31}"/>
                              </a:ext>
                            </a:extLst>
                          </p:cNvPr>
                          <p:cNvPicPr/>
                          <p:nvPr/>
                        </p:nvPicPr>
                        <p:blipFill>
                          <a:blip r:embed="rId5"/>
                          <a:stretch>
                            <a:fillRect/>
                          </a:stretch>
                        </p:blipFill>
                        <p:spPr>
                          <a:xfrm>
                            <a:off x="4514850" y="3346450"/>
                            <a:ext cx="114300" cy="165100"/>
                          </a:xfrm>
                          <a:prstGeom prst="rect">
                            <a:avLst/>
                          </a:prstGeom>
                        </p:spPr>
                      </p:pic>
                    </p:oleObj>
                  </mc:Fallback>
                </mc:AlternateContent>
              </a:graphicData>
            </a:graphic>
          </p:graphicFrame>
          <p:sp>
            <p:nvSpPr>
              <p:cNvPr id="36" name="Rectangle 35">
                <a:extLst>
                  <a:ext uri="{FF2B5EF4-FFF2-40B4-BE49-F238E27FC236}">
                    <a16:creationId xmlns:a16="http://schemas.microsoft.com/office/drawing/2014/main" id="{7EAD54AA-4B0B-FEDA-083D-6BB572544EAB}"/>
                  </a:ext>
                </a:extLst>
              </p:cNvPr>
              <p:cNvSpPr/>
              <p:nvPr/>
            </p:nvSpPr>
            <p:spPr>
              <a:xfrm>
                <a:off x="2427622" y="2615446"/>
                <a:ext cx="994740" cy="896104"/>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Healthy</a:t>
                </a:r>
              </a:p>
              <a:p>
                <a:pPr algn="ctr"/>
                <a:r>
                  <a:rPr lang="en-US" sz="1600" dirty="0">
                    <a:latin typeface="Cambria" panose="02040503050406030204" pitchFamily="18" charset="0"/>
                    <a:cs typeface="Times New Roman"/>
                  </a:rPr>
                  <a:t>Fish</a:t>
                </a:r>
              </a:p>
              <a:p>
                <a:pPr algn="ctr"/>
                <a:r>
                  <a:rPr lang="en-US" sz="1600" dirty="0">
                    <a:latin typeface="Cambria" panose="02040503050406030204" pitchFamily="18" charset="0"/>
                    <a:cs typeface="Times New Roman"/>
                  </a:rPr>
                  <a:t>(susceptible)</a:t>
                </a:r>
              </a:p>
            </p:txBody>
          </p:sp>
          <p:cxnSp>
            <p:nvCxnSpPr>
              <p:cNvPr id="37" name="Straight Arrow Connector 36">
                <a:extLst>
                  <a:ext uri="{FF2B5EF4-FFF2-40B4-BE49-F238E27FC236}">
                    <a16:creationId xmlns:a16="http://schemas.microsoft.com/office/drawing/2014/main" id="{1C5FBB3A-CADE-DE7A-68B5-01AEE989F05C}"/>
                  </a:ext>
                </a:extLst>
              </p:cNvPr>
              <p:cNvCxnSpPr>
                <a:cxnSpLocks/>
              </p:cNvCxnSpPr>
              <p:nvPr/>
            </p:nvCxnSpPr>
            <p:spPr>
              <a:xfrm>
                <a:off x="3441166" y="3111453"/>
                <a:ext cx="82214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1" name="Rectangle 10">
              <a:extLst>
                <a:ext uri="{FF2B5EF4-FFF2-40B4-BE49-F238E27FC236}">
                  <a16:creationId xmlns:a16="http://schemas.microsoft.com/office/drawing/2014/main" id="{A80179D1-8F0C-C70B-270C-FB8162D99D4E}"/>
                </a:ext>
              </a:extLst>
            </p:cNvPr>
            <p:cNvSpPr/>
            <p:nvPr/>
          </p:nvSpPr>
          <p:spPr>
            <a:xfrm>
              <a:off x="4578613" y="2067719"/>
              <a:ext cx="1388886" cy="1349145"/>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Cambria" panose="02040503050406030204" pitchFamily="18" charset="0"/>
                  <a:cs typeface="Cambria Math"/>
                </a:rPr>
                <a:t>Sick Fish (infected)</a:t>
              </a:r>
              <a:endParaRPr lang="en-US" sz="1600" dirty="0">
                <a:latin typeface="Cambria" panose="02040503050406030204" pitchFamily="18" charset="0"/>
                <a:cs typeface="Times New Roman"/>
              </a:endParaRPr>
            </a:p>
          </p:txBody>
        </p:sp>
      </p:grpSp>
      <p:cxnSp>
        <p:nvCxnSpPr>
          <p:cNvPr id="39" name="Straight Arrow Connector 38">
            <a:extLst>
              <a:ext uri="{FF2B5EF4-FFF2-40B4-BE49-F238E27FC236}">
                <a16:creationId xmlns:a16="http://schemas.microsoft.com/office/drawing/2014/main" id="{E29A7166-39F3-C954-A7DB-E1DA31060DBC}"/>
              </a:ext>
            </a:extLst>
          </p:cNvPr>
          <p:cNvCxnSpPr>
            <a:cxnSpLocks/>
          </p:cNvCxnSpPr>
          <p:nvPr/>
        </p:nvCxnSpPr>
        <p:spPr>
          <a:xfrm>
            <a:off x="1048561" y="346905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1" name="Curved Connector 40">
            <a:extLst>
              <a:ext uri="{FF2B5EF4-FFF2-40B4-BE49-F238E27FC236}">
                <a16:creationId xmlns:a16="http://schemas.microsoft.com/office/drawing/2014/main" id="{26F49BF4-56DD-6D0C-4B44-A024B8E5A113}"/>
              </a:ext>
            </a:extLst>
          </p:cNvPr>
          <p:cNvCxnSpPr>
            <a:cxnSpLocks/>
            <a:stCxn id="36" idx="0"/>
            <a:endCxn id="36" idx="1"/>
          </p:cNvCxnSpPr>
          <p:nvPr/>
        </p:nvCxnSpPr>
        <p:spPr>
          <a:xfrm rot="16200000" flipH="1" flipV="1">
            <a:off x="370019" y="2208399"/>
            <a:ext cx="633897" cy="671824"/>
          </a:xfrm>
          <a:prstGeom prst="curvedConnector4">
            <a:avLst>
              <a:gd name="adj1" fmla="val -36063"/>
              <a:gd name="adj2" fmla="val 13402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8EC1698-E6E7-21C9-0CD2-05985B62660A}"/>
              </a:ext>
            </a:extLst>
          </p:cNvPr>
          <p:cNvCxnSpPr>
            <a:cxnSpLocks/>
          </p:cNvCxnSpPr>
          <p:nvPr/>
        </p:nvCxnSpPr>
        <p:spPr>
          <a:xfrm>
            <a:off x="3119864" y="3469052"/>
            <a:ext cx="0" cy="634828"/>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0B3C143A-54BF-016D-4E81-856AF63029C0}"/>
              </a:ext>
            </a:extLst>
          </p:cNvPr>
          <p:cNvCxnSpPr>
            <a:cxnSpLocks/>
          </p:cNvCxnSpPr>
          <p:nvPr/>
        </p:nvCxnSpPr>
        <p:spPr>
          <a:xfrm flipV="1">
            <a:off x="4236209" y="2867807"/>
            <a:ext cx="679004" cy="13742"/>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50" name="Curved Connector 49">
            <a:extLst>
              <a:ext uri="{FF2B5EF4-FFF2-40B4-BE49-F238E27FC236}">
                <a16:creationId xmlns:a16="http://schemas.microsoft.com/office/drawing/2014/main" id="{260D61DB-95CC-D840-2ECF-91D8DA10D3CB}"/>
              </a:ext>
            </a:extLst>
          </p:cNvPr>
          <p:cNvCxnSpPr>
            <a:cxnSpLocks/>
            <a:stCxn id="11" idx="0"/>
            <a:endCxn id="59" idx="0"/>
          </p:cNvCxnSpPr>
          <p:nvPr/>
        </p:nvCxnSpPr>
        <p:spPr>
          <a:xfrm rot="16200000" flipH="1" flipV="1">
            <a:off x="2866540" y="1603782"/>
            <a:ext cx="56182" cy="1251465"/>
          </a:xfrm>
          <a:prstGeom prst="curvedConnector3">
            <a:avLst>
              <a:gd name="adj1" fmla="val -768574"/>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F1E106B-2D61-279D-3360-D7E3879BBAEE}"/>
                  </a:ext>
                </a:extLst>
              </p:cNvPr>
              <p:cNvSpPr txBox="1"/>
              <p:nvPr/>
            </p:nvSpPr>
            <p:spPr>
              <a:xfrm>
                <a:off x="277596" y="1600123"/>
                <a:ext cx="43505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𝑏𝑖𝑟𝑡h𝑠</m:t>
                      </m:r>
                    </m:oMath>
                  </m:oMathPara>
                </a14:m>
                <a:endParaRPr lang="en-US" dirty="0"/>
              </a:p>
            </p:txBody>
          </p:sp>
        </mc:Choice>
        <mc:Fallback xmlns="">
          <p:sp>
            <p:nvSpPr>
              <p:cNvPr id="53" name="TextBox 52">
                <a:extLst>
                  <a:ext uri="{FF2B5EF4-FFF2-40B4-BE49-F238E27FC236}">
                    <a16:creationId xmlns:a16="http://schemas.microsoft.com/office/drawing/2014/main" id="{5F1E106B-2D61-279D-3360-D7E3879BBAEE}"/>
                  </a:ext>
                </a:extLst>
              </p:cNvPr>
              <p:cNvSpPr txBox="1">
                <a:spLocks noRot="1" noChangeAspect="1" noMove="1" noResize="1" noEditPoints="1" noAdjustHandles="1" noChangeArrowheads="1" noChangeShapeType="1" noTextEdit="1"/>
              </p:cNvSpPr>
              <p:nvPr/>
            </p:nvSpPr>
            <p:spPr>
              <a:xfrm>
                <a:off x="277596" y="1600123"/>
                <a:ext cx="435052" cy="369332"/>
              </a:xfrm>
              <a:prstGeom prst="rect">
                <a:avLst/>
              </a:prstGeom>
              <a:blipFill>
                <a:blip r:embed="rId6"/>
                <a:stretch>
                  <a:fillRect r="-8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26B3F97-E864-B434-1ACD-609E41513B44}"/>
                  </a:ext>
                </a:extLst>
              </p:cNvPr>
              <p:cNvSpPr txBox="1"/>
              <p:nvPr/>
            </p:nvSpPr>
            <p:spPr>
              <a:xfrm>
                <a:off x="765209" y="373146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4" name="TextBox 53">
                <a:extLst>
                  <a:ext uri="{FF2B5EF4-FFF2-40B4-BE49-F238E27FC236}">
                    <a16:creationId xmlns:a16="http://schemas.microsoft.com/office/drawing/2014/main" id="{726B3F97-E864-B434-1ACD-609E41513B44}"/>
                  </a:ext>
                </a:extLst>
              </p:cNvPr>
              <p:cNvSpPr txBox="1">
                <a:spLocks noRot="1" noChangeAspect="1" noMove="1" noResize="1" noEditPoints="1" noAdjustHandles="1" noChangeArrowheads="1" noChangeShapeType="1" noTextEdit="1"/>
              </p:cNvSpPr>
              <p:nvPr/>
            </p:nvSpPr>
            <p:spPr>
              <a:xfrm>
                <a:off x="765209" y="3731460"/>
                <a:ext cx="1745120" cy="646331"/>
              </a:xfrm>
              <a:prstGeom prst="rect">
                <a:avLst/>
              </a:prstGeom>
              <a:blipFill>
                <a:blip r:embed="rId7"/>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C20D2CB6-657F-E448-34C4-A05460EBC6A8}"/>
                  </a:ext>
                </a:extLst>
              </p:cNvPr>
              <p:cNvSpPr txBox="1"/>
              <p:nvPr/>
            </p:nvSpPr>
            <p:spPr>
              <a:xfrm>
                <a:off x="2830621" y="3731460"/>
                <a:ext cx="174512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𝑛𝑎𝑡𝑢𝑟𝑎𝑙</m:t>
                      </m:r>
                      <m:r>
                        <a:rPr lang="en-US" sz="1800" b="0" i="1" smtClean="0">
                          <a:latin typeface="Cambria Math" panose="02040503050406030204" pitchFamily="18" charset="0"/>
                        </a:rPr>
                        <m:t> </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5" name="TextBox 54">
                <a:extLst>
                  <a:ext uri="{FF2B5EF4-FFF2-40B4-BE49-F238E27FC236}">
                    <a16:creationId xmlns:a16="http://schemas.microsoft.com/office/drawing/2014/main" id="{C20D2CB6-657F-E448-34C4-A05460EBC6A8}"/>
                  </a:ext>
                </a:extLst>
              </p:cNvPr>
              <p:cNvSpPr txBox="1">
                <a:spLocks noRot="1" noChangeAspect="1" noMove="1" noResize="1" noEditPoints="1" noAdjustHandles="1" noChangeArrowheads="1" noChangeShapeType="1" noTextEdit="1"/>
              </p:cNvSpPr>
              <p:nvPr/>
            </p:nvSpPr>
            <p:spPr>
              <a:xfrm>
                <a:off x="2830621" y="3731460"/>
                <a:ext cx="1745120" cy="646331"/>
              </a:xfrm>
              <a:prstGeom prst="rect">
                <a:avLst/>
              </a:prstGeom>
              <a:blipFill>
                <a:blip r:embed="rId8"/>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0BE1C02-6B70-11AC-4ABA-E5F292ED4684}"/>
                  </a:ext>
                </a:extLst>
              </p:cNvPr>
              <p:cNvSpPr txBox="1"/>
              <p:nvPr/>
            </p:nvSpPr>
            <p:spPr>
              <a:xfrm>
                <a:off x="4248128" y="2184897"/>
                <a:ext cx="1159487" cy="6463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𝑑𝑖𝑠𝑒𝑎𝑠𝑒</m:t>
                      </m:r>
                    </m:oMath>
                  </m:oMathPara>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𝑑𝑒𝑎𝑡h</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oMath>
                  </m:oMathPara>
                </a14:m>
                <a:endParaRPr lang="en-US" dirty="0"/>
              </a:p>
            </p:txBody>
          </p:sp>
        </mc:Choice>
        <mc:Fallback xmlns="">
          <p:sp>
            <p:nvSpPr>
              <p:cNvPr id="58" name="TextBox 57">
                <a:extLst>
                  <a:ext uri="{FF2B5EF4-FFF2-40B4-BE49-F238E27FC236}">
                    <a16:creationId xmlns:a16="http://schemas.microsoft.com/office/drawing/2014/main" id="{20BE1C02-6B70-11AC-4ABA-E5F292ED4684}"/>
                  </a:ext>
                </a:extLst>
              </p:cNvPr>
              <p:cNvSpPr txBox="1">
                <a:spLocks noRot="1" noChangeAspect="1" noMove="1" noResize="1" noEditPoints="1" noAdjustHandles="1" noChangeArrowheads="1" noChangeShapeType="1" noTextEdit="1"/>
              </p:cNvSpPr>
              <p:nvPr/>
            </p:nvSpPr>
            <p:spPr>
              <a:xfrm>
                <a:off x="4248128" y="2184897"/>
                <a:ext cx="1159487" cy="646331"/>
              </a:xfrm>
              <a:prstGeom prst="rect">
                <a:avLst/>
              </a:prstGeom>
              <a:blipFill>
                <a:blip r:embed="rId9"/>
                <a:stretch>
                  <a:fillRect r="-7609"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049C5E97-8E37-8070-0BAA-ECD02C7D522B}"/>
                  </a:ext>
                </a:extLst>
              </p:cNvPr>
              <p:cNvSpPr txBox="1"/>
              <p:nvPr/>
            </p:nvSpPr>
            <p:spPr>
              <a:xfrm>
                <a:off x="1396338" y="2257606"/>
                <a:ext cx="1745120" cy="63998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𝑡𝑟𝑎𝑛𝑠</m:t>
                      </m:r>
                      <m:r>
                        <a:rPr lang="en-US" sz="1800" b="0" i="1" smtClean="0">
                          <a:latin typeface="Cambria Math" panose="02040503050406030204" pitchFamily="18" charset="0"/>
                        </a:rPr>
                        <m:t>−</m:t>
                      </m:r>
                      <m:r>
                        <a:rPr lang="en-US" sz="1800" b="0" i="1" smtClean="0">
                          <a:latin typeface="Cambria Math" panose="02040503050406030204" pitchFamily="18" charset="0"/>
                        </a:rPr>
                        <m:t>𝑚𝑖𝑠𝑠𝑖𝑜𝑛</m:t>
                      </m:r>
                    </m:oMath>
                  </m:oMathPara>
                </a14:m>
                <a:endParaRPr lang="en-US" dirty="0"/>
              </a:p>
            </p:txBody>
          </p:sp>
        </mc:Choice>
        <mc:Fallback xmlns="">
          <p:sp>
            <p:nvSpPr>
              <p:cNvPr id="59" name="TextBox 58">
                <a:extLst>
                  <a:ext uri="{FF2B5EF4-FFF2-40B4-BE49-F238E27FC236}">
                    <a16:creationId xmlns:a16="http://schemas.microsoft.com/office/drawing/2014/main" id="{049C5E97-8E37-8070-0BAA-ECD02C7D522B}"/>
                  </a:ext>
                </a:extLst>
              </p:cNvPr>
              <p:cNvSpPr txBox="1">
                <a:spLocks noRot="1" noChangeAspect="1" noMove="1" noResize="1" noEditPoints="1" noAdjustHandles="1" noChangeArrowheads="1" noChangeShapeType="1" noTextEdit="1"/>
              </p:cNvSpPr>
              <p:nvPr/>
            </p:nvSpPr>
            <p:spPr>
              <a:xfrm>
                <a:off x="1396338" y="2257606"/>
                <a:ext cx="1745120" cy="639983"/>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6682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15495" y="5463520"/>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 name="Rectangle 3">
            <a:extLst>
              <a:ext uri="{FF2B5EF4-FFF2-40B4-BE49-F238E27FC236}">
                <a16:creationId xmlns:a16="http://schemas.microsoft.com/office/drawing/2014/main" id="{6C5CD791-991D-79D8-5C65-3014AF8A52D2}"/>
              </a:ext>
            </a:extLst>
          </p:cNvPr>
          <p:cNvSpPr/>
          <p:nvPr/>
        </p:nvSpPr>
        <p:spPr>
          <a:xfrm>
            <a:off x="3170059" y="142970"/>
            <a:ext cx="6910716" cy="473922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98E44F6B-E461-2E8B-91C8-FF02916AB124}"/>
              </a:ext>
            </a:extLst>
          </p:cNvPr>
          <p:cNvSpPr txBox="1">
            <a:spLocks/>
          </p:cNvSpPr>
          <p:nvPr/>
        </p:nvSpPr>
        <p:spPr>
          <a:xfrm>
            <a:off x="77342" y="65150"/>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Ecosystem</a:t>
            </a:r>
            <a:r>
              <a:rPr lang="en-US" sz="2800" dirty="0"/>
              <a:t> = communities interacting with the abiotic environment</a:t>
            </a:r>
          </a:p>
        </p:txBody>
      </p:sp>
    </p:spTree>
    <p:extLst>
      <p:ext uri="{BB962C8B-B14F-4D97-AF65-F5344CB8AC3E}">
        <p14:creationId xmlns:p14="http://schemas.microsoft.com/office/powerpoint/2010/main" val="3238558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15495" y="5463520"/>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11" name="Group 10">
            <a:extLst>
              <a:ext uri="{FF2B5EF4-FFF2-40B4-BE49-F238E27FC236}">
                <a16:creationId xmlns:a16="http://schemas.microsoft.com/office/drawing/2014/main" id="{3BD4533B-1B09-4F81-A366-95DF5E0D431D}"/>
              </a:ext>
            </a:extLst>
          </p:cNvPr>
          <p:cNvGrpSpPr/>
          <p:nvPr/>
        </p:nvGrpSpPr>
        <p:grpSpPr>
          <a:xfrm>
            <a:off x="389057" y="1317945"/>
            <a:ext cx="2227957" cy="3792623"/>
            <a:chOff x="-241083" y="1810193"/>
            <a:chExt cx="2703136" cy="4280263"/>
          </a:xfrm>
        </p:grpSpPr>
        <p:cxnSp>
          <p:nvCxnSpPr>
            <p:cNvPr id="12" name="Curved Connector 11">
              <a:extLst>
                <a:ext uri="{FF2B5EF4-FFF2-40B4-BE49-F238E27FC236}">
                  <a16:creationId xmlns:a16="http://schemas.microsoft.com/office/drawing/2014/main" id="{0FFB577E-0DAB-D17F-A787-C9714B76C67C}"/>
                </a:ext>
              </a:extLst>
            </p:cNvPr>
            <p:cNvCxnSpPr>
              <a:cxnSpLocks/>
              <a:stCxn id="13"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4" name="Curved Connector 13">
              <a:extLst>
                <a:ext uri="{FF2B5EF4-FFF2-40B4-BE49-F238E27FC236}">
                  <a16:creationId xmlns:a16="http://schemas.microsoft.com/office/drawing/2014/main" id="{9395F1B4-26D7-80EE-CC99-4AAF78D02DB5}"/>
                </a:ext>
              </a:extLst>
            </p:cNvPr>
            <p:cNvCxnSpPr>
              <a:cxnSpLocks/>
              <a:stCxn id="13"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A540A7EF-8C33-378E-594D-FB3A6D0BEB09}"/>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6AE205DA-8860-A719-AB92-A2F10F90E766}"/>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7B8B8DD-C4A3-B5BE-FEB6-97335BCDAB83}"/>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37" name="Picture 36">
              <a:extLst>
                <a:ext uri="{FF2B5EF4-FFF2-40B4-BE49-F238E27FC236}">
                  <a16:creationId xmlns:a16="http://schemas.microsoft.com/office/drawing/2014/main" id="{02EA6D05-580A-9F6C-C017-598A4A9AB431}"/>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EBD94058-B679-3BE6-A1B7-0E9F8190AF5F}"/>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170CC4AD-8D24-8EFD-6129-90876C9F50F1}"/>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CD09FB44-D3DD-427E-F8F7-287339B03869}"/>
                </a:ext>
              </a:extLst>
            </p:cNvPr>
            <p:cNvPicPr>
              <a:picLocks noChangeAspect="1"/>
            </p:cNvPicPr>
            <p:nvPr/>
          </p:nvPicPr>
          <p:blipFill>
            <a:blip r:embed="rId7"/>
            <a:stretch>
              <a:fillRect/>
            </a:stretch>
          </p:blipFill>
          <p:spPr>
            <a:xfrm>
              <a:off x="-241083" y="4244227"/>
              <a:ext cx="190500" cy="342900"/>
            </a:xfrm>
            <a:prstGeom prst="rect">
              <a:avLst/>
            </a:prstGeom>
          </p:spPr>
        </p:pic>
        <p:cxnSp>
          <p:nvCxnSpPr>
            <p:cNvPr id="42" name="Curved Connector 41">
              <a:extLst>
                <a:ext uri="{FF2B5EF4-FFF2-40B4-BE49-F238E27FC236}">
                  <a16:creationId xmlns:a16="http://schemas.microsoft.com/office/drawing/2014/main" id="{0D666FF2-7E70-3E84-515A-EB6B99265FEF}"/>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55B8830A-F515-D61A-7201-D7D548ABF254}"/>
              </a:ext>
            </a:extLst>
          </p:cNvPr>
          <p:cNvSpPr txBox="1">
            <a:spLocks/>
          </p:cNvSpPr>
          <p:nvPr/>
        </p:nvSpPr>
        <p:spPr>
          <a:xfrm>
            <a:off x="-1372337" y="3407473"/>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latin typeface="Cambria Math" panose="02040503050406030204" pitchFamily="18" charset="0"/>
                <a:ea typeface="Cambria Math" panose="02040503050406030204" pitchFamily="18" charset="0"/>
              </a:rPr>
              <a:t>(t)</a:t>
            </a:r>
          </a:p>
        </p:txBody>
      </p:sp>
      <p:sp>
        <p:nvSpPr>
          <p:cNvPr id="4" name="Rectangle 3">
            <a:extLst>
              <a:ext uri="{FF2B5EF4-FFF2-40B4-BE49-F238E27FC236}">
                <a16:creationId xmlns:a16="http://schemas.microsoft.com/office/drawing/2014/main" id="{6C5CD791-991D-79D8-5C65-3014AF8A52D2}"/>
              </a:ext>
            </a:extLst>
          </p:cNvPr>
          <p:cNvSpPr/>
          <p:nvPr/>
        </p:nvSpPr>
        <p:spPr>
          <a:xfrm>
            <a:off x="3170059" y="142970"/>
            <a:ext cx="6910716" cy="473922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98E44F6B-E461-2E8B-91C8-FF02916AB124}"/>
              </a:ext>
            </a:extLst>
          </p:cNvPr>
          <p:cNvSpPr txBox="1">
            <a:spLocks/>
          </p:cNvSpPr>
          <p:nvPr/>
        </p:nvSpPr>
        <p:spPr>
          <a:xfrm>
            <a:off x="77342" y="65150"/>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Ecosystem</a:t>
            </a:r>
            <a:r>
              <a:rPr lang="en-US" sz="2800" dirty="0"/>
              <a:t> = communities interacting with the abiotic environment</a:t>
            </a:r>
          </a:p>
        </p:txBody>
      </p:sp>
      <p:sp>
        <p:nvSpPr>
          <p:cNvPr id="2" name="Content Placeholder 2">
            <a:extLst>
              <a:ext uri="{FF2B5EF4-FFF2-40B4-BE49-F238E27FC236}">
                <a16:creationId xmlns:a16="http://schemas.microsoft.com/office/drawing/2014/main" id="{47C51C78-02B7-9FA1-B0A5-86AE6A3E401D}"/>
              </a:ext>
            </a:extLst>
          </p:cNvPr>
          <p:cNvSpPr txBox="1">
            <a:spLocks/>
          </p:cNvSpPr>
          <p:nvPr/>
        </p:nvSpPr>
        <p:spPr>
          <a:xfrm>
            <a:off x="6597" y="5144950"/>
            <a:ext cx="381991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fish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shark birth rates with </a:t>
            </a:r>
            <a:r>
              <a:rPr lang="en-US" sz="2800" b="1" i="1" dirty="0">
                <a:solidFill>
                  <a:srgbClr val="C00000"/>
                </a:solidFill>
              </a:rPr>
              <a:t>temperature</a:t>
            </a:r>
            <a:r>
              <a:rPr lang="en-US" sz="2800" i="1" dirty="0"/>
              <a:t>?</a:t>
            </a:r>
          </a:p>
        </p:txBody>
      </p:sp>
    </p:spTree>
    <p:extLst>
      <p:ext uri="{BB962C8B-B14F-4D97-AF65-F5344CB8AC3E}">
        <p14:creationId xmlns:p14="http://schemas.microsoft.com/office/powerpoint/2010/main" val="9822216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5" y="5480728"/>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35" name="Rectangle 34">
            <a:extLst>
              <a:ext uri="{FF2B5EF4-FFF2-40B4-BE49-F238E27FC236}">
                <a16:creationId xmlns:a16="http://schemas.microsoft.com/office/drawing/2014/main" id="{614630FC-538B-E667-6C79-061AB8525EB3}"/>
              </a:ext>
            </a:extLst>
          </p:cNvPr>
          <p:cNvSpPr/>
          <p:nvPr/>
        </p:nvSpPr>
        <p:spPr>
          <a:xfrm>
            <a:off x="3504321" y="12324"/>
            <a:ext cx="6571174" cy="4898262"/>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
            <a:extLst>
              <a:ext uri="{FF2B5EF4-FFF2-40B4-BE49-F238E27FC236}">
                <a16:creationId xmlns:a16="http://schemas.microsoft.com/office/drawing/2014/main" id="{4E018F6E-C70F-A1D2-6D43-D91861A1DF1B}"/>
              </a:ext>
            </a:extLst>
          </p:cNvPr>
          <p:cNvSpPr txBox="1">
            <a:spLocks/>
          </p:cNvSpPr>
          <p:nvPr/>
        </p:nvSpPr>
        <p:spPr>
          <a:xfrm>
            <a:off x="77342" y="65150"/>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Ecosystem</a:t>
            </a:r>
            <a:r>
              <a:rPr lang="en-US" sz="2800" dirty="0"/>
              <a:t> = communities interacting with the abiotic environment</a:t>
            </a:r>
          </a:p>
        </p:txBody>
      </p:sp>
      <p:sp>
        <p:nvSpPr>
          <p:cNvPr id="4" name="Content Placeholder 2">
            <a:extLst>
              <a:ext uri="{FF2B5EF4-FFF2-40B4-BE49-F238E27FC236}">
                <a16:creationId xmlns:a16="http://schemas.microsoft.com/office/drawing/2014/main" id="{75EAFF6B-DD5F-5BC2-D934-F762B9F8876D}"/>
              </a:ext>
            </a:extLst>
          </p:cNvPr>
          <p:cNvSpPr txBox="1">
            <a:spLocks/>
          </p:cNvSpPr>
          <p:nvPr/>
        </p:nvSpPr>
        <p:spPr>
          <a:xfrm>
            <a:off x="37900" y="1939562"/>
            <a:ext cx="5098367"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t>There is often less emphasis on the box model approach and more of a conceptual model approach to explain the </a:t>
            </a:r>
            <a:r>
              <a:rPr lang="en-US" sz="2800" b="1" dirty="0">
                <a:solidFill>
                  <a:srgbClr val="C00000"/>
                </a:solidFill>
              </a:rPr>
              <a:t>distribution and abundance of species in space and time</a:t>
            </a:r>
            <a:endParaRPr lang="en-US" sz="2800" b="1" i="1" dirty="0">
              <a:solidFill>
                <a:srgbClr val="C00000"/>
              </a:solidFill>
            </a:endParaRPr>
          </a:p>
        </p:txBody>
      </p:sp>
    </p:spTree>
    <p:extLst>
      <p:ext uri="{BB962C8B-B14F-4D97-AF65-F5344CB8AC3E}">
        <p14:creationId xmlns:p14="http://schemas.microsoft.com/office/powerpoint/2010/main" val="6523458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5" y="5480728"/>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35" name="Rectangle 34">
            <a:extLst>
              <a:ext uri="{FF2B5EF4-FFF2-40B4-BE49-F238E27FC236}">
                <a16:creationId xmlns:a16="http://schemas.microsoft.com/office/drawing/2014/main" id="{614630FC-538B-E667-6C79-061AB8525EB3}"/>
              </a:ext>
            </a:extLst>
          </p:cNvPr>
          <p:cNvSpPr/>
          <p:nvPr/>
        </p:nvSpPr>
        <p:spPr>
          <a:xfrm>
            <a:off x="3504321" y="12324"/>
            <a:ext cx="6571174" cy="4898262"/>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
            <a:extLst>
              <a:ext uri="{FF2B5EF4-FFF2-40B4-BE49-F238E27FC236}">
                <a16:creationId xmlns:a16="http://schemas.microsoft.com/office/drawing/2014/main" id="{4E018F6E-C70F-A1D2-6D43-D91861A1DF1B}"/>
              </a:ext>
            </a:extLst>
          </p:cNvPr>
          <p:cNvSpPr txBox="1">
            <a:spLocks/>
          </p:cNvSpPr>
          <p:nvPr/>
        </p:nvSpPr>
        <p:spPr>
          <a:xfrm>
            <a:off x="77342" y="65150"/>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Ecosystem</a:t>
            </a:r>
            <a:r>
              <a:rPr lang="en-US" sz="2800" dirty="0"/>
              <a:t> = communities interacting with the abiotic environment</a:t>
            </a:r>
          </a:p>
        </p:txBody>
      </p:sp>
      <p:sp>
        <p:nvSpPr>
          <p:cNvPr id="3" name="Content Placeholder 2">
            <a:extLst>
              <a:ext uri="{FF2B5EF4-FFF2-40B4-BE49-F238E27FC236}">
                <a16:creationId xmlns:a16="http://schemas.microsoft.com/office/drawing/2014/main" id="{45EBDF9D-7705-A9B2-D6BB-D1A9F74A164E}"/>
              </a:ext>
            </a:extLst>
          </p:cNvPr>
          <p:cNvSpPr txBox="1">
            <a:spLocks/>
          </p:cNvSpPr>
          <p:nvPr/>
        </p:nvSpPr>
        <p:spPr>
          <a:xfrm>
            <a:off x="223616" y="4683428"/>
            <a:ext cx="2964005"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400" i="1" dirty="0"/>
              <a:t>How do communities assemble?</a:t>
            </a:r>
          </a:p>
          <a:p>
            <a:pPr marL="0" indent="0" algn="ctr">
              <a:buNone/>
            </a:pPr>
            <a:endParaRPr lang="en-US" sz="2400" i="1" dirty="0"/>
          </a:p>
          <a:p>
            <a:pPr marL="0" indent="0" algn="ctr">
              <a:buNone/>
            </a:pPr>
            <a:r>
              <a:rPr lang="en-US" sz="2400" i="1" dirty="0"/>
              <a:t>Do they end up the same in different environments?</a:t>
            </a:r>
          </a:p>
        </p:txBody>
      </p:sp>
      <p:sp>
        <p:nvSpPr>
          <p:cNvPr id="2" name="Content Placeholder 2">
            <a:extLst>
              <a:ext uri="{FF2B5EF4-FFF2-40B4-BE49-F238E27FC236}">
                <a16:creationId xmlns:a16="http://schemas.microsoft.com/office/drawing/2014/main" id="{A29B6BEF-A4C2-ABCB-78E4-DA3FA2D40E9B}"/>
              </a:ext>
            </a:extLst>
          </p:cNvPr>
          <p:cNvSpPr txBox="1">
            <a:spLocks/>
          </p:cNvSpPr>
          <p:nvPr/>
        </p:nvSpPr>
        <p:spPr>
          <a:xfrm>
            <a:off x="37900" y="1939562"/>
            <a:ext cx="5098367"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t>There is often less emphasis on the box model approach and more of a conceptual model approach to explain the </a:t>
            </a:r>
            <a:r>
              <a:rPr lang="en-US" sz="2800" b="1" dirty="0">
                <a:solidFill>
                  <a:srgbClr val="C00000"/>
                </a:solidFill>
              </a:rPr>
              <a:t>distribution and abundance of species in space and time</a:t>
            </a:r>
            <a:endParaRPr lang="en-US" sz="2800" b="1" i="1" dirty="0">
              <a:solidFill>
                <a:srgbClr val="C00000"/>
              </a:solidFill>
            </a:endParaRPr>
          </a:p>
        </p:txBody>
      </p:sp>
    </p:spTree>
    <p:extLst>
      <p:ext uri="{BB962C8B-B14F-4D97-AF65-F5344CB8AC3E}">
        <p14:creationId xmlns:p14="http://schemas.microsoft.com/office/powerpoint/2010/main" val="4212647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7833DB-C81C-7EB0-1470-83592D3BD981}"/>
              </a:ext>
            </a:extLst>
          </p:cNvPr>
          <p:cNvSpPr txBox="1">
            <a:spLocks/>
          </p:cNvSpPr>
          <p:nvPr/>
        </p:nvSpPr>
        <p:spPr>
          <a:xfrm>
            <a:off x="1575521" y="318799"/>
            <a:ext cx="95115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field of </a:t>
            </a:r>
            <a:r>
              <a:rPr lang="en-US" sz="3200" b="1" dirty="0">
                <a:solidFill>
                  <a:srgbClr val="C00000"/>
                </a:solidFill>
                <a:latin typeface="+mn-lt"/>
              </a:rPr>
              <a:t>biogeography</a:t>
            </a:r>
            <a:r>
              <a:rPr lang="en-US" sz="3200" dirty="0">
                <a:latin typeface="+mn-lt"/>
              </a:rPr>
              <a:t> studies the geographical distribution of plants and animals</a:t>
            </a:r>
          </a:p>
        </p:txBody>
      </p:sp>
    </p:spTree>
    <p:extLst>
      <p:ext uri="{BB962C8B-B14F-4D97-AF65-F5344CB8AC3E}">
        <p14:creationId xmlns:p14="http://schemas.microsoft.com/office/powerpoint/2010/main" val="13344058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295CD-4D85-5AE6-4352-112BAB0DEEED}"/>
              </a:ext>
            </a:extLst>
          </p:cNvPr>
          <p:cNvSpPr>
            <a:spLocks noGrp="1"/>
          </p:cNvSpPr>
          <p:nvPr>
            <p:ph idx="1"/>
          </p:nvPr>
        </p:nvSpPr>
        <p:spPr/>
        <p:txBody>
          <a:bodyPr/>
          <a:lstStyle/>
          <a:p>
            <a:r>
              <a:rPr lang="en-US" dirty="0"/>
              <a:t>Larger areas have more species!</a:t>
            </a:r>
          </a:p>
          <a:p>
            <a:endParaRPr lang="en-US" dirty="0"/>
          </a:p>
        </p:txBody>
      </p:sp>
      <p:sp>
        <p:nvSpPr>
          <p:cNvPr id="4" name="Title 1">
            <a:extLst>
              <a:ext uri="{FF2B5EF4-FFF2-40B4-BE49-F238E27FC236}">
                <a16:creationId xmlns:a16="http://schemas.microsoft.com/office/drawing/2014/main" id="{B67833DB-C81C-7EB0-1470-83592D3BD981}"/>
              </a:ext>
            </a:extLst>
          </p:cNvPr>
          <p:cNvSpPr txBox="1">
            <a:spLocks/>
          </p:cNvSpPr>
          <p:nvPr/>
        </p:nvSpPr>
        <p:spPr>
          <a:xfrm>
            <a:off x="1575521" y="318799"/>
            <a:ext cx="95115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field of </a:t>
            </a:r>
            <a:r>
              <a:rPr lang="en-US" sz="3200" b="1" dirty="0">
                <a:solidFill>
                  <a:srgbClr val="C00000"/>
                </a:solidFill>
                <a:latin typeface="+mn-lt"/>
              </a:rPr>
              <a:t>biogeography</a:t>
            </a:r>
            <a:r>
              <a:rPr lang="en-US" sz="3200" dirty="0">
                <a:latin typeface="+mn-lt"/>
              </a:rPr>
              <a:t> studies the geographical distribution of plants and animals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55C5CF3-D446-08A2-6534-6B178F1FFA4B}"/>
                  </a:ext>
                </a:extLst>
              </p:cNvPr>
              <p:cNvSpPr txBox="1"/>
              <p:nvPr/>
            </p:nvSpPr>
            <p:spPr>
              <a:xfrm>
                <a:off x="1118286" y="2415746"/>
                <a:ext cx="2180968" cy="55399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𝑆</m:t>
                      </m:r>
                      <m:r>
                        <a:rPr lang="en-US" sz="3600" b="0" i="1" smtClean="0">
                          <a:latin typeface="Cambria Math" panose="02040503050406030204" pitchFamily="18" charset="0"/>
                        </a:rPr>
                        <m:t>=</m:t>
                      </m:r>
                      <m:r>
                        <a:rPr lang="en-US" sz="3600" b="0" i="1" smtClean="0">
                          <a:latin typeface="Cambria Math" panose="02040503050406030204" pitchFamily="18" charset="0"/>
                        </a:rPr>
                        <m:t>𝑐</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𝐴</m:t>
                          </m:r>
                        </m:e>
                        <m:sup>
                          <m:r>
                            <a:rPr lang="en-US" sz="3600" b="0" i="1" smtClean="0">
                              <a:latin typeface="Cambria Math" panose="02040503050406030204" pitchFamily="18" charset="0"/>
                            </a:rPr>
                            <m:t>𝑧</m:t>
                          </m:r>
                        </m:sup>
                      </m:sSup>
                    </m:oMath>
                  </m:oMathPara>
                </a14:m>
                <a:endParaRPr lang="en-US" sz="3600" dirty="0"/>
              </a:p>
            </p:txBody>
          </p:sp>
        </mc:Choice>
        <mc:Fallback xmlns="">
          <p:sp>
            <p:nvSpPr>
              <p:cNvPr id="2" name="TextBox 1">
                <a:extLst>
                  <a:ext uri="{FF2B5EF4-FFF2-40B4-BE49-F238E27FC236}">
                    <a16:creationId xmlns:a16="http://schemas.microsoft.com/office/drawing/2014/main" id="{555C5CF3-D446-08A2-6534-6B178F1FFA4B}"/>
                  </a:ext>
                </a:extLst>
              </p:cNvPr>
              <p:cNvSpPr txBox="1">
                <a:spLocks noRot="1" noChangeAspect="1" noMove="1" noResize="1" noEditPoints="1" noAdjustHandles="1" noChangeArrowheads="1" noChangeShapeType="1" noTextEdit="1"/>
              </p:cNvSpPr>
              <p:nvPr/>
            </p:nvSpPr>
            <p:spPr>
              <a:xfrm>
                <a:off x="1118286" y="2415746"/>
                <a:ext cx="2180968" cy="553998"/>
              </a:xfrm>
              <a:prstGeom prst="rect">
                <a:avLst/>
              </a:prstGeom>
              <a:blipFill>
                <a:blip r:embed="rId3"/>
                <a:stretch>
                  <a:fillRect l="-6936" b="-681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32736CC-17AB-B534-2721-56566E6B6FC7}"/>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Preston 1964. </a:t>
            </a:r>
            <a:r>
              <a:rPr lang="en-US" sz="1600" i="1" dirty="0">
                <a:cs typeface="Franklin Gothic Medium"/>
              </a:rPr>
              <a:t>Ecology</a:t>
            </a:r>
            <a:endParaRPr lang="en-US" sz="1600" dirty="0">
              <a:cs typeface="Franklin Gothic Medium"/>
            </a:endParaRPr>
          </a:p>
        </p:txBody>
      </p:sp>
    </p:spTree>
    <p:extLst>
      <p:ext uri="{BB962C8B-B14F-4D97-AF65-F5344CB8AC3E}">
        <p14:creationId xmlns:p14="http://schemas.microsoft.com/office/powerpoint/2010/main" val="13286020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295CD-4D85-5AE6-4352-112BAB0DEEED}"/>
              </a:ext>
            </a:extLst>
          </p:cNvPr>
          <p:cNvSpPr>
            <a:spLocks noGrp="1"/>
          </p:cNvSpPr>
          <p:nvPr>
            <p:ph idx="1"/>
          </p:nvPr>
        </p:nvSpPr>
        <p:spPr/>
        <p:txBody>
          <a:bodyPr/>
          <a:lstStyle/>
          <a:p>
            <a:r>
              <a:rPr lang="en-US" dirty="0"/>
              <a:t>Larger areas have more species!</a:t>
            </a:r>
          </a:p>
          <a:p>
            <a:endParaRPr lang="en-US" dirty="0"/>
          </a:p>
        </p:txBody>
      </p:sp>
      <p:sp>
        <p:nvSpPr>
          <p:cNvPr id="4" name="Title 1">
            <a:extLst>
              <a:ext uri="{FF2B5EF4-FFF2-40B4-BE49-F238E27FC236}">
                <a16:creationId xmlns:a16="http://schemas.microsoft.com/office/drawing/2014/main" id="{B67833DB-C81C-7EB0-1470-83592D3BD981}"/>
              </a:ext>
            </a:extLst>
          </p:cNvPr>
          <p:cNvSpPr txBox="1">
            <a:spLocks/>
          </p:cNvSpPr>
          <p:nvPr/>
        </p:nvSpPr>
        <p:spPr>
          <a:xfrm>
            <a:off x="1575521" y="318799"/>
            <a:ext cx="95115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field of </a:t>
            </a:r>
            <a:r>
              <a:rPr lang="en-US" sz="3200" b="1" dirty="0">
                <a:solidFill>
                  <a:srgbClr val="C00000"/>
                </a:solidFill>
                <a:latin typeface="+mn-lt"/>
              </a:rPr>
              <a:t>biogeography</a:t>
            </a:r>
            <a:r>
              <a:rPr lang="en-US" sz="3200" dirty="0">
                <a:latin typeface="+mn-lt"/>
              </a:rPr>
              <a:t> studies the geographical distribution of plants and animals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55C5CF3-D446-08A2-6534-6B178F1FFA4B}"/>
                  </a:ext>
                </a:extLst>
              </p:cNvPr>
              <p:cNvSpPr txBox="1"/>
              <p:nvPr/>
            </p:nvSpPr>
            <p:spPr>
              <a:xfrm>
                <a:off x="1118286" y="2415746"/>
                <a:ext cx="2180968" cy="55399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𝑆</m:t>
                      </m:r>
                      <m:r>
                        <a:rPr lang="en-US" sz="3600" b="0" i="1" smtClean="0">
                          <a:latin typeface="Cambria Math" panose="02040503050406030204" pitchFamily="18" charset="0"/>
                        </a:rPr>
                        <m:t>=</m:t>
                      </m:r>
                      <m:r>
                        <a:rPr lang="en-US" sz="3600" b="0" i="1" smtClean="0">
                          <a:latin typeface="Cambria Math" panose="02040503050406030204" pitchFamily="18" charset="0"/>
                        </a:rPr>
                        <m:t>𝑐</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𝐴</m:t>
                          </m:r>
                        </m:e>
                        <m:sup>
                          <m:r>
                            <a:rPr lang="en-US" sz="3600" b="0" i="1" smtClean="0">
                              <a:latin typeface="Cambria Math" panose="02040503050406030204" pitchFamily="18" charset="0"/>
                            </a:rPr>
                            <m:t>𝑧</m:t>
                          </m:r>
                        </m:sup>
                      </m:sSup>
                    </m:oMath>
                  </m:oMathPara>
                </a14:m>
                <a:endParaRPr lang="en-US" sz="3600" dirty="0"/>
              </a:p>
            </p:txBody>
          </p:sp>
        </mc:Choice>
        <mc:Fallback xmlns="">
          <p:sp>
            <p:nvSpPr>
              <p:cNvPr id="2" name="TextBox 1">
                <a:extLst>
                  <a:ext uri="{FF2B5EF4-FFF2-40B4-BE49-F238E27FC236}">
                    <a16:creationId xmlns:a16="http://schemas.microsoft.com/office/drawing/2014/main" id="{555C5CF3-D446-08A2-6534-6B178F1FFA4B}"/>
                  </a:ext>
                </a:extLst>
              </p:cNvPr>
              <p:cNvSpPr txBox="1">
                <a:spLocks noRot="1" noChangeAspect="1" noMove="1" noResize="1" noEditPoints="1" noAdjustHandles="1" noChangeArrowheads="1" noChangeShapeType="1" noTextEdit="1"/>
              </p:cNvSpPr>
              <p:nvPr/>
            </p:nvSpPr>
            <p:spPr>
              <a:xfrm>
                <a:off x="1118286" y="2415746"/>
                <a:ext cx="2180968" cy="553998"/>
              </a:xfrm>
              <a:prstGeom prst="rect">
                <a:avLst/>
              </a:prstGeom>
              <a:blipFill>
                <a:blip r:embed="rId3"/>
                <a:stretch>
                  <a:fillRect l="-6936" b="-681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32736CC-17AB-B534-2721-56566E6B6FC7}"/>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Preston 1964. </a:t>
            </a:r>
            <a:r>
              <a:rPr lang="en-US" sz="1600" i="1" dirty="0">
                <a:cs typeface="Franklin Gothic Medium"/>
              </a:rPr>
              <a:t>Ecology</a:t>
            </a:r>
            <a:endParaRPr lang="en-US" sz="1600" dirty="0">
              <a:cs typeface="Franklin Gothic Medium"/>
            </a:endParaRPr>
          </a:p>
        </p:txBody>
      </p:sp>
      <p:cxnSp>
        <p:nvCxnSpPr>
          <p:cNvPr id="7" name="Straight Arrow Connector 6">
            <a:extLst>
              <a:ext uri="{FF2B5EF4-FFF2-40B4-BE49-F238E27FC236}">
                <a16:creationId xmlns:a16="http://schemas.microsoft.com/office/drawing/2014/main" id="{D38B8A61-6C31-38FD-F92F-DA4EB47D59BA}"/>
              </a:ext>
            </a:extLst>
          </p:cNvPr>
          <p:cNvCxnSpPr>
            <a:cxnSpLocks/>
          </p:cNvCxnSpPr>
          <p:nvPr/>
        </p:nvCxnSpPr>
        <p:spPr>
          <a:xfrm flipV="1">
            <a:off x="1149177" y="2969744"/>
            <a:ext cx="0" cy="5498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420DEA1-9F76-F00E-0CF1-6C4CB4B7D91E}"/>
              </a:ext>
            </a:extLst>
          </p:cNvPr>
          <p:cNvCxnSpPr>
            <a:cxnSpLocks/>
            <a:stCxn id="13" idx="0"/>
          </p:cNvCxnSpPr>
          <p:nvPr/>
        </p:nvCxnSpPr>
        <p:spPr>
          <a:xfrm flipH="1" flipV="1">
            <a:off x="2403724" y="2963340"/>
            <a:ext cx="192698" cy="5498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1ED119A-DDC2-32A7-4578-65674032BD0A}"/>
              </a:ext>
            </a:extLst>
          </p:cNvPr>
          <p:cNvSpPr txBox="1"/>
          <p:nvPr/>
        </p:nvSpPr>
        <p:spPr>
          <a:xfrm>
            <a:off x="340703" y="3559865"/>
            <a:ext cx="1616947" cy="584775"/>
          </a:xfrm>
          <a:prstGeom prst="rect">
            <a:avLst/>
          </a:prstGeom>
          <a:noFill/>
        </p:spPr>
        <p:txBody>
          <a:bodyPr wrap="square" rtlCol="0">
            <a:spAutoFit/>
          </a:bodyPr>
          <a:lstStyle/>
          <a:p>
            <a:pPr algn="ctr"/>
            <a:r>
              <a:rPr lang="en-US" sz="1600" dirty="0">
                <a:cs typeface="Franklin Gothic Medium"/>
              </a:rPr>
              <a:t>number of species</a:t>
            </a:r>
          </a:p>
        </p:txBody>
      </p:sp>
      <p:sp>
        <p:nvSpPr>
          <p:cNvPr id="13" name="TextBox 12">
            <a:extLst>
              <a:ext uri="{FF2B5EF4-FFF2-40B4-BE49-F238E27FC236}">
                <a16:creationId xmlns:a16="http://schemas.microsoft.com/office/drawing/2014/main" id="{0F354A06-D6A0-A8DE-CBF8-6234578A3A2C}"/>
              </a:ext>
            </a:extLst>
          </p:cNvPr>
          <p:cNvSpPr txBox="1"/>
          <p:nvPr/>
        </p:nvSpPr>
        <p:spPr>
          <a:xfrm>
            <a:off x="2157173" y="3513215"/>
            <a:ext cx="878497" cy="584775"/>
          </a:xfrm>
          <a:prstGeom prst="rect">
            <a:avLst/>
          </a:prstGeom>
          <a:noFill/>
        </p:spPr>
        <p:txBody>
          <a:bodyPr wrap="square" rtlCol="0">
            <a:spAutoFit/>
          </a:bodyPr>
          <a:lstStyle/>
          <a:p>
            <a:pPr algn="ctr"/>
            <a:r>
              <a:rPr lang="en-US" sz="1600" dirty="0">
                <a:cs typeface="Franklin Gothic Medium"/>
              </a:rPr>
              <a:t>habitat area</a:t>
            </a:r>
          </a:p>
        </p:txBody>
      </p:sp>
    </p:spTree>
    <p:extLst>
      <p:ext uri="{BB962C8B-B14F-4D97-AF65-F5344CB8AC3E}">
        <p14:creationId xmlns:p14="http://schemas.microsoft.com/office/powerpoint/2010/main" val="3167305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295CD-4D85-5AE6-4352-112BAB0DEEED}"/>
              </a:ext>
            </a:extLst>
          </p:cNvPr>
          <p:cNvSpPr>
            <a:spLocks noGrp="1"/>
          </p:cNvSpPr>
          <p:nvPr>
            <p:ph idx="1"/>
          </p:nvPr>
        </p:nvSpPr>
        <p:spPr/>
        <p:txBody>
          <a:bodyPr/>
          <a:lstStyle/>
          <a:p>
            <a:r>
              <a:rPr lang="en-US" dirty="0"/>
              <a:t>Larger areas have more species!</a:t>
            </a:r>
          </a:p>
          <a:p>
            <a:endParaRPr lang="en-US" dirty="0"/>
          </a:p>
        </p:txBody>
      </p:sp>
      <p:sp>
        <p:nvSpPr>
          <p:cNvPr id="4" name="Title 1">
            <a:extLst>
              <a:ext uri="{FF2B5EF4-FFF2-40B4-BE49-F238E27FC236}">
                <a16:creationId xmlns:a16="http://schemas.microsoft.com/office/drawing/2014/main" id="{B67833DB-C81C-7EB0-1470-83592D3BD981}"/>
              </a:ext>
            </a:extLst>
          </p:cNvPr>
          <p:cNvSpPr txBox="1">
            <a:spLocks/>
          </p:cNvSpPr>
          <p:nvPr/>
        </p:nvSpPr>
        <p:spPr>
          <a:xfrm>
            <a:off x="1575521" y="318799"/>
            <a:ext cx="95115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field of </a:t>
            </a:r>
            <a:r>
              <a:rPr lang="en-US" sz="3200" b="1" dirty="0">
                <a:solidFill>
                  <a:srgbClr val="C00000"/>
                </a:solidFill>
                <a:latin typeface="+mn-lt"/>
              </a:rPr>
              <a:t>biogeography</a:t>
            </a:r>
            <a:r>
              <a:rPr lang="en-US" sz="3200" dirty="0">
                <a:latin typeface="+mn-lt"/>
              </a:rPr>
              <a:t> studies the geographical distribution of plants and animals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55C5CF3-D446-08A2-6534-6B178F1FFA4B}"/>
                  </a:ext>
                </a:extLst>
              </p:cNvPr>
              <p:cNvSpPr txBox="1"/>
              <p:nvPr/>
            </p:nvSpPr>
            <p:spPr>
              <a:xfrm>
                <a:off x="1118286" y="2415746"/>
                <a:ext cx="2180968" cy="55399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𝑆</m:t>
                      </m:r>
                      <m:r>
                        <a:rPr lang="en-US" sz="3600" b="0" i="1" smtClean="0">
                          <a:latin typeface="Cambria Math" panose="02040503050406030204" pitchFamily="18" charset="0"/>
                        </a:rPr>
                        <m:t>=</m:t>
                      </m:r>
                      <m:r>
                        <a:rPr lang="en-US" sz="3600" b="0" i="1" smtClean="0">
                          <a:latin typeface="Cambria Math" panose="02040503050406030204" pitchFamily="18" charset="0"/>
                        </a:rPr>
                        <m:t>𝑐</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𝐴</m:t>
                          </m:r>
                        </m:e>
                        <m:sup>
                          <m:r>
                            <a:rPr lang="en-US" sz="3600" b="0" i="1" smtClean="0">
                              <a:latin typeface="Cambria Math" panose="02040503050406030204" pitchFamily="18" charset="0"/>
                            </a:rPr>
                            <m:t>𝑧</m:t>
                          </m:r>
                        </m:sup>
                      </m:sSup>
                    </m:oMath>
                  </m:oMathPara>
                </a14:m>
                <a:endParaRPr lang="en-US" sz="3600" dirty="0"/>
              </a:p>
            </p:txBody>
          </p:sp>
        </mc:Choice>
        <mc:Fallback xmlns="">
          <p:sp>
            <p:nvSpPr>
              <p:cNvPr id="2" name="TextBox 1">
                <a:extLst>
                  <a:ext uri="{FF2B5EF4-FFF2-40B4-BE49-F238E27FC236}">
                    <a16:creationId xmlns:a16="http://schemas.microsoft.com/office/drawing/2014/main" id="{555C5CF3-D446-08A2-6534-6B178F1FFA4B}"/>
                  </a:ext>
                </a:extLst>
              </p:cNvPr>
              <p:cNvSpPr txBox="1">
                <a:spLocks noRot="1" noChangeAspect="1" noMove="1" noResize="1" noEditPoints="1" noAdjustHandles="1" noChangeArrowheads="1" noChangeShapeType="1" noTextEdit="1"/>
              </p:cNvSpPr>
              <p:nvPr/>
            </p:nvSpPr>
            <p:spPr>
              <a:xfrm>
                <a:off x="1118286" y="2415746"/>
                <a:ext cx="2180968" cy="553998"/>
              </a:xfrm>
              <a:prstGeom prst="rect">
                <a:avLst/>
              </a:prstGeom>
              <a:blipFill>
                <a:blip r:embed="rId3"/>
                <a:stretch>
                  <a:fillRect l="-6936" b="-681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32736CC-17AB-B534-2721-56566E6B6FC7}"/>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Preston 1964. </a:t>
            </a:r>
            <a:r>
              <a:rPr lang="en-US" sz="1600" i="1" dirty="0">
                <a:cs typeface="Franklin Gothic Medium"/>
              </a:rPr>
              <a:t>Ecology</a:t>
            </a:r>
            <a:endParaRPr lang="en-US" sz="1600" dirty="0">
              <a:cs typeface="Franklin Gothic Medium"/>
            </a:endParaRPr>
          </a:p>
        </p:txBody>
      </p:sp>
      <p:cxnSp>
        <p:nvCxnSpPr>
          <p:cNvPr id="7" name="Straight Arrow Connector 6">
            <a:extLst>
              <a:ext uri="{FF2B5EF4-FFF2-40B4-BE49-F238E27FC236}">
                <a16:creationId xmlns:a16="http://schemas.microsoft.com/office/drawing/2014/main" id="{D38B8A61-6C31-38FD-F92F-DA4EB47D59BA}"/>
              </a:ext>
            </a:extLst>
          </p:cNvPr>
          <p:cNvCxnSpPr>
            <a:cxnSpLocks/>
          </p:cNvCxnSpPr>
          <p:nvPr/>
        </p:nvCxnSpPr>
        <p:spPr>
          <a:xfrm flipV="1">
            <a:off x="1149177" y="2969744"/>
            <a:ext cx="0" cy="5498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420DEA1-9F76-F00E-0CF1-6C4CB4B7D91E}"/>
              </a:ext>
            </a:extLst>
          </p:cNvPr>
          <p:cNvCxnSpPr>
            <a:cxnSpLocks/>
            <a:stCxn id="13" idx="0"/>
          </p:cNvCxnSpPr>
          <p:nvPr/>
        </p:nvCxnSpPr>
        <p:spPr>
          <a:xfrm flipH="1" flipV="1">
            <a:off x="2403724" y="2963340"/>
            <a:ext cx="192698" cy="5498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1ED119A-DDC2-32A7-4578-65674032BD0A}"/>
              </a:ext>
            </a:extLst>
          </p:cNvPr>
          <p:cNvSpPr txBox="1"/>
          <p:nvPr/>
        </p:nvSpPr>
        <p:spPr>
          <a:xfrm>
            <a:off x="340703" y="3559865"/>
            <a:ext cx="1616947" cy="584775"/>
          </a:xfrm>
          <a:prstGeom prst="rect">
            <a:avLst/>
          </a:prstGeom>
          <a:noFill/>
        </p:spPr>
        <p:txBody>
          <a:bodyPr wrap="square" rtlCol="0">
            <a:spAutoFit/>
          </a:bodyPr>
          <a:lstStyle/>
          <a:p>
            <a:pPr algn="ctr"/>
            <a:r>
              <a:rPr lang="en-US" sz="1600" dirty="0">
                <a:cs typeface="Franklin Gothic Medium"/>
              </a:rPr>
              <a:t>number of species</a:t>
            </a:r>
          </a:p>
        </p:txBody>
      </p:sp>
      <p:sp>
        <p:nvSpPr>
          <p:cNvPr id="13" name="TextBox 12">
            <a:extLst>
              <a:ext uri="{FF2B5EF4-FFF2-40B4-BE49-F238E27FC236}">
                <a16:creationId xmlns:a16="http://schemas.microsoft.com/office/drawing/2014/main" id="{0F354A06-D6A0-A8DE-CBF8-6234578A3A2C}"/>
              </a:ext>
            </a:extLst>
          </p:cNvPr>
          <p:cNvSpPr txBox="1"/>
          <p:nvPr/>
        </p:nvSpPr>
        <p:spPr>
          <a:xfrm>
            <a:off x="2157173" y="3513215"/>
            <a:ext cx="878497" cy="584775"/>
          </a:xfrm>
          <a:prstGeom prst="rect">
            <a:avLst/>
          </a:prstGeom>
          <a:noFill/>
        </p:spPr>
        <p:txBody>
          <a:bodyPr wrap="square" rtlCol="0">
            <a:spAutoFit/>
          </a:bodyPr>
          <a:lstStyle/>
          <a:p>
            <a:pPr algn="ctr"/>
            <a:r>
              <a:rPr lang="en-US" sz="1600" dirty="0">
                <a:cs typeface="Franklin Gothic Medium"/>
              </a:rPr>
              <a:t>habitat area</a:t>
            </a:r>
          </a:p>
        </p:txBody>
      </p:sp>
      <p:cxnSp>
        <p:nvCxnSpPr>
          <p:cNvPr id="18" name="Straight Arrow Connector 17">
            <a:extLst>
              <a:ext uri="{FF2B5EF4-FFF2-40B4-BE49-F238E27FC236}">
                <a16:creationId xmlns:a16="http://schemas.microsoft.com/office/drawing/2014/main" id="{8E4CCDB3-0E5B-DDE8-768F-C53173571D36}"/>
              </a:ext>
            </a:extLst>
          </p:cNvPr>
          <p:cNvCxnSpPr>
            <a:cxnSpLocks/>
          </p:cNvCxnSpPr>
          <p:nvPr/>
        </p:nvCxnSpPr>
        <p:spPr>
          <a:xfrm flipH="1">
            <a:off x="2996204" y="2581532"/>
            <a:ext cx="5214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7DF818B-A08A-D702-746D-D59D59A207F2}"/>
              </a:ext>
            </a:extLst>
          </p:cNvPr>
          <p:cNvSpPr txBox="1"/>
          <p:nvPr/>
        </p:nvSpPr>
        <p:spPr>
          <a:xfrm>
            <a:off x="3330145" y="2403086"/>
            <a:ext cx="1223655" cy="1077218"/>
          </a:xfrm>
          <a:prstGeom prst="rect">
            <a:avLst/>
          </a:prstGeom>
          <a:noFill/>
        </p:spPr>
        <p:txBody>
          <a:bodyPr wrap="square" rtlCol="0">
            <a:spAutoFit/>
          </a:bodyPr>
          <a:lstStyle/>
          <a:p>
            <a:pPr algn="ctr"/>
            <a:r>
              <a:rPr lang="en-US" sz="1600" dirty="0">
                <a:cs typeface="Franklin Gothic Medium"/>
              </a:rPr>
              <a:t>slope of relationship in log-log space</a:t>
            </a:r>
          </a:p>
        </p:txBody>
      </p:sp>
    </p:spTree>
    <p:extLst>
      <p:ext uri="{BB962C8B-B14F-4D97-AF65-F5344CB8AC3E}">
        <p14:creationId xmlns:p14="http://schemas.microsoft.com/office/powerpoint/2010/main" val="7614652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295CD-4D85-5AE6-4352-112BAB0DEEED}"/>
              </a:ext>
            </a:extLst>
          </p:cNvPr>
          <p:cNvSpPr>
            <a:spLocks noGrp="1"/>
          </p:cNvSpPr>
          <p:nvPr>
            <p:ph idx="1"/>
          </p:nvPr>
        </p:nvSpPr>
        <p:spPr/>
        <p:txBody>
          <a:bodyPr/>
          <a:lstStyle/>
          <a:p>
            <a:r>
              <a:rPr lang="en-US" dirty="0"/>
              <a:t>Larger areas have more species!</a:t>
            </a:r>
          </a:p>
          <a:p>
            <a:endParaRPr lang="en-US" dirty="0"/>
          </a:p>
        </p:txBody>
      </p:sp>
      <p:sp>
        <p:nvSpPr>
          <p:cNvPr id="4" name="Title 1">
            <a:extLst>
              <a:ext uri="{FF2B5EF4-FFF2-40B4-BE49-F238E27FC236}">
                <a16:creationId xmlns:a16="http://schemas.microsoft.com/office/drawing/2014/main" id="{B67833DB-C81C-7EB0-1470-83592D3BD981}"/>
              </a:ext>
            </a:extLst>
          </p:cNvPr>
          <p:cNvSpPr txBox="1">
            <a:spLocks/>
          </p:cNvSpPr>
          <p:nvPr/>
        </p:nvSpPr>
        <p:spPr>
          <a:xfrm>
            <a:off x="1575521" y="318799"/>
            <a:ext cx="95115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field of </a:t>
            </a:r>
            <a:r>
              <a:rPr lang="en-US" sz="3200" b="1" dirty="0">
                <a:solidFill>
                  <a:srgbClr val="C00000"/>
                </a:solidFill>
                <a:latin typeface="+mn-lt"/>
              </a:rPr>
              <a:t>biogeography</a:t>
            </a:r>
            <a:r>
              <a:rPr lang="en-US" sz="3200" dirty="0">
                <a:latin typeface="+mn-lt"/>
              </a:rPr>
              <a:t> studies the geographical distribution of plants and animals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55C5CF3-D446-08A2-6534-6B178F1FFA4B}"/>
                  </a:ext>
                </a:extLst>
              </p:cNvPr>
              <p:cNvSpPr txBox="1"/>
              <p:nvPr/>
            </p:nvSpPr>
            <p:spPr>
              <a:xfrm>
                <a:off x="1118286" y="2415746"/>
                <a:ext cx="2180968" cy="55399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𝑆</m:t>
                      </m:r>
                      <m:r>
                        <a:rPr lang="en-US" sz="3600" b="0" i="1" smtClean="0">
                          <a:latin typeface="Cambria Math" panose="02040503050406030204" pitchFamily="18" charset="0"/>
                        </a:rPr>
                        <m:t>=</m:t>
                      </m:r>
                      <m:r>
                        <a:rPr lang="en-US" sz="3600" b="0" i="1" smtClean="0">
                          <a:latin typeface="Cambria Math" panose="02040503050406030204" pitchFamily="18" charset="0"/>
                        </a:rPr>
                        <m:t>𝑐</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𝐴</m:t>
                          </m:r>
                        </m:e>
                        <m:sup>
                          <m:r>
                            <a:rPr lang="en-US" sz="3600" b="0" i="1" smtClean="0">
                              <a:latin typeface="Cambria Math" panose="02040503050406030204" pitchFamily="18" charset="0"/>
                            </a:rPr>
                            <m:t>𝑧</m:t>
                          </m:r>
                        </m:sup>
                      </m:sSup>
                    </m:oMath>
                  </m:oMathPara>
                </a14:m>
                <a:endParaRPr lang="en-US" sz="3600" dirty="0"/>
              </a:p>
            </p:txBody>
          </p:sp>
        </mc:Choice>
        <mc:Fallback xmlns="">
          <p:sp>
            <p:nvSpPr>
              <p:cNvPr id="2" name="TextBox 1">
                <a:extLst>
                  <a:ext uri="{FF2B5EF4-FFF2-40B4-BE49-F238E27FC236}">
                    <a16:creationId xmlns:a16="http://schemas.microsoft.com/office/drawing/2014/main" id="{555C5CF3-D446-08A2-6534-6B178F1FFA4B}"/>
                  </a:ext>
                </a:extLst>
              </p:cNvPr>
              <p:cNvSpPr txBox="1">
                <a:spLocks noRot="1" noChangeAspect="1" noMove="1" noResize="1" noEditPoints="1" noAdjustHandles="1" noChangeArrowheads="1" noChangeShapeType="1" noTextEdit="1"/>
              </p:cNvSpPr>
              <p:nvPr/>
            </p:nvSpPr>
            <p:spPr>
              <a:xfrm>
                <a:off x="1118286" y="2415746"/>
                <a:ext cx="2180968" cy="553998"/>
              </a:xfrm>
              <a:prstGeom prst="rect">
                <a:avLst/>
              </a:prstGeom>
              <a:blipFill>
                <a:blip r:embed="rId3"/>
                <a:stretch>
                  <a:fillRect l="-6936" b="-681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32736CC-17AB-B534-2721-56566E6B6FC7}"/>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Preston 1964. </a:t>
            </a:r>
            <a:r>
              <a:rPr lang="en-US" sz="1600" i="1" dirty="0">
                <a:cs typeface="Franklin Gothic Medium"/>
              </a:rPr>
              <a:t>Ecology</a:t>
            </a:r>
            <a:endParaRPr lang="en-US" sz="1600" dirty="0">
              <a:cs typeface="Franklin Gothic Medium"/>
            </a:endParaRPr>
          </a:p>
        </p:txBody>
      </p:sp>
      <p:cxnSp>
        <p:nvCxnSpPr>
          <p:cNvPr id="7" name="Straight Arrow Connector 6">
            <a:extLst>
              <a:ext uri="{FF2B5EF4-FFF2-40B4-BE49-F238E27FC236}">
                <a16:creationId xmlns:a16="http://schemas.microsoft.com/office/drawing/2014/main" id="{D38B8A61-6C31-38FD-F92F-DA4EB47D59BA}"/>
              </a:ext>
            </a:extLst>
          </p:cNvPr>
          <p:cNvCxnSpPr>
            <a:cxnSpLocks/>
          </p:cNvCxnSpPr>
          <p:nvPr/>
        </p:nvCxnSpPr>
        <p:spPr>
          <a:xfrm flipV="1">
            <a:off x="1149177" y="2969744"/>
            <a:ext cx="0" cy="5498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420DEA1-9F76-F00E-0CF1-6C4CB4B7D91E}"/>
              </a:ext>
            </a:extLst>
          </p:cNvPr>
          <p:cNvCxnSpPr>
            <a:cxnSpLocks/>
            <a:stCxn id="13" idx="0"/>
          </p:cNvCxnSpPr>
          <p:nvPr/>
        </p:nvCxnSpPr>
        <p:spPr>
          <a:xfrm flipH="1" flipV="1">
            <a:off x="2403724" y="2963340"/>
            <a:ext cx="192698" cy="5498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72470A0-1859-0837-53A8-C7B944770931}"/>
              </a:ext>
            </a:extLst>
          </p:cNvPr>
          <p:cNvCxnSpPr>
            <a:cxnSpLocks/>
            <a:stCxn id="14" idx="0"/>
          </p:cNvCxnSpPr>
          <p:nvPr/>
        </p:nvCxnSpPr>
        <p:spPr>
          <a:xfrm flipV="1">
            <a:off x="2021709" y="2969744"/>
            <a:ext cx="0" cy="16314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1ED119A-DDC2-32A7-4578-65674032BD0A}"/>
              </a:ext>
            </a:extLst>
          </p:cNvPr>
          <p:cNvSpPr txBox="1"/>
          <p:nvPr/>
        </p:nvSpPr>
        <p:spPr>
          <a:xfrm>
            <a:off x="340703" y="3559865"/>
            <a:ext cx="1616947" cy="584775"/>
          </a:xfrm>
          <a:prstGeom prst="rect">
            <a:avLst/>
          </a:prstGeom>
          <a:noFill/>
        </p:spPr>
        <p:txBody>
          <a:bodyPr wrap="square" rtlCol="0">
            <a:spAutoFit/>
          </a:bodyPr>
          <a:lstStyle/>
          <a:p>
            <a:pPr algn="ctr"/>
            <a:r>
              <a:rPr lang="en-US" sz="1600" dirty="0">
                <a:cs typeface="Franklin Gothic Medium"/>
              </a:rPr>
              <a:t>number of species</a:t>
            </a:r>
          </a:p>
        </p:txBody>
      </p:sp>
      <p:sp>
        <p:nvSpPr>
          <p:cNvPr id="13" name="TextBox 12">
            <a:extLst>
              <a:ext uri="{FF2B5EF4-FFF2-40B4-BE49-F238E27FC236}">
                <a16:creationId xmlns:a16="http://schemas.microsoft.com/office/drawing/2014/main" id="{0F354A06-D6A0-A8DE-CBF8-6234578A3A2C}"/>
              </a:ext>
            </a:extLst>
          </p:cNvPr>
          <p:cNvSpPr txBox="1"/>
          <p:nvPr/>
        </p:nvSpPr>
        <p:spPr>
          <a:xfrm>
            <a:off x="2157173" y="3513215"/>
            <a:ext cx="878497" cy="584775"/>
          </a:xfrm>
          <a:prstGeom prst="rect">
            <a:avLst/>
          </a:prstGeom>
          <a:noFill/>
        </p:spPr>
        <p:txBody>
          <a:bodyPr wrap="square" rtlCol="0">
            <a:spAutoFit/>
          </a:bodyPr>
          <a:lstStyle/>
          <a:p>
            <a:pPr algn="ctr"/>
            <a:r>
              <a:rPr lang="en-US" sz="1600" dirty="0">
                <a:cs typeface="Franklin Gothic Medium"/>
              </a:rPr>
              <a:t>habitat area</a:t>
            </a:r>
          </a:p>
        </p:txBody>
      </p:sp>
      <p:sp>
        <p:nvSpPr>
          <p:cNvPr id="14" name="TextBox 13">
            <a:extLst>
              <a:ext uri="{FF2B5EF4-FFF2-40B4-BE49-F238E27FC236}">
                <a16:creationId xmlns:a16="http://schemas.microsoft.com/office/drawing/2014/main" id="{A16EF665-F199-2C39-6CF4-6DB2A81D876C}"/>
              </a:ext>
            </a:extLst>
          </p:cNvPr>
          <p:cNvSpPr txBox="1"/>
          <p:nvPr/>
        </p:nvSpPr>
        <p:spPr>
          <a:xfrm>
            <a:off x="1047213" y="4601216"/>
            <a:ext cx="1948991" cy="1569660"/>
          </a:xfrm>
          <a:prstGeom prst="rect">
            <a:avLst/>
          </a:prstGeom>
          <a:noFill/>
        </p:spPr>
        <p:txBody>
          <a:bodyPr wrap="square" rtlCol="0">
            <a:spAutoFit/>
          </a:bodyPr>
          <a:lstStyle/>
          <a:p>
            <a:pPr algn="ctr"/>
            <a:r>
              <a:rPr lang="en-US" sz="1600" dirty="0">
                <a:cs typeface="Franklin Gothic Medium"/>
              </a:rPr>
              <a:t>constant based on unit of area </a:t>
            </a:r>
          </a:p>
          <a:p>
            <a:pPr algn="ctr"/>
            <a:r>
              <a:rPr lang="en-US" sz="1600" dirty="0">
                <a:cs typeface="Franklin Gothic Medium"/>
              </a:rPr>
              <a:t>(standardizes to expected number of species per single unit area)</a:t>
            </a:r>
          </a:p>
        </p:txBody>
      </p:sp>
      <p:cxnSp>
        <p:nvCxnSpPr>
          <p:cNvPr id="18" name="Straight Arrow Connector 17">
            <a:extLst>
              <a:ext uri="{FF2B5EF4-FFF2-40B4-BE49-F238E27FC236}">
                <a16:creationId xmlns:a16="http://schemas.microsoft.com/office/drawing/2014/main" id="{8E4CCDB3-0E5B-DDE8-768F-C53173571D36}"/>
              </a:ext>
            </a:extLst>
          </p:cNvPr>
          <p:cNvCxnSpPr>
            <a:cxnSpLocks/>
          </p:cNvCxnSpPr>
          <p:nvPr/>
        </p:nvCxnSpPr>
        <p:spPr>
          <a:xfrm flipH="1">
            <a:off x="2996204" y="2581532"/>
            <a:ext cx="5214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7DF818B-A08A-D702-746D-D59D59A207F2}"/>
              </a:ext>
            </a:extLst>
          </p:cNvPr>
          <p:cNvSpPr txBox="1"/>
          <p:nvPr/>
        </p:nvSpPr>
        <p:spPr>
          <a:xfrm>
            <a:off x="3330145" y="2403086"/>
            <a:ext cx="1223655" cy="1077218"/>
          </a:xfrm>
          <a:prstGeom prst="rect">
            <a:avLst/>
          </a:prstGeom>
          <a:noFill/>
        </p:spPr>
        <p:txBody>
          <a:bodyPr wrap="square" rtlCol="0">
            <a:spAutoFit/>
          </a:bodyPr>
          <a:lstStyle/>
          <a:p>
            <a:pPr algn="ctr"/>
            <a:r>
              <a:rPr lang="en-US" sz="1600" dirty="0">
                <a:cs typeface="Franklin Gothic Medium"/>
              </a:rPr>
              <a:t>slope of relationship in log-log space</a:t>
            </a:r>
          </a:p>
        </p:txBody>
      </p:sp>
    </p:spTree>
    <p:extLst>
      <p:ext uri="{BB962C8B-B14F-4D97-AF65-F5344CB8AC3E}">
        <p14:creationId xmlns:p14="http://schemas.microsoft.com/office/powerpoint/2010/main" val="2043266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FAE3B-EB63-8D18-8E3A-1F7409420514}"/>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5442FE2-5005-1B95-92FB-1019227B5C41}"/>
              </a:ext>
            </a:extLst>
          </p:cNvPr>
          <p:cNvSpPr>
            <a:spLocks noGrp="1"/>
          </p:cNvSpPr>
          <p:nvPr>
            <p:ph type="subTitle" idx="1"/>
          </p:nvPr>
        </p:nvSpPr>
        <p:spPr/>
        <p:txBody>
          <a:bodyPr/>
          <a:lstStyle/>
          <a:p>
            <a:endParaRPr lang="en-US"/>
          </a:p>
        </p:txBody>
      </p:sp>
      <p:pic>
        <p:nvPicPr>
          <p:cNvPr id="5" name="slide.url=https://www.polleverywhere.com/multiple_choice_polls/rdrJqpvmpwX5lVKaSZHgI?display_state=chart&amp;activity_state=closed&amp;state=closed&amp;flow=Engagement&amp;onscreen=persist">
            <a:extLst>
              <a:ext uri="{FF2B5EF4-FFF2-40B4-BE49-F238E27FC236}">
                <a16:creationId xmlns:a16="http://schemas.microsoft.com/office/drawing/2014/main" id="{73F95129-7BE1-BA16-5A98-6764461132AB}"/>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9513679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295CD-4D85-5AE6-4352-112BAB0DEEED}"/>
              </a:ext>
            </a:extLst>
          </p:cNvPr>
          <p:cNvSpPr>
            <a:spLocks noGrp="1"/>
          </p:cNvSpPr>
          <p:nvPr>
            <p:ph idx="1"/>
          </p:nvPr>
        </p:nvSpPr>
        <p:spPr/>
        <p:txBody>
          <a:bodyPr/>
          <a:lstStyle/>
          <a:p>
            <a:r>
              <a:rPr lang="en-US" dirty="0"/>
              <a:t>Larger areas have more species!</a:t>
            </a:r>
          </a:p>
          <a:p>
            <a:endParaRPr lang="en-US" dirty="0"/>
          </a:p>
          <a:p>
            <a:endParaRPr lang="en-US" sz="1000" dirty="0"/>
          </a:p>
          <a:p>
            <a:r>
              <a:rPr lang="en-US" dirty="0"/>
              <a:t>The slope of the log-log relationship (z) will differ across diverse communities and ecosystems.</a:t>
            </a:r>
          </a:p>
        </p:txBody>
      </p:sp>
      <p:sp>
        <p:nvSpPr>
          <p:cNvPr id="4" name="Title 1">
            <a:extLst>
              <a:ext uri="{FF2B5EF4-FFF2-40B4-BE49-F238E27FC236}">
                <a16:creationId xmlns:a16="http://schemas.microsoft.com/office/drawing/2014/main" id="{B67833DB-C81C-7EB0-1470-83592D3BD981}"/>
              </a:ext>
            </a:extLst>
          </p:cNvPr>
          <p:cNvSpPr txBox="1">
            <a:spLocks/>
          </p:cNvSpPr>
          <p:nvPr/>
        </p:nvSpPr>
        <p:spPr>
          <a:xfrm>
            <a:off x="1575521" y="318799"/>
            <a:ext cx="95115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field of </a:t>
            </a:r>
            <a:r>
              <a:rPr lang="en-US" sz="3200" b="1" dirty="0">
                <a:solidFill>
                  <a:srgbClr val="C00000"/>
                </a:solidFill>
                <a:latin typeface="+mn-lt"/>
              </a:rPr>
              <a:t>biogeography</a:t>
            </a:r>
            <a:r>
              <a:rPr lang="en-US" sz="3200" dirty="0">
                <a:latin typeface="+mn-lt"/>
              </a:rPr>
              <a:t> studies the geographical distribution of plants and animals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55C5CF3-D446-08A2-6534-6B178F1FFA4B}"/>
                  </a:ext>
                </a:extLst>
              </p:cNvPr>
              <p:cNvSpPr txBox="1"/>
              <p:nvPr/>
            </p:nvSpPr>
            <p:spPr>
              <a:xfrm>
                <a:off x="1118286" y="2415746"/>
                <a:ext cx="2180968" cy="55399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𝑆</m:t>
                      </m:r>
                      <m:r>
                        <a:rPr lang="en-US" sz="3600" b="0" i="1" smtClean="0">
                          <a:latin typeface="Cambria Math" panose="02040503050406030204" pitchFamily="18" charset="0"/>
                        </a:rPr>
                        <m:t>=</m:t>
                      </m:r>
                      <m:r>
                        <a:rPr lang="en-US" sz="3600" b="0" i="1" smtClean="0">
                          <a:latin typeface="Cambria Math" panose="02040503050406030204" pitchFamily="18" charset="0"/>
                        </a:rPr>
                        <m:t>𝑐</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𝐴</m:t>
                          </m:r>
                        </m:e>
                        <m:sup>
                          <m:r>
                            <a:rPr lang="en-US" sz="3600" b="0" i="1" smtClean="0">
                              <a:latin typeface="Cambria Math" panose="02040503050406030204" pitchFamily="18" charset="0"/>
                            </a:rPr>
                            <m:t>𝑧</m:t>
                          </m:r>
                        </m:sup>
                      </m:sSup>
                    </m:oMath>
                  </m:oMathPara>
                </a14:m>
                <a:endParaRPr lang="en-US" sz="3600" dirty="0"/>
              </a:p>
            </p:txBody>
          </p:sp>
        </mc:Choice>
        <mc:Fallback xmlns="">
          <p:sp>
            <p:nvSpPr>
              <p:cNvPr id="2" name="TextBox 1">
                <a:extLst>
                  <a:ext uri="{FF2B5EF4-FFF2-40B4-BE49-F238E27FC236}">
                    <a16:creationId xmlns:a16="http://schemas.microsoft.com/office/drawing/2014/main" id="{555C5CF3-D446-08A2-6534-6B178F1FFA4B}"/>
                  </a:ext>
                </a:extLst>
              </p:cNvPr>
              <p:cNvSpPr txBox="1">
                <a:spLocks noRot="1" noChangeAspect="1" noMove="1" noResize="1" noEditPoints="1" noAdjustHandles="1" noChangeArrowheads="1" noChangeShapeType="1" noTextEdit="1"/>
              </p:cNvSpPr>
              <p:nvPr/>
            </p:nvSpPr>
            <p:spPr>
              <a:xfrm>
                <a:off x="1118286" y="2415746"/>
                <a:ext cx="2180968" cy="553998"/>
              </a:xfrm>
              <a:prstGeom prst="rect">
                <a:avLst/>
              </a:prstGeom>
              <a:blipFill>
                <a:blip r:embed="rId3"/>
                <a:stretch>
                  <a:fillRect l="-6936" b="-681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18E46BC-434A-8B8B-FB93-70A0D3F252F0}"/>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Preston 1964. </a:t>
            </a:r>
            <a:r>
              <a:rPr lang="en-US" sz="1600" i="1" dirty="0">
                <a:cs typeface="Franklin Gothic Medium"/>
              </a:rPr>
              <a:t>Ecology</a:t>
            </a:r>
            <a:endParaRPr lang="en-US" sz="1600" dirty="0">
              <a:cs typeface="Franklin Gothic Medium"/>
            </a:endParaRPr>
          </a:p>
        </p:txBody>
      </p:sp>
    </p:spTree>
    <p:extLst>
      <p:ext uri="{BB962C8B-B14F-4D97-AF65-F5344CB8AC3E}">
        <p14:creationId xmlns:p14="http://schemas.microsoft.com/office/powerpoint/2010/main" val="39598030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7833DB-C81C-7EB0-1470-83592D3BD981}"/>
              </a:ext>
            </a:extLst>
          </p:cNvPr>
          <p:cNvSpPr txBox="1">
            <a:spLocks/>
          </p:cNvSpPr>
          <p:nvPr/>
        </p:nvSpPr>
        <p:spPr>
          <a:xfrm>
            <a:off x="1575521" y="318799"/>
            <a:ext cx="95115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field of </a:t>
            </a:r>
            <a:r>
              <a:rPr lang="en-US" sz="3200" b="1" dirty="0">
                <a:solidFill>
                  <a:srgbClr val="C00000"/>
                </a:solidFill>
                <a:latin typeface="+mn-lt"/>
              </a:rPr>
              <a:t>biogeography</a:t>
            </a:r>
            <a:r>
              <a:rPr lang="en-US" sz="3200" dirty="0">
                <a:latin typeface="+mn-lt"/>
              </a:rPr>
              <a:t> studies the geographical distribution of plants and animals</a:t>
            </a:r>
          </a:p>
        </p:txBody>
      </p:sp>
      <p:pic>
        <p:nvPicPr>
          <p:cNvPr id="7" name="Picture 6" descr="Diagram&#10;&#10;Description automatically generated">
            <a:extLst>
              <a:ext uri="{FF2B5EF4-FFF2-40B4-BE49-F238E27FC236}">
                <a16:creationId xmlns:a16="http://schemas.microsoft.com/office/drawing/2014/main" id="{F5C332EC-B52B-9D6E-6DB8-117D273394EB}"/>
              </a:ext>
            </a:extLst>
          </p:cNvPr>
          <p:cNvPicPr>
            <a:picLocks noChangeAspect="1"/>
          </p:cNvPicPr>
          <p:nvPr/>
        </p:nvPicPr>
        <p:blipFill>
          <a:blip r:embed="rId3"/>
          <a:stretch>
            <a:fillRect/>
          </a:stretch>
        </p:blipFill>
        <p:spPr>
          <a:xfrm>
            <a:off x="5438655" y="1619951"/>
            <a:ext cx="5177824" cy="2510756"/>
          </a:xfrm>
          <a:prstGeom prst="rect">
            <a:avLst/>
          </a:prstGeom>
        </p:spPr>
      </p:pic>
      <p:sp>
        <p:nvSpPr>
          <p:cNvPr id="8" name="TextBox 7">
            <a:extLst>
              <a:ext uri="{FF2B5EF4-FFF2-40B4-BE49-F238E27FC236}">
                <a16:creationId xmlns:a16="http://schemas.microsoft.com/office/drawing/2014/main" id="{5422F7A9-0716-5A1A-7B47-74DFFA3E4DCC}"/>
              </a:ext>
            </a:extLst>
          </p:cNvPr>
          <p:cNvSpPr txBox="1"/>
          <p:nvPr/>
        </p:nvSpPr>
        <p:spPr>
          <a:xfrm>
            <a:off x="5579590" y="1450674"/>
            <a:ext cx="3687462" cy="338554"/>
          </a:xfrm>
          <a:prstGeom prst="rect">
            <a:avLst/>
          </a:prstGeom>
          <a:noFill/>
        </p:spPr>
        <p:txBody>
          <a:bodyPr wrap="square" rtlCol="0">
            <a:spAutoFit/>
          </a:bodyPr>
          <a:lstStyle/>
          <a:p>
            <a:pPr algn="r"/>
            <a:r>
              <a:rPr lang="en-US" sz="1600" b="1" dirty="0">
                <a:cs typeface="Franklin Gothic Medium"/>
              </a:rPr>
              <a:t>Plant species of the Galapagos islands</a:t>
            </a:r>
          </a:p>
        </p:txBody>
      </p:sp>
      <p:pic>
        <p:nvPicPr>
          <p:cNvPr id="10" name="Picture 9" descr="A picture containing text, antenna&#10;&#10;Description automatically generated">
            <a:extLst>
              <a:ext uri="{FF2B5EF4-FFF2-40B4-BE49-F238E27FC236}">
                <a16:creationId xmlns:a16="http://schemas.microsoft.com/office/drawing/2014/main" id="{DB5822DD-A522-F837-132A-1AE9087C8BB6}"/>
              </a:ext>
            </a:extLst>
          </p:cNvPr>
          <p:cNvPicPr>
            <a:picLocks noChangeAspect="1"/>
          </p:cNvPicPr>
          <p:nvPr/>
        </p:nvPicPr>
        <p:blipFill rotWithShape="1">
          <a:blip r:embed="rId4"/>
          <a:srcRect t="12037"/>
          <a:stretch/>
        </p:blipFill>
        <p:spPr>
          <a:xfrm>
            <a:off x="5430279" y="4252724"/>
            <a:ext cx="5923521" cy="2605276"/>
          </a:xfrm>
          <a:prstGeom prst="rect">
            <a:avLst/>
          </a:prstGeom>
        </p:spPr>
      </p:pic>
      <p:sp>
        <p:nvSpPr>
          <p:cNvPr id="11" name="TextBox 10">
            <a:extLst>
              <a:ext uri="{FF2B5EF4-FFF2-40B4-BE49-F238E27FC236}">
                <a16:creationId xmlns:a16="http://schemas.microsoft.com/office/drawing/2014/main" id="{318E46BC-434A-8B8B-FB93-70A0D3F252F0}"/>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Preston 1964. </a:t>
            </a:r>
            <a:r>
              <a:rPr lang="en-US" sz="1600" i="1" dirty="0">
                <a:cs typeface="Franklin Gothic Medium"/>
              </a:rPr>
              <a:t>Ecology</a:t>
            </a:r>
            <a:endParaRPr lang="en-US" sz="1600" dirty="0">
              <a:cs typeface="Franklin Gothic Medium"/>
            </a:endParaRPr>
          </a:p>
        </p:txBody>
      </p:sp>
      <p:sp>
        <p:nvSpPr>
          <p:cNvPr id="12" name="TextBox 11">
            <a:extLst>
              <a:ext uri="{FF2B5EF4-FFF2-40B4-BE49-F238E27FC236}">
                <a16:creationId xmlns:a16="http://schemas.microsoft.com/office/drawing/2014/main" id="{AA1C64F9-3531-F595-FB11-7D96E1041CE1}"/>
              </a:ext>
            </a:extLst>
          </p:cNvPr>
          <p:cNvSpPr txBox="1"/>
          <p:nvPr/>
        </p:nvSpPr>
        <p:spPr>
          <a:xfrm>
            <a:off x="5579590" y="4259065"/>
            <a:ext cx="4395916" cy="338554"/>
          </a:xfrm>
          <a:prstGeom prst="rect">
            <a:avLst/>
          </a:prstGeom>
          <a:noFill/>
        </p:spPr>
        <p:txBody>
          <a:bodyPr wrap="square" rtlCol="0">
            <a:spAutoFit/>
          </a:bodyPr>
          <a:lstStyle/>
          <a:p>
            <a:pPr algn="r"/>
            <a:r>
              <a:rPr lang="en-US" sz="1600" b="1" dirty="0">
                <a:cs typeface="Franklin Gothic Medium"/>
              </a:rPr>
              <a:t>Bird species of Madagascar and the Comoros</a:t>
            </a:r>
          </a:p>
        </p:txBody>
      </p:sp>
      <p:sp>
        <p:nvSpPr>
          <p:cNvPr id="9" name="Content Placeholder 2">
            <a:extLst>
              <a:ext uri="{FF2B5EF4-FFF2-40B4-BE49-F238E27FC236}">
                <a16:creationId xmlns:a16="http://schemas.microsoft.com/office/drawing/2014/main" id="{7B18CCA9-AFE1-627A-54C4-EDB2766905DB}"/>
              </a:ext>
            </a:extLst>
          </p:cNvPr>
          <p:cNvSpPr>
            <a:spLocks noGrp="1"/>
          </p:cNvSpPr>
          <p:nvPr>
            <p:ph idx="1"/>
          </p:nvPr>
        </p:nvSpPr>
        <p:spPr>
          <a:xfrm>
            <a:off x="838200" y="1825625"/>
            <a:ext cx="4549346" cy="4351338"/>
          </a:xfrm>
        </p:spPr>
        <p:txBody>
          <a:bodyPr/>
          <a:lstStyle/>
          <a:p>
            <a:r>
              <a:rPr lang="en-US" dirty="0"/>
              <a:t>Larger areas have more species!</a:t>
            </a:r>
          </a:p>
          <a:p>
            <a:endParaRPr lang="en-US" dirty="0"/>
          </a:p>
          <a:p>
            <a:endParaRPr lang="en-US" sz="1000" dirty="0"/>
          </a:p>
          <a:p>
            <a:r>
              <a:rPr lang="en-US" dirty="0"/>
              <a:t>The slope of the log-log relationship (z) will differ across diverse communities and ecosystems.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B406388-1C72-BFB7-BB60-2C62C77CD65E}"/>
                  </a:ext>
                </a:extLst>
              </p:cNvPr>
              <p:cNvSpPr txBox="1"/>
              <p:nvPr/>
            </p:nvSpPr>
            <p:spPr>
              <a:xfrm>
                <a:off x="1118286" y="2687594"/>
                <a:ext cx="2180968" cy="55399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𝑆</m:t>
                      </m:r>
                      <m:r>
                        <a:rPr lang="en-US" sz="3600" b="0" i="1" smtClean="0">
                          <a:latin typeface="Cambria Math" panose="02040503050406030204" pitchFamily="18" charset="0"/>
                        </a:rPr>
                        <m:t>=</m:t>
                      </m:r>
                      <m:r>
                        <a:rPr lang="en-US" sz="3600" b="0" i="1" smtClean="0">
                          <a:latin typeface="Cambria Math" panose="02040503050406030204" pitchFamily="18" charset="0"/>
                        </a:rPr>
                        <m:t>𝑐</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𝐴</m:t>
                          </m:r>
                        </m:e>
                        <m:sup>
                          <m:r>
                            <a:rPr lang="en-US" sz="3600" b="0" i="1" smtClean="0">
                              <a:latin typeface="Cambria Math" panose="02040503050406030204" pitchFamily="18" charset="0"/>
                            </a:rPr>
                            <m:t>𝑧</m:t>
                          </m:r>
                        </m:sup>
                      </m:sSup>
                    </m:oMath>
                  </m:oMathPara>
                </a14:m>
                <a:endParaRPr lang="en-US" sz="3600" dirty="0"/>
              </a:p>
            </p:txBody>
          </p:sp>
        </mc:Choice>
        <mc:Fallback xmlns="">
          <p:sp>
            <p:nvSpPr>
              <p:cNvPr id="13" name="TextBox 12">
                <a:extLst>
                  <a:ext uri="{FF2B5EF4-FFF2-40B4-BE49-F238E27FC236}">
                    <a16:creationId xmlns:a16="http://schemas.microsoft.com/office/drawing/2014/main" id="{4B406388-1C72-BFB7-BB60-2C62C77CD65E}"/>
                  </a:ext>
                </a:extLst>
              </p:cNvPr>
              <p:cNvSpPr txBox="1">
                <a:spLocks noRot="1" noChangeAspect="1" noMove="1" noResize="1" noEditPoints="1" noAdjustHandles="1" noChangeArrowheads="1" noChangeShapeType="1" noTextEdit="1"/>
              </p:cNvSpPr>
              <p:nvPr/>
            </p:nvSpPr>
            <p:spPr>
              <a:xfrm>
                <a:off x="1118286" y="2687594"/>
                <a:ext cx="2180968" cy="553998"/>
              </a:xfrm>
              <a:prstGeom prst="rect">
                <a:avLst/>
              </a:prstGeom>
              <a:blipFill>
                <a:blip r:embed="rId5"/>
                <a:stretch>
                  <a:fillRect l="-6936" b="-4444"/>
                </a:stretch>
              </a:blipFill>
            </p:spPr>
            <p:txBody>
              <a:bodyPr/>
              <a:lstStyle/>
              <a:p>
                <a:r>
                  <a:rPr lang="en-US">
                    <a:noFill/>
                  </a:rPr>
                  <a:t> </a:t>
                </a:r>
              </a:p>
            </p:txBody>
          </p:sp>
        </mc:Fallback>
      </mc:AlternateContent>
    </p:spTree>
    <p:extLst>
      <p:ext uri="{BB962C8B-B14F-4D97-AF65-F5344CB8AC3E}">
        <p14:creationId xmlns:p14="http://schemas.microsoft.com/office/powerpoint/2010/main" val="18675083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E295CD-4D85-5AE6-4352-112BAB0DEEED}"/>
              </a:ext>
            </a:extLst>
          </p:cNvPr>
          <p:cNvSpPr>
            <a:spLocks noGrp="1"/>
          </p:cNvSpPr>
          <p:nvPr>
            <p:ph idx="1"/>
          </p:nvPr>
        </p:nvSpPr>
        <p:spPr>
          <a:xfrm>
            <a:off x="838200" y="1825625"/>
            <a:ext cx="4549346" cy="4351338"/>
          </a:xfrm>
        </p:spPr>
        <p:txBody>
          <a:bodyPr/>
          <a:lstStyle/>
          <a:p>
            <a:r>
              <a:rPr lang="en-US" dirty="0"/>
              <a:t>Larger areas have more species!</a:t>
            </a:r>
          </a:p>
          <a:p>
            <a:endParaRPr lang="en-US" dirty="0"/>
          </a:p>
          <a:p>
            <a:endParaRPr lang="en-US" sz="1000" dirty="0"/>
          </a:p>
          <a:p>
            <a:r>
              <a:rPr lang="en-US" dirty="0"/>
              <a:t>The slope of the log-log relationship (z) will differ across diverse communities and ecosystems.</a:t>
            </a:r>
          </a:p>
        </p:txBody>
      </p:sp>
      <p:sp>
        <p:nvSpPr>
          <p:cNvPr id="4" name="Title 1">
            <a:extLst>
              <a:ext uri="{FF2B5EF4-FFF2-40B4-BE49-F238E27FC236}">
                <a16:creationId xmlns:a16="http://schemas.microsoft.com/office/drawing/2014/main" id="{B67833DB-C81C-7EB0-1470-83592D3BD981}"/>
              </a:ext>
            </a:extLst>
          </p:cNvPr>
          <p:cNvSpPr txBox="1">
            <a:spLocks/>
          </p:cNvSpPr>
          <p:nvPr/>
        </p:nvSpPr>
        <p:spPr>
          <a:xfrm>
            <a:off x="1575521" y="318799"/>
            <a:ext cx="95115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field of </a:t>
            </a:r>
            <a:r>
              <a:rPr lang="en-US" sz="3200" b="1" dirty="0">
                <a:solidFill>
                  <a:srgbClr val="C00000"/>
                </a:solidFill>
                <a:latin typeface="+mn-lt"/>
              </a:rPr>
              <a:t>biogeography</a:t>
            </a:r>
            <a:r>
              <a:rPr lang="en-US" sz="3200" dirty="0">
                <a:latin typeface="+mn-lt"/>
              </a:rPr>
              <a:t> studies the geographical distribution of plants and animals.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55C5CF3-D446-08A2-6534-6B178F1FFA4B}"/>
                  </a:ext>
                </a:extLst>
              </p:cNvPr>
              <p:cNvSpPr txBox="1"/>
              <p:nvPr/>
            </p:nvSpPr>
            <p:spPr>
              <a:xfrm>
                <a:off x="1118286" y="2687594"/>
                <a:ext cx="2180968" cy="55399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3600" b="0" i="1" smtClean="0">
                          <a:latin typeface="Cambria Math" panose="02040503050406030204" pitchFamily="18" charset="0"/>
                        </a:rPr>
                        <m:t>𝑆</m:t>
                      </m:r>
                      <m:r>
                        <a:rPr lang="en-US" sz="3600" b="0" i="1" smtClean="0">
                          <a:latin typeface="Cambria Math" panose="02040503050406030204" pitchFamily="18" charset="0"/>
                        </a:rPr>
                        <m:t>=</m:t>
                      </m:r>
                      <m:r>
                        <a:rPr lang="en-US" sz="3600" b="0" i="1" smtClean="0">
                          <a:latin typeface="Cambria Math" panose="02040503050406030204" pitchFamily="18" charset="0"/>
                        </a:rPr>
                        <m:t>𝑐</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𝐴</m:t>
                          </m:r>
                        </m:e>
                        <m:sup>
                          <m:r>
                            <a:rPr lang="en-US" sz="3600" b="0" i="1" smtClean="0">
                              <a:latin typeface="Cambria Math" panose="02040503050406030204" pitchFamily="18" charset="0"/>
                            </a:rPr>
                            <m:t>𝑧</m:t>
                          </m:r>
                        </m:sup>
                      </m:sSup>
                    </m:oMath>
                  </m:oMathPara>
                </a14:m>
                <a:endParaRPr lang="en-US" sz="3600" dirty="0"/>
              </a:p>
            </p:txBody>
          </p:sp>
        </mc:Choice>
        <mc:Fallback xmlns="">
          <p:sp>
            <p:nvSpPr>
              <p:cNvPr id="2" name="TextBox 1">
                <a:extLst>
                  <a:ext uri="{FF2B5EF4-FFF2-40B4-BE49-F238E27FC236}">
                    <a16:creationId xmlns:a16="http://schemas.microsoft.com/office/drawing/2014/main" id="{555C5CF3-D446-08A2-6534-6B178F1FFA4B}"/>
                  </a:ext>
                </a:extLst>
              </p:cNvPr>
              <p:cNvSpPr txBox="1">
                <a:spLocks noRot="1" noChangeAspect="1" noMove="1" noResize="1" noEditPoints="1" noAdjustHandles="1" noChangeArrowheads="1" noChangeShapeType="1" noTextEdit="1"/>
              </p:cNvSpPr>
              <p:nvPr/>
            </p:nvSpPr>
            <p:spPr>
              <a:xfrm>
                <a:off x="1118286" y="2687594"/>
                <a:ext cx="2180968" cy="553998"/>
              </a:xfrm>
              <a:prstGeom prst="rect">
                <a:avLst/>
              </a:prstGeom>
              <a:blipFill>
                <a:blip r:embed="rId3"/>
                <a:stretch>
                  <a:fillRect l="-6936" b="-4444"/>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18E46BC-434A-8B8B-FB93-70A0D3F252F0}"/>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Newmark 1986. </a:t>
            </a:r>
            <a:r>
              <a:rPr lang="en-US" sz="1600" i="1" dirty="0">
                <a:cs typeface="Franklin Gothic Medium"/>
              </a:rPr>
              <a:t>Biological Journal of the Linnean Society.</a:t>
            </a:r>
            <a:endParaRPr lang="en-US" sz="1600" dirty="0">
              <a:cs typeface="Franklin Gothic Medium"/>
            </a:endParaRPr>
          </a:p>
        </p:txBody>
      </p:sp>
      <p:pic>
        <p:nvPicPr>
          <p:cNvPr id="13" name="Picture 12" descr="Chart, scatter chart&#10;&#10;Description automatically generated">
            <a:extLst>
              <a:ext uri="{FF2B5EF4-FFF2-40B4-BE49-F238E27FC236}">
                <a16:creationId xmlns:a16="http://schemas.microsoft.com/office/drawing/2014/main" id="{A6F25CFA-BBD1-C8A9-BA65-4FEB1CA39B21}"/>
              </a:ext>
            </a:extLst>
          </p:cNvPr>
          <p:cNvPicPr>
            <a:picLocks noChangeAspect="1"/>
          </p:cNvPicPr>
          <p:nvPr/>
        </p:nvPicPr>
        <p:blipFill rotWithShape="1">
          <a:blip r:embed="rId4"/>
          <a:srcRect t="2468"/>
          <a:stretch/>
        </p:blipFill>
        <p:spPr>
          <a:xfrm>
            <a:off x="8369836" y="1800692"/>
            <a:ext cx="3687462" cy="4738509"/>
          </a:xfrm>
          <a:prstGeom prst="rect">
            <a:avLst/>
          </a:prstGeom>
        </p:spPr>
      </p:pic>
      <p:sp>
        <p:nvSpPr>
          <p:cNvPr id="14" name="TextBox 13">
            <a:extLst>
              <a:ext uri="{FF2B5EF4-FFF2-40B4-BE49-F238E27FC236}">
                <a16:creationId xmlns:a16="http://schemas.microsoft.com/office/drawing/2014/main" id="{BA355368-DC41-2569-6909-69B4AAC691A6}"/>
              </a:ext>
            </a:extLst>
          </p:cNvPr>
          <p:cNvSpPr txBox="1"/>
          <p:nvPr/>
        </p:nvSpPr>
        <p:spPr>
          <a:xfrm>
            <a:off x="6765788" y="1481893"/>
            <a:ext cx="3687462" cy="584775"/>
          </a:xfrm>
          <a:prstGeom prst="rect">
            <a:avLst/>
          </a:prstGeom>
          <a:noFill/>
        </p:spPr>
        <p:txBody>
          <a:bodyPr wrap="square" rtlCol="0">
            <a:spAutoFit/>
          </a:bodyPr>
          <a:lstStyle/>
          <a:p>
            <a:pPr algn="r"/>
            <a:r>
              <a:rPr lang="en-US" sz="1600" b="1" dirty="0">
                <a:cs typeface="Franklin Gothic Medium"/>
              </a:rPr>
              <a:t>Mammal species of western US national parks</a:t>
            </a:r>
          </a:p>
        </p:txBody>
      </p:sp>
      <p:pic>
        <p:nvPicPr>
          <p:cNvPr id="15" name="Picture 14" descr="Diagram&#10;&#10;Description automatically generated">
            <a:extLst>
              <a:ext uri="{FF2B5EF4-FFF2-40B4-BE49-F238E27FC236}">
                <a16:creationId xmlns:a16="http://schemas.microsoft.com/office/drawing/2014/main" id="{A80E2B7C-78E7-DF76-E265-32E0F01EFDC4}"/>
              </a:ext>
            </a:extLst>
          </p:cNvPr>
          <p:cNvPicPr>
            <a:picLocks noChangeAspect="1"/>
          </p:cNvPicPr>
          <p:nvPr/>
        </p:nvPicPr>
        <p:blipFill rotWithShape="1">
          <a:blip r:embed="rId5"/>
          <a:srcRect t="2161"/>
          <a:stretch/>
        </p:blipFill>
        <p:spPr>
          <a:xfrm>
            <a:off x="5459260" y="1872639"/>
            <a:ext cx="2935290" cy="4257310"/>
          </a:xfrm>
          <a:prstGeom prst="rect">
            <a:avLst/>
          </a:prstGeom>
        </p:spPr>
      </p:pic>
    </p:spTree>
    <p:extLst>
      <p:ext uri="{BB962C8B-B14F-4D97-AF65-F5344CB8AC3E}">
        <p14:creationId xmlns:p14="http://schemas.microsoft.com/office/powerpoint/2010/main" val="4072607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7833DB-C81C-7EB0-1470-83592D3BD981}"/>
              </a:ext>
            </a:extLst>
          </p:cNvPr>
          <p:cNvSpPr txBox="1">
            <a:spLocks/>
          </p:cNvSpPr>
          <p:nvPr/>
        </p:nvSpPr>
        <p:spPr>
          <a:xfrm>
            <a:off x="1248033" y="209015"/>
            <a:ext cx="9106930" cy="185632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We can use the </a:t>
            </a:r>
            <a:r>
              <a:rPr lang="en-US" sz="3200" b="1" dirty="0">
                <a:solidFill>
                  <a:srgbClr val="C00000"/>
                </a:solidFill>
                <a:latin typeface="+mn-lt"/>
              </a:rPr>
              <a:t>species-area relationship</a:t>
            </a:r>
            <a:r>
              <a:rPr lang="en-US" sz="3200" dirty="0">
                <a:latin typeface="+mn-lt"/>
              </a:rPr>
              <a:t> (</a:t>
            </a:r>
            <a:r>
              <a:rPr lang="en-US" sz="3200" b="1" dirty="0">
                <a:solidFill>
                  <a:srgbClr val="C00000"/>
                </a:solidFill>
                <a:latin typeface="+mn-lt"/>
              </a:rPr>
              <a:t>SAR</a:t>
            </a:r>
            <a:r>
              <a:rPr lang="en-US" sz="3200" dirty="0">
                <a:latin typeface="+mn-lt"/>
              </a:rPr>
              <a:t>) to build </a:t>
            </a:r>
            <a:r>
              <a:rPr lang="en-US" sz="3200" b="1" dirty="0">
                <a:solidFill>
                  <a:srgbClr val="C00000"/>
                </a:solidFill>
                <a:latin typeface="+mn-lt"/>
              </a:rPr>
              <a:t>species accumulation curves </a:t>
            </a:r>
            <a:r>
              <a:rPr lang="en-US" sz="3200" dirty="0">
                <a:latin typeface="+mn-lt"/>
              </a:rPr>
              <a:t>to understand if we have representatively sampled a population in field studies.</a:t>
            </a:r>
          </a:p>
        </p:txBody>
      </p:sp>
      <p:sp>
        <p:nvSpPr>
          <p:cNvPr id="11" name="TextBox 10">
            <a:extLst>
              <a:ext uri="{FF2B5EF4-FFF2-40B4-BE49-F238E27FC236}">
                <a16:creationId xmlns:a16="http://schemas.microsoft.com/office/drawing/2014/main" id="{318E46BC-434A-8B8B-FB93-70A0D3F252F0}"/>
              </a:ext>
            </a:extLst>
          </p:cNvPr>
          <p:cNvSpPr txBox="1"/>
          <p:nvPr/>
        </p:nvSpPr>
        <p:spPr>
          <a:xfrm>
            <a:off x="6991594" y="6519446"/>
            <a:ext cx="5200406" cy="338554"/>
          </a:xfrm>
          <a:prstGeom prst="rect">
            <a:avLst/>
          </a:prstGeom>
          <a:noFill/>
        </p:spPr>
        <p:txBody>
          <a:bodyPr wrap="square" rtlCol="0">
            <a:spAutoFit/>
          </a:bodyPr>
          <a:lstStyle/>
          <a:p>
            <a:pPr algn="r"/>
            <a:r>
              <a:rPr lang="en-US" sz="1600" dirty="0">
                <a:cs typeface="Franklin Gothic Medium"/>
              </a:rPr>
              <a:t>Thompson 2003. </a:t>
            </a:r>
            <a:r>
              <a:rPr lang="en-US" sz="1600" i="1" dirty="0">
                <a:cs typeface="Franklin Gothic Medium"/>
              </a:rPr>
              <a:t>Animal Ecology.</a:t>
            </a:r>
            <a:endParaRPr lang="en-US" sz="1600" dirty="0">
              <a:cs typeface="Franklin Gothic Medium"/>
            </a:endParaRPr>
          </a:p>
        </p:txBody>
      </p:sp>
      <p:pic>
        <p:nvPicPr>
          <p:cNvPr id="10" name="Picture 9" descr="Diagram&#10;&#10;Description automatically generated">
            <a:extLst>
              <a:ext uri="{FF2B5EF4-FFF2-40B4-BE49-F238E27FC236}">
                <a16:creationId xmlns:a16="http://schemas.microsoft.com/office/drawing/2014/main" id="{05379AF9-6B9E-B34F-1401-98745F06E30B}"/>
              </a:ext>
            </a:extLst>
          </p:cNvPr>
          <p:cNvPicPr>
            <a:picLocks noChangeAspect="1"/>
          </p:cNvPicPr>
          <p:nvPr/>
        </p:nvPicPr>
        <p:blipFill rotWithShape="1">
          <a:blip r:embed="rId3"/>
          <a:srcRect l="4908" t="5373" r="6409" b="2353"/>
          <a:stretch/>
        </p:blipFill>
        <p:spPr>
          <a:xfrm>
            <a:off x="3171361" y="2129230"/>
            <a:ext cx="5597610" cy="4628862"/>
          </a:xfrm>
          <a:prstGeom prst="rect">
            <a:avLst/>
          </a:prstGeom>
        </p:spPr>
      </p:pic>
      <p:pic>
        <p:nvPicPr>
          <p:cNvPr id="20482" name="Picture 2" descr="Make A Pitfall Trap - Raritan Headwaters">
            <a:extLst>
              <a:ext uri="{FF2B5EF4-FFF2-40B4-BE49-F238E27FC236}">
                <a16:creationId xmlns:a16="http://schemas.microsoft.com/office/drawing/2014/main" id="{EDAAADE5-B9F9-FDA1-62AD-9FE9DE680A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643" t="14076" r="14635"/>
          <a:stretch/>
        </p:blipFill>
        <p:spPr bwMode="auto">
          <a:xfrm>
            <a:off x="9020640" y="3663778"/>
            <a:ext cx="3034539" cy="27423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6" name="Picture 15" descr="Map&#10;&#10;Description automatically generated">
            <a:extLst>
              <a:ext uri="{FF2B5EF4-FFF2-40B4-BE49-F238E27FC236}">
                <a16:creationId xmlns:a16="http://schemas.microsoft.com/office/drawing/2014/main" id="{29BD09AA-2A3D-286A-F7AE-6D513BFD458C}"/>
              </a:ext>
            </a:extLst>
          </p:cNvPr>
          <p:cNvPicPr>
            <a:picLocks noChangeAspect="1"/>
          </p:cNvPicPr>
          <p:nvPr/>
        </p:nvPicPr>
        <p:blipFill>
          <a:blip r:embed="rId5"/>
          <a:stretch>
            <a:fillRect/>
          </a:stretch>
        </p:blipFill>
        <p:spPr>
          <a:xfrm>
            <a:off x="227810" y="2876341"/>
            <a:ext cx="2311400" cy="2832100"/>
          </a:xfrm>
          <a:prstGeom prst="rect">
            <a:avLst/>
          </a:prstGeom>
        </p:spPr>
      </p:pic>
      <p:sp>
        <p:nvSpPr>
          <p:cNvPr id="19" name="TextBox 18">
            <a:extLst>
              <a:ext uri="{FF2B5EF4-FFF2-40B4-BE49-F238E27FC236}">
                <a16:creationId xmlns:a16="http://schemas.microsoft.com/office/drawing/2014/main" id="{7B171221-AC64-5BA7-86A6-BA65892F62D6}"/>
              </a:ext>
            </a:extLst>
          </p:cNvPr>
          <p:cNvSpPr txBox="1"/>
          <p:nvPr/>
        </p:nvSpPr>
        <p:spPr>
          <a:xfrm>
            <a:off x="4692136" y="6406127"/>
            <a:ext cx="3369962" cy="338554"/>
          </a:xfrm>
          <a:prstGeom prst="rect">
            <a:avLst/>
          </a:prstGeom>
          <a:solidFill>
            <a:schemeClr val="bg1"/>
          </a:solidFill>
        </p:spPr>
        <p:txBody>
          <a:bodyPr wrap="square" rtlCol="0">
            <a:spAutoFit/>
          </a:bodyPr>
          <a:lstStyle/>
          <a:p>
            <a:pPr algn="ctr"/>
            <a:r>
              <a:rPr lang="en-US" sz="1600" dirty="0">
                <a:latin typeface="Arial" panose="020B0604020202020204" pitchFamily="34" charset="0"/>
                <a:cs typeface="Arial" panose="020B0604020202020204" pitchFamily="34" charset="0"/>
              </a:rPr>
              <a:t>No. individuals captured</a:t>
            </a:r>
          </a:p>
        </p:txBody>
      </p:sp>
      <p:sp>
        <p:nvSpPr>
          <p:cNvPr id="20" name="TextBox 19">
            <a:extLst>
              <a:ext uri="{FF2B5EF4-FFF2-40B4-BE49-F238E27FC236}">
                <a16:creationId xmlns:a16="http://schemas.microsoft.com/office/drawing/2014/main" id="{DFE6BA55-5207-74E2-C905-213A05EE95C8}"/>
              </a:ext>
            </a:extLst>
          </p:cNvPr>
          <p:cNvSpPr txBox="1"/>
          <p:nvPr/>
        </p:nvSpPr>
        <p:spPr>
          <a:xfrm rot="16200000">
            <a:off x="1895687" y="4123114"/>
            <a:ext cx="2726037" cy="338554"/>
          </a:xfrm>
          <a:prstGeom prst="rect">
            <a:avLst/>
          </a:prstGeom>
          <a:solidFill>
            <a:schemeClr val="bg1"/>
          </a:solidFill>
        </p:spPr>
        <p:txBody>
          <a:bodyPr wrap="square" rtlCol="0">
            <a:spAutoFit/>
          </a:bodyPr>
          <a:lstStyle/>
          <a:p>
            <a:pPr algn="ctr"/>
            <a:r>
              <a:rPr lang="en-US" sz="1600" dirty="0">
                <a:latin typeface="Arial" panose="020B0604020202020204" pitchFamily="34" charset="0"/>
                <a:cs typeface="Arial" panose="020B0604020202020204" pitchFamily="34" charset="0"/>
              </a:rPr>
              <a:t>No. species captured</a:t>
            </a:r>
          </a:p>
        </p:txBody>
      </p:sp>
    </p:spTree>
    <p:extLst>
      <p:ext uri="{BB962C8B-B14F-4D97-AF65-F5344CB8AC3E}">
        <p14:creationId xmlns:p14="http://schemas.microsoft.com/office/powerpoint/2010/main" val="26934207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B57A5-00F8-7D40-78F1-FB5A48CD6538}"/>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C403F6D6-D7BE-74B2-0251-F6417323D5EC}"/>
              </a:ext>
            </a:extLst>
          </p:cNvPr>
          <p:cNvSpPr>
            <a:spLocks noGrp="1"/>
          </p:cNvSpPr>
          <p:nvPr>
            <p:ph type="subTitle" idx="1"/>
          </p:nvPr>
        </p:nvSpPr>
        <p:spPr/>
        <p:txBody>
          <a:bodyPr/>
          <a:lstStyle/>
          <a:p>
            <a:endParaRPr lang="en-US"/>
          </a:p>
        </p:txBody>
      </p:sp>
      <p:pic>
        <p:nvPicPr>
          <p:cNvPr id="5" name="slide.url=https://www.polleverywhere.com/multiple_choice_polls/GbP9DSSCQBRySuc3bFkGo?display_state=instructions&amp;activity_state=opened&amp;state=opened&amp;flow=Instructor&amp;onscreen=persist">
            <a:extLst>
              <a:ext uri="{FF2B5EF4-FFF2-40B4-BE49-F238E27FC236}">
                <a16:creationId xmlns:a16="http://schemas.microsoft.com/office/drawing/2014/main" id="{55AA1593-F2B2-5135-28C9-5E48BE5AFD6E}"/>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7395332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A138D-17DC-1224-8C98-0EA268FC40BE}"/>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1E0DBCC-1A42-BB02-44CB-4B580BE3287D}"/>
              </a:ext>
            </a:extLst>
          </p:cNvPr>
          <p:cNvSpPr>
            <a:spLocks noGrp="1"/>
          </p:cNvSpPr>
          <p:nvPr>
            <p:ph type="subTitle" idx="1"/>
          </p:nvPr>
        </p:nvSpPr>
        <p:spPr/>
        <p:txBody>
          <a:bodyPr/>
          <a:lstStyle/>
          <a:p>
            <a:endParaRPr lang="en-US"/>
          </a:p>
        </p:txBody>
      </p:sp>
      <p:pic>
        <p:nvPicPr>
          <p:cNvPr id="5" name="slide.url=https://www.polleverywhere.com/multiple_choice_polls/GbP9DSSCQBRySuc3bFkGo?display_state=chart&amp;activity_state=closed&amp;state=closed&amp;flow=Instructor&amp;onscreen=persist">
            <a:extLst>
              <a:ext uri="{FF2B5EF4-FFF2-40B4-BE49-F238E27FC236}">
                <a16:creationId xmlns:a16="http://schemas.microsoft.com/office/drawing/2014/main" id="{F5E04D65-7105-88FA-3C99-D38DC12439CA}"/>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28970840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31A10-EF6F-9D15-2272-E1E181BBBEB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ADFB163-B464-2AEA-34D9-C7FCC79CB1A6}"/>
              </a:ext>
            </a:extLst>
          </p:cNvPr>
          <p:cNvSpPr>
            <a:spLocks noGrp="1"/>
          </p:cNvSpPr>
          <p:nvPr>
            <p:ph type="subTitle" idx="1"/>
          </p:nvPr>
        </p:nvSpPr>
        <p:spPr/>
        <p:txBody>
          <a:bodyPr/>
          <a:lstStyle/>
          <a:p>
            <a:endParaRPr lang="en-US"/>
          </a:p>
        </p:txBody>
      </p:sp>
      <p:pic>
        <p:nvPicPr>
          <p:cNvPr id="5" name="slide.url=https://www.polleverywhere.com/multiple_choice_polls/GbP9DSSCQBRySuc3bFkGo?display_state=chart&amp;activity_state=closed&amp;display=correctness&amp;state=closed&amp;flow=Instructor&amp;onscreen=persist">
            <a:extLst>
              <a:ext uri="{FF2B5EF4-FFF2-40B4-BE49-F238E27FC236}">
                <a16:creationId xmlns:a16="http://schemas.microsoft.com/office/drawing/2014/main" id="{DD84F692-AD83-DAFF-9E11-C3AB0C32CD3C}"/>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27744564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88889-C6E1-1350-0A7D-846CF025E1B7}"/>
              </a:ext>
            </a:extLst>
          </p:cNvPr>
          <p:cNvSpPr txBox="1">
            <a:spLocks/>
          </p:cNvSpPr>
          <p:nvPr/>
        </p:nvSpPr>
        <p:spPr>
          <a:xfrm>
            <a:off x="1977080" y="238485"/>
            <a:ext cx="8600303" cy="81597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latin typeface="+mn-lt"/>
              </a:rPr>
              <a:t>Building on the species-area relationship (SAR), MacArthur and Wilson proposed the </a:t>
            </a:r>
            <a:r>
              <a:rPr lang="en-US" sz="2600" b="1" dirty="0">
                <a:solidFill>
                  <a:srgbClr val="C00000"/>
                </a:solidFill>
                <a:latin typeface="+mn-lt"/>
              </a:rPr>
              <a:t>theory of island biogeography</a:t>
            </a:r>
            <a:r>
              <a:rPr lang="en-US" sz="2600" dirty="0">
                <a:latin typeface="+mn-lt"/>
              </a:rPr>
              <a:t>.</a:t>
            </a:r>
          </a:p>
        </p:txBody>
      </p:sp>
      <p:pic>
        <p:nvPicPr>
          <p:cNvPr id="21506" name="Picture 2">
            <a:extLst>
              <a:ext uri="{FF2B5EF4-FFF2-40B4-BE49-F238E27FC236}">
                <a16:creationId xmlns:a16="http://schemas.microsoft.com/office/drawing/2014/main" id="{0A943192-0C76-6F5F-D360-1F594C281C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2702" y="1496613"/>
            <a:ext cx="2757832" cy="41994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5AF93B3-CFA3-0130-84BA-9125A9600AA4}"/>
              </a:ext>
            </a:extLst>
          </p:cNvPr>
          <p:cNvSpPr txBox="1"/>
          <p:nvPr/>
        </p:nvSpPr>
        <p:spPr>
          <a:xfrm>
            <a:off x="6096000" y="6273225"/>
            <a:ext cx="6096000" cy="584775"/>
          </a:xfrm>
          <a:prstGeom prst="rect">
            <a:avLst/>
          </a:prstGeom>
          <a:noFill/>
        </p:spPr>
        <p:txBody>
          <a:bodyPr wrap="square" rtlCol="0">
            <a:spAutoFit/>
          </a:bodyPr>
          <a:lstStyle/>
          <a:p>
            <a:pPr algn="r"/>
            <a:r>
              <a:rPr lang="en-US" sz="1600" dirty="0">
                <a:cs typeface="Franklin Gothic Medium"/>
              </a:rPr>
              <a:t>MacArthur and Wilson. 1963. </a:t>
            </a:r>
            <a:r>
              <a:rPr lang="en-US" sz="1600" i="1" dirty="0">
                <a:cs typeface="Franklin Gothic Medium"/>
              </a:rPr>
              <a:t>Evolution.</a:t>
            </a:r>
          </a:p>
          <a:p>
            <a:pPr algn="r"/>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spTree>
    <p:extLst>
      <p:ext uri="{BB962C8B-B14F-4D97-AF65-F5344CB8AC3E}">
        <p14:creationId xmlns:p14="http://schemas.microsoft.com/office/powerpoint/2010/main" val="30421236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88889-C6E1-1350-0A7D-846CF025E1B7}"/>
              </a:ext>
            </a:extLst>
          </p:cNvPr>
          <p:cNvSpPr txBox="1">
            <a:spLocks/>
          </p:cNvSpPr>
          <p:nvPr/>
        </p:nvSpPr>
        <p:spPr>
          <a:xfrm>
            <a:off x="1977080" y="238485"/>
            <a:ext cx="8600303" cy="81597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latin typeface="+mn-lt"/>
              </a:rPr>
              <a:t>Building on the species-area relationship (SAR), MacArthur and Wilson proposed the </a:t>
            </a:r>
            <a:r>
              <a:rPr lang="en-US" sz="2600" b="1" dirty="0">
                <a:solidFill>
                  <a:srgbClr val="C00000"/>
                </a:solidFill>
                <a:latin typeface="+mn-lt"/>
              </a:rPr>
              <a:t>theory of island biogeography</a:t>
            </a:r>
            <a:r>
              <a:rPr lang="en-US" sz="2600" dirty="0">
                <a:latin typeface="+mn-lt"/>
              </a:rPr>
              <a:t>.</a:t>
            </a:r>
          </a:p>
        </p:txBody>
      </p:sp>
      <p:pic>
        <p:nvPicPr>
          <p:cNvPr id="21506" name="Picture 2">
            <a:extLst>
              <a:ext uri="{FF2B5EF4-FFF2-40B4-BE49-F238E27FC236}">
                <a16:creationId xmlns:a16="http://schemas.microsoft.com/office/drawing/2014/main" id="{0A943192-0C76-6F5F-D360-1F594C281C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8315" y="2021253"/>
            <a:ext cx="2757832" cy="41994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5AF93B3-CFA3-0130-84BA-9125A9600AA4}"/>
              </a:ext>
            </a:extLst>
          </p:cNvPr>
          <p:cNvSpPr txBox="1"/>
          <p:nvPr/>
        </p:nvSpPr>
        <p:spPr>
          <a:xfrm>
            <a:off x="6096000" y="6273225"/>
            <a:ext cx="6096000" cy="584775"/>
          </a:xfrm>
          <a:prstGeom prst="rect">
            <a:avLst/>
          </a:prstGeom>
          <a:noFill/>
        </p:spPr>
        <p:txBody>
          <a:bodyPr wrap="square" rtlCol="0">
            <a:spAutoFit/>
          </a:bodyPr>
          <a:lstStyle/>
          <a:p>
            <a:pPr algn="r"/>
            <a:r>
              <a:rPr lang="en-US" sz="1600" dirty="0">
                <a:cs typeface="Franklin Gothic Medium"/>
              </a:rPr>
              <a:t>MacArthur and Wilson. 1963. </a:t>
            </a:r>
            <a:r>
              <a:rPr lang="en-US" sz="1600" i="1" dirty="0">
                <a:cs typeface="Franklin Gothic Medium"/>
              </a:rPr>
              <a:t>Evolution.</a:t>
            </a:r>
          </a:p>
          <a:p>
            <a:pPr algn="r"/>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sp>
        <p:nvSpPr>
          <p:cNvPr id="3" name="Title 1">
            <a:extLst>
              <a:ext uri="{FF2B5EF4-FFF2-40B4-BE49-F238E27FC236}">
                <a16:creationId xmlns:a16="http://schemas.microsoft.com/office/drawing/2014/main" id="{1D4422AC-5B65-99E2-FC3E-079317F125F3}"/>
              </a:ext>
            </a:extLst>
          </p:cNvPr>
          <p:cNvSpPr txBox="1">
            <a:spLocks/>
          </p:cNvSpPr>
          <p:nvPr/>
        </p:nvSpPr>
        <p:spPr>
          <a:xfrm>
            <a:off x="778476" y="1256072"/>
            <a:ext cx="10813023" cy="5635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dirty="0">
                <a:latin typeface="+mn-lt"/>
              </a:rPr>
              <a:t>This theory offers a null model for the number of species found in a given habitat, predictable from both the </a:t>
            </a:r>
            <a:r>
              <a:rPr lang="en-US" sz="2200" b="1" dirty="0">
                <a:solidFill>
                  <a:srgbClr val="C00000"/>
                </a:solidFill>
                <a:latin typeface="+mn-lt"/>
              </a:rPr>
              <a:t>size</a:t>
            </a:r>
            <a:r>
              <a:rPr lang="en-US" sz="2200" dirty="0">
                <a:latin typeface="+mn-lt"/>
              </a:rPr>
              <a:t> of the habitat and its </a:t>
            </a:r>
            <a:r>
              <a:rPr lang="en-US" sz="2200" b="1" dirty="0">
                <a:solidFill>
                  <a:srgbClr val="C00000"/>
                </a:solidFill>
                <a:latin typeface="+mn-lt"/>
              </a:rPr>
              <a:t>distance</a:t>
            </a:r>
            <a:r>
              <a:rPr lang="en-US" sz="2200" dirty="0">
                <a:latin typeface="+mn-lt"/>
              </a:rPr>
              <a:t> from a source population.</a:t>
            </a:r>
          </a:p>
        </p:txBody>
      </p:sp>
    </p:spTree>
    <p:extLst>
      <p:ext uri="{BB962C8B-B14F-4D97-AF65-F5344CB8AC3E}">
        <p14:creationId xmlns:p14="http://schemas.microsoft.com/office/powerpoint/2010/main" val="20461901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3B1D232-E252-6D93-039E-39109FF3D4E5}"/>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p:pic>
        <p:nvPicPr>
          <p:cNvPr id="6" name="Picture 5" descr="A graph of a red line&#10;&#10;Description automatically generated">
            <a:extLst>
              <a:ext uri="{FF2B5EF4-FFF2-40B4-BE49-F238E27FC236}">
                <a16:creationId xmlns:a16="http://schemas.microsoft.com/office/drawing/2014/main" id="{0D0E285E-A9AB-9DDC-71AD-E98255CF4AFE}"/>
              </a:ext>
            </a:extLst>
          </p:cNvPr>
          <p:cNvPicPr>
            <a:picLocks noChangeAspect="1"/>
          </p:cNvPicPr>
          <p:nvPr/>
        </p:nvPicPr>
        <p:blipFill rotWithShape="1">
          <a:blip r:embed="rId3"/>
          <a:srcRect t="18833" r="5416" b="3146"/>
          <a:stretch/>
        </p:blipFill>
        <p:spPr>
          <a:xfrm>
            <a:off x="2794028" y="2494570"/>
            <a:ext cx="6244939" cy="4292770"/>
          </a:xfrm>
          <a:prstGeom prst="rect">
            <a:avLst/>
          </a:prstGeom>
        </p:spPr>
      </p:pic>
      <p:sp>
        <p:nvSpPr>
          <p:cNvPr id="9" name="TextBox 8">
            <a:extLst>
              <a:ext uri="{FF2B5EF4-FFF2-40B4-BE49-F238E27FC236}">
                <a16:creationId xmlns:a16="http://schemas.microsoft.com/office/drawing/2014/main" id="{EBCEDAD5-FE70-8044-E58A-36BE75A394F8}"/>
              </a:ext>
            </a:extLst>
          </p:cNvPr>
          <p:cNvSpPr txBox="1"/>
          <p:nvPr/>
        </p:nvSpPr>
        <p:spPr>
          <a:xfrm rot="3714921">
            <a:off x="3709423" y="2967697"/>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10" name="TextBox 9">
            <a:extLst>
              <a:ext uri="{FF2B5EF4-FFF2-40B4-BE49-F238E27FC236}">
                <a16:creationId xmlns:a16="http://schemas.microsoft.com/office/drawing/2014/main" id="{A19FB09C-7044-0467-F424-01DFE2D14C7B}"/>
              </a:ext>
            </a:extLst>
          </p:cNvPr>
          <p:cNvSpPr txBox="1"/>
          <p:nvPr/>
        </p:nvSpPr>
        <p:spPr>
          <a:xfrm rot="19332328">
            <a:off x="6237317" y="318769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sp>
        <p:nvSpPr>
          <p:cNvPr id="11" name="TextBox 10">
            <a:extLst>
              <a:ext uri="{FF2B5EF4-FFF2-40B4-BE49-F238E27FC236}">
                <a16:creationId xmlns:a16="http://schemas.microsoft.com/office/drawing/2014/main" id="{11A0851C-7187-44F8-187A-A10CA6FE0781}"/>
              </a:ext>
            </a:extLst>
          </p:cNvPr>
          <p:cNvSpPr txBox="1"/>
          <p:nvPr/>
        </p:nvSpPr>
        <p:spPr>
          <a:xfrm>
            <a:off x="0" y="6342491"/>
            <a:ext cx="6096000" cy="584775"/>
          </a:xfrm>
          <a:prstGeom prst="rect">
            <a:avLst/>
          </a:prstGeom>
          <a:noFill/>
        </p:spPr>
        <p:txBody>
          <a:bodyPr wrap="square" rtlCol="0">
            <a:spAutoFit/>
          </a:bodyPr>
          <a:lstStyle/>
          <a:p>
            <a:r>
              <a:rPr lang="en-US" sz="1600" dirty="0">
                <a:cs typeface="Franklin Gothic Medium"/>
              </a:rPr>
              <a:t>MacArthur and Wilson. 1963. </a:t>
            </a:r>
            <a:r>
              <a:rPr lang="en-US" sz="1600" i="1" dirty="0">
                <a:cs typeface="Franklin Gothic Medium"/>
              </a:rPr>
              <a:t>Evolution.</a:t>
            </a:r>
          </a:p>
          <a:p>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spTree>
    <p:extLst>
      <p:ext uri="{BB962C8B-B14F-4D97-AF65-F5344CB8AC3E}">
        <p14:creationId xmlns:p14="http://schemas.microsoft.com/office/powerpoint/2010/main" val="3204787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9B5C-D9D1-FF7F-9CA5-CDCFC332EDE5}"/>
              </a:ext>
            </a:extLst>
          </p:cNvPr>
          <p:cNvSpPr>
            <a:spLocks noGrp="1"/>
          </p:cNvSpPr>
          <p:nvPr>
            <p:ph type="ctrTitle"/>
          </p:nvPr>
        </p:nvSpPr>
        <p:spPr/>
        <p:txBody>
          <a:bodyPr/>
          <a:lstStyle/>
          <a:p>
            <a:r>
              <a:rPr lang="en-US" dirty="0"/>
              <a:t>Fundamentals of Ecology</a:t>
            </a:r>
          </a:p>
        </p:txBody>
      </p:sp>
      <p:sp>
        <p:nvSpPr>
          <p:cNvPr id="3" name="Subtitle 2">
            <a:extLst>
              <a:ext uri="{FF2B5EF4-FFF2-40B4-BE49-F238E27FC236}">
                <a16:creationId xmlns:a16="http://schemas.microsoft.com/office/drawing/2014/main" id="{B050D385-EFC5-A61B-7FED-46BFE9BFE306}"/>
              </a:ext>
            </a:extLst>
          </p:cNvPr>
          <p:cNvSpPr>
            <a:spLocks noGrp="1"/>
          </p:cNvSpPr>
          <p:nvPr>
            <p:ph type="subTitle" idx="1"/>
          </p:nvPr>
        </p:nvSpPr>
        <p:spPr/>
        <p:txBody>
          <a:bodyPr>
            <a:normAutofit/>
          </a:bodyPr>
          <a:lstStyle/>
          <a:p>
            <a:r>
              <a:rPr lang="en-US" dirty="0"/>
              <a:t>Week 9, Ecology Lecture 8</a:t>
            </a:r>
          </a:p>
          <a:p>
            <a:r>
              <a:rPr lang="en-US" dirty="0"/>
              <a:t>Cara Brook</a:t>
            </a:r>
          </a:p>
          <a:p>
            <a:r>
              <a:rPr lang="en-US" dirty="0"/>
              <a:t>February 29, 2024</a:t>
            </a:r>
          </a:p>
        </p:txBody>
      </p:sp>
    </p:spTree>
    <p:extLst>
      <p:ext uri="{BB962C8B-B14F-4D97-AF65-F5344CB8AC3E}">
        <p14:creationId xmlns:p14="http://schemas.microsoft.com/office/powerpoint/2010/main" val="30214027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3B1D232-E252-6D93-039E-39109FF3D4E5}"/>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p:sp>
        <p:nvSpPr>
          <p:cNvPr id="6" name="Oval 5">
            <a:extLst>
              <a:ext uri="{FF2B5EF4-FFF2-40B4-BE49-F238E27FC236}">
                <a16:creationId xmlns:a16="http://schemas.microsoft.com/office/drawing/2014/main" id="{7DC3F1C6-64B2-50B4-4FB4-5F08D9708C5C}"/>
              </a:ext>
            </a:extLst>
          </p:cNvPr>
          <p:cNvSpPr/>
          <p:nvPr/>
        </p:nvSpPr>
        <p:spPr>
          <a:xfrm>
            <a:off x="10352430" y="3843673"/>
            <a:ext cx="1533601" cy="1553770"/>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N=100</a:t>
            </a:r>
          </a:p>
        </p:txBody>
      </p:sp>
      <p:sp>
        <p:nvSpPr>
          <p:cNvPr id="7" name="Oval 6">
            <a:extLst>
              <a:ext uri="{FF2B5EF4-FFF2-40B4-BE49-F238E27FC236}">
                <a16:creationId xmlns:a16="http://schemas.microsoft.com/office/drawing/2014/main" id="{3EC975FA-B026-804C-529F-DB4419DCFEFB}"/>
              </a:ext>
            </a:extLst>
          </p:cNvPr>
          <p:cNvSpPr/>
          <p:nvPr/>
        </p:nvSpPr>
        <p:spPr>
          <a:xfrm>
            <a:off x="9445669" y="4774614"/>
            <a:ext cx="533309" cy="519875"/>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a:t>
            </a:r>
          </a:p>
        </p:txBody>
      </p:sp>
      <p:sp>
        <p:nvSpPr>
          <p:cNvPr id="8" name="TextBox 7">
            <a:extLst>
              <a:ext uri="{FF2B5EF4-FFF2-40B4-BE49-F238E27FC236}">
                <a16:creationId xmlns:a16="http://schemas.microsoft.com/office/drawing/2014/main" id="{9CAD5DEB-9D9C-479C-481D-8572F5D4BE90}"/>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pic>
        <p:nvPicPr>
          <p:cNvPr id="2" name="Picture 1" descr="A graph of a red line&#10;&#10;Description automatically generated">
            <a:extLst>
              <a:ext uri="{FF2B5EF4-FFF2-40B4-BE49-F238E27FC236}">
                <a16:creationId xmlns:a16="http://schemas.microsoft.com/office/drawing/2014/main" id="{A5CA95AC-0FB6-19D7-F86A-5D778B40A41E}"/>
              </a:ext>
            </a:extLst>
          </p:cNvPr>
          <p:cNvPicPr>
            <a:picLocks noChangeAspect="1"/>
          </p:cNvPicPr>
          <p:nvPr/>
        </p:nvPicPr>
        <p:blipFill rotWithShape="1">
          <a:blip r:embed="rId3"/>
          <a:srcRect t="18833" r="5416" b="3146"/>
          <a:stretch/>
        </p:blipFill>
        <p:spPr>
          <a:xfrm>
            <a:off x="2794028" y="2494570"/>
            <a:ext cx="6244939" cy="4292770"/>
          </a:xfrm>
          <a:prstGeom prst="rect">
            <a:avLst/>
          </a:prstGeom>
        </p:spPr>
      </p:pic>
      <p:sp>
        <p:nvSpPr>
          <p:cNvPr id="3" name="TextBox 2">
            <a:extLst>
              <a:ext uri="{FF2B5EF4-FFF2-40B4-BE49-F238E27FC236}">
                <a16:creationId xmlns:a16="http://schemas.microsoft.com/office/drawing/2014/main" id="{F35D4177-F9A2-9A70-F381-36A4B8A8E8FF}"/>
              </a:ext>
            </a:extLst>
          </p:cNvPr>
          <p:cNvSpPr txBox="1"/>
          <p:nvPr/>
        </p:nvSpPr>
        <p:spPr>
          <a:xfrm rot="3714921">
            <a:off x="3709423" y="2967697"/>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5" name="TextBox 4">
            <a:extLst>
              <a:ext uri="{FF2B5EF4-FFF2-40B4-BE49-F238E27FC236}">
                <a16:creationId xmlns:a16="http://schemas.microsoft.com/office/drawing/2014/main" id="{15185605-DB3C-FA5D-3287-CF71E465BE79}"/>
              </a:ext>
            </a:extLst>
          </p:cNvPr>
          <p:cNvSpPr txBox="1"/>
          <p:nvPr/>
        </p:nvSpPr>
        <p:spPr>
          <a:xfrm rot="19332328">
            <a:off x="6237317" y="318769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cxnSp>
        <p:nvCxnSpPr>
          <p:cNvPr id="9" name="Straight Arrow Connector 8">
            <a:extLst>
              <a:ext uri="{FF2B5EF4-FFF2-40B4-BE49-F238E27FC236}">
                <a16:creationId xmlns:a16="http://schemas.microsoft.com/office/drawing/2014/main" id="{33D77203-2984-746B-C8B9-EF7990DFD2F4}"/>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83DA92D-C5C6-DA03-F8B4-C2BD2F39801C}"/>
              </a:ext>
            </a:extLst>
          </p:cNvPr>
          <p:cNvSpPr txBox="1"/>
          <p:nvPr/>
        </p:nvSpPr>
        <p:spPr>
          <a:xfrm>
            <a:off x="0" y="6342491"/>
            <a:ext cx="6096000" cy="584775"/>
          </a:xfrm>
          <a:prstGeom prst="rect">
            <a:avLst/>
          </a:prstGeom>
          <a:noFill/>
        </p:spPr>
        <p:txBody>
          <a:bodyPr wrap="square" rtlCol="0">
            <a:spAutoFit/>
          </a:bodyPr>
          <a:lstStyle/>
          <a:p>
            <a:r>
              <a:rPr lang="en-US" sz="1600" dirty="0">
                <a:cs typeface="Franklin Gothic Medium"/>
              </a:rPr>
              <a:t>MacArthur and Wilson. 1963. </a:t>
            </a:r>
            <a:r>
              <a:rPr lang="en-US" sz="1600" i="1" dirty="0">
                <a:cs typeface="Franklin Gothic Medium"/>
              </a:rPr>
              <a:t>Evolution.</a:t>
            </a:r>
          </a:p>
          <a:p>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spTree>
    <p:extLst>
      <p:ext uri="{BB962C8B-B14F-4D97-AF65-F5344CB8AC3E}">
        <p14:creationId xmlns:p14="http://schemas.microsoft.com/office/powerpoint/2010/main" val="3032963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red line&#10;&#10;Description automatically generated">
            <a:extLst>
              <a:ext uri="{FF2B5EF4-FFF2-40B4-BE49-F238E27FC236}">
                <a16:creationId xmlns:a16="http://schemas.microsoft.com/office/drawing/2014/main" id="{650FF63A-D183-58E7-C62C-BF7C4F760AB4}"/>
              </a:ext>
            </a:extLst>
          </p:cNvPr>
          <p:cNvPicPr>
            <a:picLocks noChangeAspect="1"/>
          </p:cNvPicPr>
          <p:nvPr/>
        </p:nvPicPr>
        <p:blipFill rotWithShape="1">
          <a:blip r:embed="rId3"/>
          <a:srcRect t="18833" r="5416" b="3146"/>
          <a:stretch/>
        </p:blipFill>
        <p:spPr>
          <a:xfrm>
            <a:off x="2794028" y="2494570"/>
            <a:ext cx="6244939" cy="4292770"/>
          </a:xfrm>
          <a:prstGeom prst="rect">
            <a:avLst/>
          </a:prstGeom>
        </p:spPr>
      </p:pic>
      <p:sp>
        <p:nvSpPr>
          <p:cNvPr id="13" name="TextBox 12">
            <a:extLst>
              <a:ext uri="{FF2B5EF4-FFF2-40B4-BE49-F238E27FC236}">
                <a16:creationId xmlns:a16="http://schemas.microsoft.com/office/drawing/2014/main" id="{43B1D232-E252-6D93-039E-39109FF3D4E5}"/>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sp>
        <p:nvSpPr>
          <p:cNvPr id="14" name="Oval 13">
            <a:extLst>
              <a:ext uri="{FF2B5EF4-FFF2-40B4-BE49-F238E27FC236}">
                <a16:creationId xmlns:a16="http://schemas.microsoft.com/office/drawing/2014/main" id="{F0F18845-ABBB-96B5-F1A6-18B42C749723}"/>
              </a:ext>
            </a:extLst>
          </p:cNvPr>
          <p:cNvSpPr/>
          <p:nvPr/>
        </p:nvSpPr>
        <p:spPr>
          <a:xfrm>
            <a:off x="1498052" y="4545922"/>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3E9C52F-0C56-4C49-573E-6304EE78C537}"/>
              </a:ext>
            </a:extLst>
          </p:cNvPr>
          <p:cNvSpPr/>
          <p:nvPr/>
        </p:nvSpPr>
        <p:spPr>
          <a:xfrm>
            <a:off x="902043" y="3778112"/>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5597CDF-E6D5-9E11-CC52-7DF51C581445}"/>
              </a:ext>
            </a:extLst>
          </p:cNvPr>
          <p:cNvSpPr/>
          <p:nvPr/>
        </p:nvSpPr>
        <p:spPr>
          <a:xfrm>
            <a:off x="152740" y="3110468"/>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hord 17">
            <a:extLst>
              <a:ext uri="{FF2B5EF4-FFF2-40B4-BE49-F238E27FC236}">
                <a16:creationId xmlns:a16="http://schemas.microsoft.com/office/drawing/2014/main" id="{808556B7-BD02-3265-758A-1C7D2B4BE91C}"/>
              </a:ext>
            </a:extLst>
          </p:cNvPr>
          <p:cNvSpPr/>
          <p:nvPr/>
        </p:nvSpPr>
        <p:spPr>
          <a:xfrm rot="5400000">
            <a:off x="1003626" y="4462847"/>
            <a:ext cx="1544268" cy="3246039"/>
          </a:xfrm>
          <a:prstGeom prst="chord">
            <a:avLst>
              <a:gd name="adj1" fmla="val 5422378"/>
              <a:gd name="adj2" fmla="val 16200000"/>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p:cxnSp>
        <p:nvCxnSpPr>
          <p:cNvPr id="33" name="Straight Arrow Connector 32">
            <a:extLst>
              <a:ext uri="{FF2B5EF4-FFF2-40B4-BE49-F238E27FC236}">
                <a16:creationId xmlns:a16="http://schemas.microsoft.com/office/drawing/2014/main" id="{974452FD-1D42-1DDD-75A5-88634252F5A1}"/>
              </a:ext>
            </a:extLst>
          </p:cNvPr>
          <p:cNvCxnSpPr>
            <a:cxnSpLocks/>
          </p:cNvCxnSpPr>
          <p:nvPr/>
        </p:nvCxnSpPr>
        <p:spPr>
          <a:xfrm flipV="1">
            <a:off x="1658690" y="4904268"/>
            <a:ext cx="0" cy="3349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432320E-4AF1-3078-3548-219ADC578113}"/>
              </a:ext>
            </a:extLst>
          </p:cNvPr>
          <p:cNvCxnSpPr>
            <a:cxnSpLocks/>
          </p:cNvCxnSpPr>
          <p:nvPr/>
        </p:nvCxnSpPr>
        <p:spPr>
          <a:xfrm flipV="1">
            <a:off x="1062681" y="4172985"/>
            <a:ext cx="0" cy="114074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20759D9-B7B6-1389-BBA4-D6DC6F944CD1}"/>
              </a:ext>
            </a:extLst>
          </p:cNvPr>
          <p:cNvCxnSpPr>
            <a:cxnSpLocks/>
          </p:cNvCxnSpPr>
          <p:nvPr/>
        </p:nvCxnSpPr>
        <p:spPr>
          <a:xfrm flipV="1">
            <a:off x="313378" y="3571102"/>
            <a:ext cx="0" cy="20908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2BC8771E-2ED2-DB8B-2B40-8C9F59F91CAF}"/>
              </a:ext>
            </a:extLst>
          </p:cNvPr>
          <p:cNvSpPr/>
          <p:nvPr/>
        </p:nvSpPr>
        <p:spPr>
          <a:xfrm>
            <a:off x="10352430" y="3843673"/>
            <a:ext cx="1533601" cy="1553770"/>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N=100</a:t>
            </a:r>
          </a:p>
        </p:txBody>
      </p:sp>
      <p:sp>
        <p:nvSpPr>
          <p:cNvPr id="8" name="Oval 7">
            <a:extLst>
              <a:ext uri="{FF2B5EF4-FFF2-40B4-BE49-F238E27FC236}">
                <a16:creationId xmlns:a16="http://schemas.microsoft.com/office/drawing/2014/main" id="{CBD6C6C2-F664-616B-A488-ECB4B028DD26}"/>
              </a:ext>
            </a:extLst>
          </p:cNvPr>
          <p:cNvSpPr/>
          <p:nvPr/>
        </p:nvSpPr>
        <p:spPr>
          <a:xfrm>
            <a:off x="9445669" y="4774614"/>
            <a:ext cx="533309" cy="519875"/>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a:t>
            </a:r>
          </a:p>
        </p:txBody>
      </p:sp>
      <p:sp>
        <p:nvSpPr>
          <p:cNvPr id="9" name="TextBox 8">
            <a:extLst>
              <a:ext uri="{FF2B5EF4-FFF2-40B4-BE49-F238E27FC236}">
                <a16:creationId xmlns:a16="http://schemas.microsoft.com/office/drawing/2014/main" id="{A8ED092C-30E6-417B-89A4-490D85F23318}"/>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sp>
        <p:nvSpPr>
          <p:cNvPr id="5" name="TextBox 4">
            <a:extLst>
              <a:ext uri="{FF2B5EF4-FFF2-40B4-BE49-F238E27FC236}">
                <a16:creationId xmlns:a16="http://schemas.microsoft.com/office/drawing/2014/main" id="{FEA5CFEF-D4F4-8052-434F-E76263B5FB67}"/>
              </a:ext>
            </a:extLst>
          </p:cNvPr>
          <p:cNvSpPr txBox="1"/>
          <p:nvPr/>
        </p:nvSpPr>
        <p:spPr>
          <a:xfrm rot="3714921">
            <a:off x="3709423" y="2967697"/>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6" name="TextBox 5">
            <a:extLst>
              <a:ext uri="{FF2B5EF4-FFF2-40B4-BE49-F238E27FC236}">
                <a16:creationId xmlns:a16="http://schemas.microsoft.com/office/drawing/2014/main" id="{6FD18C38-B575-A4A8-426E-3941A9DA9EAA}"/>
              </a:ext>
            </a:extLst>
          </p:cNvPr>
          <p:cNvSpPr txBox="1"/>
          <p:nvPr/>
        </p:nvSpPr>
        <p:spPr>
          <a:xfrm rot="19332328">
            <a:off x="6237317" y="318769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cxnSp>
        <p:nvCxnSpPr>
          <p:cNvPr id="10" name="Straight Arrow Connector 9">
            <a:extLst>
              <a:ext uri="{FF2B5EF4-FFF2-40B4-BE49-F238E27FC236}">
                <a16:creationId xmlns:a16="http://schemas.microsoft.com/office/drawing/2014/main" id="{A26DAA94-FC1F-6D09-E45E-B0279BC9FDCE}"/>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C3CEC14-DFB8-53FD-585A-FE0DB84C5000}"/>
              </a:ext>
            </a:extLst>
          </p:cNvPr>
          <p:cNvCxnSpPr>
            <a:cxnSpLocks/>
          </p:cNvCxnSpPr>
          <p:nvPr/>
        </p:nvCxnSpPr>
        <p:spPr>
          <a:xfrm>
            <a:off x="3342405" y="2188681"/>
            <a:ext cx="779652" cy="7848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82E5A8B-4BA6-47A9-6DAE-93B48E664E49}"/>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p:sp>
        <p:nvSpPr>
          <p:cNvPr id="24" name="TextBox 23">
            <a:extLst>
              <a:ext uri="{FF2B5EF4-FFF2-40B4-BE49-F238E27FC236}">
                <a16:creationId xmlns:a16="http://schemas.microsoft.com/office/drawing/2014/main" id="{7CFFC3A0-FA35-7CCD-FB68-8D6DFE22A692}"/>
              </a:ext>
            </a:extLst>
          </p:cNvPr>
          <p:cNvSpPr txBox="1"/>
          <p:nvPr/>
        </p:nvSpPr>
        <p:spPr>
          <a:xfrm>
            <a:off x="0" y="6342491"/>
            <a:ext cx="6096000" cy="584775"/>
          </a:xfrm>
          <a:prstGeom prst="rect">
            <a:avLst/>
          </a:prstGeom>
          <a:noFill/>
        </p:spPr>
        <p:txBody>
          <a:bodyPr wrap="square" rtlCol="0">
            <a:spAutoFit/>
          </a:bodyPr>
          <a:lstStyle/>
          <a:p>
            <a:r>
              <a:rPr lang="en-US" sz="1600" dirty="0">
                <a:cs typeface="Franklin Gothic Medium"/>
              </a:rPr>
              <a:t>MacArthur and Wilson. 1963. </a:t>
            </a:r>
            <a:r>
              <a:rPr lang="en-US" sz="1600" i="1" dirty="0">
                <a:cs typeface="Franklin Gothic Medium"/>
              </a:rPr>
              <a:t>Evolution.</a:t>
            </a:r>
          </a:p>
          <a:p>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spTree>
    <p:extLst>
      <p:ext uri="{BB962C8B-B14F-4D97-AF65-F5344CB8AC3E}">
        <p14:creationId xmlns:p14="http://schemas.microsoft.com/office/powerpoint/2010/main" val="30523044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diagram of a number of species&#10;&#10;Description automatically generated">
            <a:extLst>
              <a:ext uri="{FF2B5EF4-FFF2-40B4-BE49-F238E27FC236}">
                <a16:creationId xmlns:a16="http://schemas.microsoft.com/office/drawing/2014/main" id="{2CC159A3-3AB2-16F9-78C6-6963E0B47840}"/>
              </a:ext>
            </a:extLst>
          </p:cNvPr>
          <p:cNvPicPr>
            <a:picLocks noChangeAspect="1"/>
          </p:cNvPicPr>
          <p:nvPr/>
        </p:nvPicPr>
        <p:blipFill rotWithShape="1">
          <a:blip r:embed="rId3"/>
          <a:srcRect t="18832" r="8407" b="5183"/>
          <a:stretch/>
        </p:blipFill>
        <p:spPr>
          <a:xfrm>
            <a:off x="2772593" y="2475156"/>
            <a:ext cx="6134730" cy="4241125"/>
          </a:xfrm>
          <a:prstGeom prst="rect">
            <a:avLst/>
          </a:prstGeom>
        </p:spPr>
      </p:pic>
      <p:sp>
        <p:nvSpPr>
          <p:cNvPr id="4" name="TextBox 3">
            <a:extLst>
              <a:ext uri="{FF2B5EF4-FFF2-40B4-BE49-F238E27FC236}">
                <a16:creationId xmlns:a16="http://schemas.microsoft.com/office/drawing/2014/main" id="{4AFC39E3-DDCD-9AF3-D636-1406D809934D}"/>
              </a:ext>
            </a:extLst>
          </p:cNvPr>
          <p:cNvSpPr txBox="1"/>
          <p:nvPr/>
        </p:nvSpPr>
        <p:spPr>
          <a:xfrm>
            <a:off x="0" y="6342491"/>
            <a:ext cx="6096000" cy="584775"/>
          </a:xfrm>
          <a:prstGeom prst="rect">
            <a:avLst/>
          </a:prstGeom>
          <a:noFill/>
        </p:spPr>
        <p:txBody>
          <a:bodyPr wrap="square" rtlCol="0">
            <a:spAutoFit/>
          </a:bodyPr>
          <a:lstStyle/>
          <a:p>
            <a:r>
              <a:rPr lang="en-US" sz="1600" dirty="0">
                <a:cs typeface="Franklin Gothic Medium"/>
              </a:rPr>
              <a:t>MacArthur and Wilson. 1963. </a:t>
            </a:r>
            <a:r>
              <a:rPr lang="en-US" sz="1600" i="1" dirty="0">
                <a:cs typeface="Franklin Gothic Medium"/>
              </a:rPr>
              <a:t>Evolution.</a:t>
            </a:r>
          </a:p>
          <a:p>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sp>
        <p:nvSpPr>
          <p:cNvPr id="13" name="TextBox 12">
            <a:extLst>
              <a:ext uri="{FF2B5EF4-FFF2-40B4-BE49-F238E27FC236}">
                <a16:creationId xmlns:a16="http://schemas.microsoft.com/office/drawing/2014/main" id="{43B1D232-E252-6D93-039E-39109FF3D4E5}"/>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p:sp>
        <p:nvSpPr>
          <p:cNvPr id="18" name="TextBox 17">
            <a:extLst>
              <a:ext uri="{FF2B5EF4-FFF2-40B4-BE49-F238E27FC236}">
                <a16:creationId xmlns:a16="http://schemas.microsoft.com/office/drawing/2014/main" id="{3E233EFC-2F86-BA99-1FB1-1C0E27F97AE5}"/>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p:sp>
        <p:nvSpPr>
          <p:cNvPr id="44" name="Oval 43">
            <a:extLst>
              <a:ext uri="{FF2B5EF4-FFF2-40B4-BE49-F238E27FC236}">
                <a16:creationId xmlns:a16="http://schemas.microsoft.com/office/drawing/2014/main" id="{8D7C2D53-34D9-1FFA-DFA8-A276F854905F}"/>
              </a:ext>
            </a:extLst>
          </p:cNvPr>
          <p:cNvSpPr/>
          <p:nvPr/>
        </p:nvSpPr>
        <p:spPr>
          <a:xfrm>
            <a:off x="1498052" y="4545922"/>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7445705-6F43-34FB-E2D7-F48A5D1FFB95}"/>
              </a:ext>
            </a:extLst>
          </p:cNvPr>
          <p:cNvSpPr/>
          <p:nvPr/>
        </p:nvSpPr>
        <p:spPr>
          <a:xfrm>
            <a:off x="902043" y="3778112"/>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18AE5818-7624-563C-BDFF-A36B63F45E25}"/>
              </a:ext>
            </a:extLst>
          </p:cNvPr>
          <p:cNvSpPr/>
          <p:nvPr/>
        </p:nvSpPr>
        <p:spPr>
          <a:xfrm>
            <a:off x="152740" y="3110468"/>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hord 46">
            <a:extLst>
              <a:ext uri="{FF2B5EF4-FFF2-40B4-BE49-F238E27FC236}">
                <a16:creationId xmlns:a16="http://schemas.microsoft.com/office/drawing/2014/main" id="{FB1AD989-C5E4-5CBE-F8D5-549FE531FB7F}"/>
              </a:ext>
            </a:extLst>
          </p:cNvPr>
          <p:cNvSpPr/>
          <p:nvPr/>
        </p:nvSpPr>
        <p:spPr>
          <a:xfrm rot="5400000">
            <a:off x="1003626" y="4462847"/>
            <a:ext cx="1544268" cy="3246039"/>
          </a:xfrm>
          <a:prstGeom prst="chord">
            <a:avLst>
              <a:gd name="adj1" fmla="val 5422378"/>
              <a:gd name="adj2" fmla="val 16200000"/>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a:extLst>
              <a:ext uri="{FF2B5EF4-FFF2-40B4-BE49-F238E27FC236}">
                <a16:creationId xmlns:a16="http://schemas.microsoft.com/office/drawing/2014/main" id="{02E5E6CE-62CC-E30D-814E-3DF3CD4FB000}"/>
              </a:ext>
            </a:extLst>
          </p:cNvPr>
          <p:cNvCxnSpPr>
            <a:cxnSpLocks/>
          </p:cNvCxnSpPr>
          <p:nvPr/>
        </p:nvCxnSpPr>
        <p:spPr>
          <a:xfrm flipV="1">
            <a:off x="1658690" y="4904268"/>
            <a:ext cx="0" cy="3349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D4CCA30-CD07-35D0-2B19-E53BD2CD16F7}"/>
              </a:ext>
            </a:extLst>
          </p:cNvPr>
          <p:cNvCxnSpPr>
            <a:cxnSpLocks/>
          </p:cNvCxnSpPr>
          <p:nvPr/>
        </p:nvCxnSpPr>
        <p:spPr>
          <a:xfrm flipV="1">
            <a:off x="1062681" y="4172985"/>
            <a:ext cx="0" cy="114074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7EDC7D-F2B3-A58C-AAAF-E0CA0B926F05}"/>
              </a:ext>
            </a:extLst>
          </p:cNvPr>
          <p:cNvCxnSpPr>
            <a:cxnSpLocks/>
          </p:cNvCxnSpPr>
          <p:nvPr/>
        </p:nvCxnSpPr>
        <p:spPr>
          <a:xfrm flipV="1">
            <a:off x="313378" y="3571102"/>
            <a:ext cx="0" cy="20908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34E01601-1325-2BCB-FFFF-205001B07908}"/>
              </a:ext>
            </a:extLst>
          </p:cNvPr>
          <p:cNvSpPr/>
          <p:nvPr/>
        </p:nvSpPr>
        <p:spPr>
          <a:xfrm>
            <a:off x="10352430" y="3843673"/>
            <a:ext cx="1533601" cy="1553770"/>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N=100</a:t>
            </a:r>
          </a:p>
        </p:txBody>
      </p:sp>
      <p:sp>
        <p:nvSpPr>
          <p:cNvPr id="53" name="Oval 52">
            <a:extLst>
              <a:ext uri="{FF2B5EF4-FFF2-40B4-BE49-F238E27FC236}">
                <a16:creationId xmlns:a16="http://schemas.microsoft.com/office/drawing/2014/main" id="{AE7EDC7F-DDF4-6272-05DA-7B97E40375D8}"/>
              </a:ext>
            </a:extLst>
          </p:cNvPr>
          <p:cNvSpPr/>
          <p:nvPr/>
        </p:nvSpPr>
        <p:spPr>
          <a:xfrm>
            <a:off x="9445669" y="4774614"/>
            <a:ext cx="533309" cy="519875"/>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a:t>
            </a:r>
          </a:p>
        </p:txBody>
      </p:sp>
      <p:sp>
        <p:nvSpPr>
          <p:cNvPr id="54" name="TextBox 53">
            <a:extLst>
              <a:ext uri="{FF2B5EF4-FFF2-40B4-BE49-F238E27FC236}">
                <a16:creationId xmlns:a16="http://schemas.microsoft.com/office/drawing/2014/main" id="{645877C7-69C9-689A-6229-349C0271E30B}"/>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cxnSp>
        <p:nvCxnSpPr>
          <p:cNvPr id="10" name="Straight Arrow Connector 9">
            <a:extLst>
              <a:ext uri="{FF2B5EF4-FFF2-40B4-BE49-F238E27FC236}">
                <a16:creationId xmlns:a16="http://schemas.microsoft.com/office/drawing/2014/main" id="{DE401D95-F9C2-4526-2C78-D7E9CC51AF31}"/>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3F68200-3FEA-EEA5-BA48-C04AC4604E15}"/>
              </a:ext>
            </a:extLst>
          </p:cNvPr>
          <p:cNvSpPr txBox="1"/>
          <p:nvPr/>
        </p:nvSpPr>
        <p:spPr>
          <a:xfrm rot="3211329">
            <a:off x="4180963" y="366721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15" name="TextBox 14">
            <a:extLst>
              <a:ext uri="{FF2B5EF4-FFF2-40B4-BE49-F238E27FC236}">
                <a16:creationId xmlns:a16="http://schemas.microsoft.com/office/drawing/2014/main" id="{025C3283-6263-180F-D17E-A12CC65B3EC3}"/>
              </a:ext>
            </a:extLst>
          </p:cNvPr>
          <p:cNvSpPr txBox="1"/>
          <p:nvPr/>
        </p:nvSpPr>
        <p:spPr>
          <a:xfrm rot="19332328">
            <a:off x="5638227" y="3747038"/>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cxnSp>
        <p:nvCxnSpPr>
          <p:cNvPr id="25" name="Straight Arrow Connector 24">
            <a:extLst>
              <a:ext uri="{FF2B5EF4-FFF2-40B4-BE49-F238E27FC236}">
                <a16:creationId xmlns:a16="http://schemas.microsoft.com/office/drawing/2014/main" id="{9E558AAF-2A1E-6BA9-2A67-2BD64158EE83}"/>
              </a:ext>
            </a:extLst>
          </p:cNvPr>
          <p:cNvCxnSpPr>
            <a:cxnSpLocks/>
          </p:cNvCxnSpPr>
          <p:nvPr/>
        </p:nvCxnSpPr>
        <p:spPr>
          <a:xfrm>
            <a:off x="3342405" y="2188681"/>
            <a:ext cx="779652" cy="7848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7250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diagram of a number of species&#10;&#10;Description automatically generated">
            <a:extLst>
              <a:ext uri="{FF2B5EF4-FFF2-40B4-BE49-F238E27FC236}">
                <a16:creationId xmlns:a16="http://schemas.microsoft.com/office/drawing/2014/main" id="{2CC159A3-3AB2-16F9-78C6-6963E0B47840}"/>
              </a:ext>
            </a:extLst>
          </p:cNvPr>
          <p:cNvPicPr>
            <a:picLocks noChangeAspect="1"/>
          </p:cNvPicPr>
          <p:nvPr/>
        </p:nvPicPr>
        <p:blipFill rotWithShape="1">
          <a:blip r:embed="rId3"/>
          <a:srcRect t="18832" r="8407" b="5183"/>
          <a:stretch/>
        </p:blipFill>
        <p:spPr>
          <a:xfrm>
            <a:off x="2772593" y="2475156"/>
            <a:ext cx="6134730" cy="4241125"/>
          </a:xfrm>
          <a:prstGeom prst="rect">
            <a:avLst/>
          </a:prstGeom>
        </p:spPr>
      </p:pic>
      <p:sp>
        <p:nvSpPr>
          <p:cNvPr id="4" name="TextBox 3">
            <a:extLst>
              <a:ext uri="{FF2B5EF4-FFF2-40B4-BE49-F238E27FC236}">
                <a16:creationId xmlns:a16="http://schemas.microsoft.com/office/drawing/2014/main" id="{4AFC39E3-DDCD-9AF3-D636-1406D809934D}"/>
              </a:ext>
            </a:extLst>
          </p:cNvPr>
          <p:cNvSpPr txBox="1"/>
          <p:nvPr/>
        </p:nvSpPr>
        <p:spPr>
          <a:xfrm>
            <a:off x="0" y="6342491"/>
            <a:ext cx="6096000" cy="584775"/>
          </a:xfrm>
          <a:prstGeom prst="rect">
            <a:avLst/>
          </a:prstGeom>
          <a:noFill/>
        </p:spPr>
        <p:txBody>
          <a:bodyPr wrap="square" rtlCol="0">
            <a:spAutoFit/>
          </a:bodyPr>
          <a:lstStyle/>
          <a:p>
            <a:r>
              <a:rPr lang="en-US" sz="1600" dirty="0">
                <a:cs typeface="Franklin Gothic Medium"/>
              </a:rPr>
              <a:t>MacArthur and Wilson. 1963. </a:t>
            </a:r>
            <a:r>
              <a:rPr lang="en-US" sz="1600" i="1" dirty="0">
                <a:cs typeface="Franklin Gothic Medium"/>
              </a:rPr>
              <a:t>Evolution.</a:t>
            </a:r>
          </a:p>
          <a:p>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sp>
        <p:nvSpPr>
          <p:cNvPr id="13" name="TextBox 12">
            <a:extLst>
              <a:ext uri="{FF2B5EF4-FFF2-40B4-BE49-F238E27FC236}">
                <a16:creationId xmlns:a16="http://schemas.microsoft.com/office/drawing/2014/main" id="{43B1D232-E252-6D93-039E-39109FF3D4E5}"/>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p:sp>
        <p:nvSpPr>
          <p:cNvPr id="18" name="TextBox 17">
            <a:extLst>
              <a:ext uri="{FF2B5EF4-FFF2-40B4-BE49-F238E27FC236}">
                <a16:creationId xmlns:a16="http://schemas.microsoft.com/office/drawing/2014/main" id="{3E233EFC-2F86-BA99-1FB1-1C0E27F97AE5}"/>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p:sp>
        <p:nvSpPr>
          <p:cNvPr id="54" name="TextBox 53">
            <a:extLst>
              <a:ext uri="{FF2B5EF4-FFF2-40B4-BE49-F238E27FC236}">
                <a16:creationId xmlns:a16="http://schemas.microsoft.com/office/drawing/2014/main" id="{645877C7-69C9-689A-6229-349C0271E30B}"/>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cxnSp>
        <p:nvCxnSpPr>
          <p:cNvPr id="10" name="Straight Arrow Connector 9">
            <a:extLst>
              <a:ext uri="{FF2B5EF4-FFF2-40B4-BE49-F238E27FC236}">
                <a16:creationId xmlns:a16="http://schemas.microsoft.com/office/drawing/2014/main" id="{DE401D95-F9C2-4526-2C78-D7E9CC51AF31}"/>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3F68200-3FEA-EEA5-BA48-C04AC4604E15}"/>
              </a:ext>
            </a:extLst>
          </p:cNvPr>
          <p:cNvSpPr txBox="1"/>
          <p:nvPr/>
        </p:nvSpPr>
        <p:spPr>
          <a:xfrm rot="3211329">
            <a:off x="4180963" y="366721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15" name="TextBox 14">
            <a:extLst>
              <a:ext uri="{FF2B5EF4-FFF2-40B4-BE49-F238E27FC236}">
                <a16:creationId xmlns:a16="http://schemas.microsoft.com/office/drawing/2014/main" id="{025C3283-6263-180F-D17E-A12CC65B3EC3}"/>
              </a:ext>
            </a:extLst>
          </p:cNvPr>
          <p:cNvSpPr txBox="1"/>
          <p:nvPr/>
        </p:nvSpPr>
        <p:spPr>
          <a:xfrm rot="19332328">
            <a:off x="5638227" y="3747038"/>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cxnSp>
        <p:nvCxnSpPr>
          <p:cNvPr id="25" name="Straight Arrow Connector 24">
            <a:extLst>
              <a:ext uri="{FF2B5EF4-FFF2-40B4-BE49-F238E27FC236}">
                <a16:creationId xmlns:a16="http://schemas.microsoft.com/office/drawing/2014/main" id="{9E558AAF-2A1E-6BA9-2A67-2BD64158EE83}"/>
              </a:ext>
            </a:extLst>
          </p:cNvPr>
          <p:cNvCxnSpPr>
            <a:cxnSpLocks/>
          </p:cNvCxnSpPr>
          <p:nvPr/>
        </p:nvCxnSpPr>
        <p:spPr>
          <a:xfrm>
            <a:off x="3342405" y="2188681"/>
            <a:ext cx="779652" cy="7848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1B17FC94-7A58-10B2-7946-85CBA62F67F5}"/>
              </a:ext>
            </a:extLst>
          </p:cNvPr>
          <p:cNvSpPr/>
          <p:nvPr/>
        </p:nvSpPr>
        <p:spPr>
          <a:xfrm>
            <a:off x="5009881" y="4863519"/>
            <a:ext cx="172995" cy="1977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EE4821A-CA4C-9909-0A5B-9FAAA2FFE79C}"/>
              </a:ext>
            </a:extLst>
          </p:cNvPr>
          <p:cNvSpPr txBox="1"/>
          <p:nvPr/>
        </p:nvSpPr>
        <p:spPr>
          <a:xfrm>
            <a:off x="3981761" y="6173214"/>
            <a:ext cx="1858197" cy="338554"/>
          </a:xfrm>
          <a:prstGeom prst="rect">
            <a:avLst/>
          </a:prstGeom>
          <a:noFill/>
        </p:spPr>
        <p:txBody>
          <a:bodyPr wrap="square" rtlCol="0">
            <a:spAutoFit/>
          </a:bodyPr>
          <a:lstStyle/>
          <a:p>
            <a:pPr algn="ctr"/>
            <a:r>
              <a:rPr lang="en-US" sz="1600" b="1" dirty="0">
                <a:solidFill>
                  <a:srgbClr val="C00000"/>
                </a:solidFill>
                <a:highlight>
                  <a:srgbClr val="FFFF00"/>
                </a:highlight>
                <a:cs typeface="Franklin Gothic Medium"/>
              </a:rPr>
              <a:t>S*: far-small</a:t>
            </a:r>
          </a:p>
        </p:txBody>
      </p:sp>
      <p:cxnSp>
        <p:nvCxnSpPr>
          <p:cNvPr id="12" name="Straight Arrow Connector 11">
            <a:extLst>
              <a:ext uri="{FF2B5EF4-FFF2-40B4-BE49-F238E27FC236}">
                <a16:creationId xmlns:a16="http://schemas.microsoft.com/office/drawing/2014/main" id="{F7B6A5BD-6D0E-7E62-C63D-68A3BF19429E}"/>
              </a:ext>
            </a:extLst>
          </p:cNvPr>
          <p:cNvCxnSpPr>
            <a:cxnSpLocks/>
          </p:cNvCxnSpPr>
          <p:nvPr/>
        </p:nvCxnSpPr>
        <p:spPr>
          <a:xfrm flipV="1">
            <a:off x="5096378" y="5144807"/>
            <a:ext cx="0" cy="85886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0BE4719-8E59-957F-D408-453EFD33803B}"/>
              </a:ext>
            </a:extLst>
          </p:cNvPr>
          <p:cNvCxnSpPr>
            <a:cxnSpLocks/>
          </p:cNvCxnSpPr>
          <p:nvPr/>
        </p:nvCxnSpPr>
        <p:spPr>
          <a:xfrm>
            <a:off x="2336175" y="4995937"/>
            <a:ext cx="2491785" cy="0"/>
          </a:xfrm>
          <a:prstGeom prst="straightConnector1">
            <a:avLst/>
          </a:prstGeom>
          <a:ln w="19050">
            <a:solidFill>
              <a:srgbClr val="C0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8DF00AF-2CDE-57EA-9664-74B73072B09B}"/>
              </a:ext>
            </a:extLst>
          </p:cNvPr>
          <p:cNvSpPr txBox="1"/>
          <p:nvPr/>
        </p:nvSpPr>
        <p:spPr>
          <a:xfrm>
            <a:off x="1115940" y="4561872"/>
            <a:ext cx="1242228" cy="830997"/>
          </a:xfrm>
          <a:prstGeom prst="rect">
            <a:avLst/>
          </a:prstGeom>
          <a:noFill/>
          <a:ln>
            <a:noFill/>
          </a:ln>
        </p:spPr>
        <p:txBody>
          <a:bodyPr wrap="square" rtlCol="0">
            <a:spAutoFit/>
          </a:bodyPr>
          <a:lstStyle/>
          <a:p>
            <a:pPr algn="ctr"/>
            <a:r>
              <a:rPr lang="en-US" sz="1600" b="1" dirty="0">
                <a:solidFill>
                  <a:srgbClr val="C00000"/>
                </a:solidFill>
                <a:highlight>
                  <a:srgbClr val="FFFF00"/>
                </a:highlight>
                <a:cs typeface="Franklin Gothic Medium"/>
              </a:rPr>
              <a:t>turnover rate for far-small</a:t>
            </a:r>
          </a:p>
        </p:txBody>
      </p:sp>
    </p:spTree>
    <p:extLst>
      <p:ext uri="{BB962C8B-B14F-4D97-AF65-F5344CB8AC3E}">
        <p14:creationId xmlns:p14="http://schemas.microsoft.com/office/powerpoint/2010/main" val="20756817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diagram of a number of species&#10;&#10;Description automatically generated">
            <a:extLst>
              <a:ext uri="{FF2B5EF4-FFF2-40B4-BE49-F238E27FC236}">
                <a16:creationId xmlns:a16="http://schemas.microsoft.com/office/drawing/2014/main" id="{2CC159A3-3AB2-16F9-78C6-6963E0B47840}"/>
              </a:ext>
            </a:extLst>
          </p:cNvPr>
          <p:cNvPicPr>
            <a:picLocks noChangeAspect="1"/>
          </p:cNvPicPr>
          <p:nvPr/>
        </p:nvPicPr>
        <p:blipFill rotWithShape="1">
          <a:blip r:embed="rId3"/>
          <a:srcRect t="18832" r="8407" b="16031"/>
          <a:stretch/>
        </p:blipFill>
        <p:spPr>
          <a:xfrm>
            <a:off x="2772593" y="2475156"/>
            <a:ext cx="6134730" cy="3635653"/>
          </a:xfrm>
          <a:prstGeom prst="rect">
            <a:avLst/>
          </a:prstGeom>
        </p:spPr>
      </p:pic>
      <p:sp>
        <p:nvSpPr>
          <p:cNvPr id="13" name="TextBox 12">
            <a:extLst>
              <a:ext uri="{FF2B5EF4-FFF2-40B4-BE49-F238E27FC236}">
                <a16:creationId xmlns:a16="http://schemas.microsoft.com/office/drawing/2014/main" id="{43B1D232-E252-6D93-039E-39109FF3D4E5}"/>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p:sp>
        <p:nvSpPr>
          <p:cNvPr id="18" name="TextBox 17">
            <a:extLst>
              <a:ext uri="{FF2B5EF4-FFF2-40B4-BE49-F238E27FC236}">
                <a16:creationId xmlns:a16="http://schemas.microsoft.com/office/drawing/2014/main" id="{3E233EFC-2F86-BA99-1FB1-1C0E27F97AE5}"/>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p:sp>
        <p:nvSpPr>
          <p:cNvPr id="54" name="TextBox 53">
            <a:extLst>
              <a:ext uri="{FF2B5EF4-FFF2-40B4-BE49-F238E27FC236}">
                <a16:creationId xmlns:a16="http://schemas.microsoft.com/office/drawing/2014/main" id="{645877C7-69C9-689A-6229-349C0271E30B}"/>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cxnSp>
        <p:nvCxnSpPr>
          <p:cNvPr id="10" name="Straight Arrow Connector 9">
            <a:extLst>
              <a:ext uri="{FF2B5EF4-FFF2-40B4-BE49-F238E27FC236}">
                <a16:creationId xmlns:a16="http://schemas.microsoft.com/office/drawing/2014/main" id="{DE401D95-F9C2-4526-2C78-D7E9CC51AF31}"/>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3F68200-3FEA-EEA5-BA48-C04AC4604E15}"/>
              </a:ext>
            </a:extLst>
          </p:cNvPr>
          <p:cNvSpPr txBox="1"/>
          <p:nvPr/>
        </p:nvSpPr>
        <p:spPr>
          <a:xfrm rot="3211329">
            <a:off x="4180963" y="366721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15" name="TextBox 14">
            <a:extLst>
              <a:ext uri="{FF2B5EF4-FFF2-40B4-BE49-F238E27FC236}">
                <a16:creationId xmlns:a16="http://schemas.microsoft.com/office/drawing/2014/main" id="{025C3283-6263-180F-D17E-A12CC65B3EC3}"/>
              </a:ext>
            </a:extLst>
          </p:cNvPr>
          <p:cNvSpPr txBox="1"/>
          <p:nvPr/>
        </p:nvSpPr>
        <p:spPr>
          <a:xfrm rot="19332328">
            <a:off x="5638227" y="3747038"/>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cxnSp>
        <p:nvCxnSpPr>
          <p:cNvPr id="25" name="Straight Arrow Connector 24">
            <a:extLst>
              <a:ext uri="{FF2B5EF4-FFF2-40B4-BE49-F238E27FC236}">
                <a16:creationId xmlns:a16="http://schemas.microsoft.com/office/drawing/2014/main" id="{9E558AAF-2A1E-6BA9-2A67-2BD64158EE83}"/>
              </a:ext>
            </a:extLst>
          </p:cNvPr>
          <p:cNvCxnSpPr>
            <a:cxnSpLocks/>
          </p:cNvCxnSpPr>
          <p:nvPr/>
        </p:nvCxnSpPr>
        <p:spPr>
          <a:xfrm>
            <a:off x="3342405" y="2188681"/>
            <a:ext cx="779652" cy="7848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36E8BFE3-D258-AD56-FBBC-35B697EF4F70}"/>
              </a:ext>
            </a:extLst>
          </p:cNvPr>
          <p:cNvSpPr/>
          <p:nvPr/>
        </p:nvSpPr>
        <p:spPr>
          <a:xfrm>
            <a:off x="5408092" y="4583769"/>
            <a:ext cx="172995" cy="1977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83FE83E5-7CFD-8103-3380-59FF9CE327FB}"/>
              </a:ext>
            </a:extLst>
          </p:cNvPr>
          <p:cNvSpPr/>
          <p:nvPr/>
        </p:nvSpPr>
        <p:spPr>
          <a:xfrm>
            <a:off x="5667169" y="4777604"/>
            <a:ext cx="172995" cy="1977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1B17FC94-7A58-10B2-7946-85CBA62F67F5}"/>
              </a:ext>
            </a:extLst>
          </p:cNvPr>
          <p:cNvSpPr/>
          <p:nvPr/>
        </p:nvSpPr>
        <p:spPr>
          <a:xfrm>
            <a:off x="5009881" y="4863519"/>
            <a:ext cx="172995" cy="1977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6BE7B96-8128-DA74-16DC-DD9035FA8564}"/>
              </a:ext>
            </a:extLst>
          </p:cNvPr>
          <p:cNvSpPr/>
          <p:nvPr/>
        </p:nvSpPr>
        <p:spPr>
          <a:xfrm>
            <a:off x="5293900" y="4934679"/>
            <a:ext cx="172995" cy="1977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A15254B-0179-D5D7-27BA-BC5531C198FD}"/>
              </a:ext>
            </a:extLst>
          </p:cNvPr>
          <p:cNvSpPr txBox="1"/>
          <p:nvPr/>
        </p:nvSpPr>
        <p:spPr>
          <a:xfrm>
            <a:off x="5096378" y="6188697"/>
            <a:ext cx="2440362" cy="584775"/>
          </a:xfrm>
          <a:prstGeom prst="rect">
            <a:avLst/>
          </a:prstGeom>
          <a:noFill/>
        </p:spPr>
        <p:txBody>
          <a:bodyPr wrap="square" rtlCol="0">
            <a:spAutoFit/>
          </a:bodyPr>
          <a:lstStyle/>
          <a:p>
            <a:pPr algn="ctr"/>
            <a:r>
              <a:rPr lang="en-US" sz="1600" dirty="0">
                <a:cs typeface="Franklin Gothic Medium"/>
              </a:rPr>
              <a:t>S*: close-large</a:t>
            </a:r>
          </a:p>
          <a:p>
            <a:pPr algn="ctr"/>
            <a:endParaRPr lang="en-US" sz="1600" b="1" dirty="0">
              <a:solidFill>
                <a:srgbClr val="C00000"/>
              </a:solidFill>
              <a:cs typeface="Franklin Gothic Medium"/>
            </a:endParaRPr>
          </a:p>
        </p:txBody>
      </p:sp>
      <p:cxnSp>
        <p:nvCxnSpPr>
          <p:cNvPr id="8" name="Straight Arrow Connector 7">
            <a:extLst>
              <a:ext uri="{FF2B5EF4-FFF2-40B4-BE49-F238E27FC236}">
                <a16:creationId xmlns:a16="http://schemas.microsoft.com/office/drawing/2014/main" id="{35EAD216-C03A-3CCD-FAB6-1FDA7DD3CD94}"/>
              </a:ext>
            </a:extLst>
          </p:cNvPr>
          <p:cNvCxnSpPr>
            <a:cxnSpLocks/>
          </p:cNvCxnSpPr>
          <p:nvPr/>
        </p:nvCxnSpPr>
        <p:spPr>
          <a:xfrm flipV="1">
            <a:off x="5782108" y="5061227"/>
            <a:ext cx="0" cy="11663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3E6CDA0-B0B5-5FF7-05C8-DD0298FEBA1E}"/>
              </a:ext>
            </a:extLst>
          </p:cNvPr>
          <p:cNvCxnSpPr>
            <a:cxnSpLocks/>
          </p:cNvCxnSpPr>
          <p:nvPr/>
        </p:nvCxnSpPr>
        <p:spPr>
          <a:xfrm flipV="1">
            <a:off x="5495923" y="4813115"/>
            <a:ext cx="0" cy="16840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200D99F-227E-ACBD-D7AF-EC10056DB931}"/>
              </a:ext>
            </a:extLst>
          </p:cNvPr>
          <p:cNvSpPr txBox="1"/>
          <p:nvPr/>
        </p:nvSpPr>
        <p:spPr>
          <a:xfrm>
            <a:off x="4227143" y="6497195"/>
            <a:ext cx="1376640" cy="584775"/>
          </a:xfrm>
          <a:prstGeom prst="rect">
            <a:avLst/>
          </a:prstGeom>
          <a:noFill/>
        </p:spPr>
        <p:txBody>
          <a:bodyPr wrap="square" rtlCol="0">
            <a:spAutoFit/>
          </a:bodyPr>
          <a:lstStyle/>
          <a:p>
            <a:pPr algn="ctr"/>
            <a:r>
              <a:rPr lang="en-US" sz="1600" dirty="0">
                <a:cs typeface="Franklin Gothic Medium"/>
              </a:rPr>
              <a:t>S*: far-large</a:t>
            </a:r>
          </a:p>
          <a:p>
            <a:pPr algn="ctr"/>
            <a:endParaRPr lang="en-US" sz="1600" b="1" dirty="0">
              <a:cs typeface="Franklin Gothic Medium"/>
            </a:endParaRPr>
          </a:p>
        </p:txBody>
      </p:sp>
      <p:cxnSp>
        <p:nvCxnSpPr>
          <p:cNvPr id="17" name="Straight Arrow Connector 16">
            <a:extLst>
              <a:ext uri="{FF2B5EF4-FFF2-40B4-BE49-F238E27FC236}">
                <a16:creationId xmlns:a16="http://schemas.microsoft.com/office/drawing/2014/main" id="{704B8C69-C35C-D866-A41E-B2A022E6DF60}"/>
              </a:ext>
            </a:extLst>
          </p:cNvPr>
          <p:cNvCxnSpPr>
            <a:cxnSpLocks/>
          </p:cNvCxnSpPr>
          <p:nvPr/>
        </p:nvCxnSpPr>
        <p:spPr>
          <a:xfrm flipV="1">
            <a:off x="5387071" y="5144807"/>
            <a:ext cx="0" cy="14301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D347E6A-54A9-C2A3-3459-494534946B14}"/>
              </a:ext>
            </a:extLst>
          </p:cNvPr>
          <p:cNvSpPr txBox="1"/>
          <p:nvPr/>
        </p:nvSpPr>
        <p:spPr>
          <a:xfrm>
            <a:off x="3722890" y="6064642"/>
            <a:ext cx="1858197" cy="338554"/>
          </a:xfrm>
          <a:prstGeom prst="rect">
            <a:avLst/>
          </a:prstGeom>
          <a:noFill/>
        </p:spPr>
        <p:txBody>
          <a:bodyPr wrap="square" rtlCol="0">
            <a:spAutoFit/>
          </a:bodyPr>
          <a:lstStyle/>
          <a:p>
            <a:pPr algn="ctr"/>
            <a:r>
              <a:rPr lang="en-US" sz="1600" dirty="0">
                <a:cs typeface="Franklin Gothic Medium"/>
              </a:rPr>
              <a:t>S*: far-small</a:t>
            </a:r>
          </a:p>
        </p:txBody>
      </p:sp>
      <p:cxnSp>
        <p:nvCxnSpPr>
          <p:cNvPr id="27" name="Straight Arrow Connector 26">
            <a:extLst>
              <a:ext uri="{FF2B5EF4-FFF2-40B4-BE49-F238E27FC236}">
                <a16:creationId xmlns:a16="http://schemas.microsoft.com/office/drawing/2014/main" id="{B246B669-DD0E-1C15-7848-F84A581AEFF4}"/>
              </a:ext>
            </a:extLst>
          </p:cNvPr>
          <p:cNvCxnSpPr>
            <a:cxnSpLocks/>
          </p:cNvCxnSpPr>
          <p:nvPr/>
        </p:nvCxnSpPr>
        <p:spPr>
          <a:xfrm flipV="1">
            <a:off x="5096378" y="5144807"/>
            <a:ext cx="0" cy="8588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1AAE2BE-8317-82A6-27DC-D739896E37B6}"/>
              </a:ext>
            </a:extLst>
          </p:cNvPr>
          <p:cNvSpPr txBox="1"/>
          <p:nvPr/>
        </p:nvSpPr>
        <p:spPr>
          <a:xfrm>
            <a:off x="4875819" y="6497195"/>
            <a:ext cx="2440362" cy="338554"/>
          </a:xfrm>
          <a:prstGeom prst="rect">
            <a:avLst/>
          </a:prstGeom>
          <a:noFill/>
        </p:spPr>
        <p:txBody>
          <a:bodyPr wrap="square" rtlCol="0">
            <a:spAutoFit/>
          </a:bodyPr>
          <a:lstStyle/>
          <a:p>
            <a:pPr algn="ctr"/>
            <a:r>
              <a:rPr lang="en-US" sz="1600" dirty="0">
                <a:cs typeface="Franklin Gothic Medium"/>
              </a:rPr>
              <a:t>S*: close-small</a:t>
            </a:r>
            <a:endParaRPr lang="en-US" sz="1600" b="1" dirty="0">
              <a:solidFill>
                <a:srgbClr val="C00000"/>
              </a:solidFill>
              <a:cs typeface="Franklin Gothic Medium"/>
            </a:endParaRPr>
          </a:p>
        </p:txBody>
      </p:sp>
    </p:spTree>
    <p:extLst>
      <p:ext uri="{BB962C8B-B14F-4D97-AF65-F5344CB8AC3E}">
        <p14:creationId xmlns:p14="http://schemas.microsoft.com/office/powerpoint/2010/main" val="11963320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red line&#10;&#10;Description automatically generated">
            <a:extLst>
              <a:ext uri="{FF2B5EF4-FFF2-40B4-BE49-F238E27FC236}">
                <a16:creationId xmlns:a16="http://schemas.microsoft.com/office/drawing/2014/main" id="{BA0799EA-BF8A-651D-A415-C57681F48D22}"/>
              </a:ext>
            </a:extLst>
          </p:cNvPr>
          <p:cNvPicPr>
            <a:picLocks noChangeAspect="1"/>
          </p:cNvPicPr>
          <p:nvPr/>
        </p:nvPicPr>
        <p:blipFill rotWithShape="1">
          <a:blip r:embed="rId3"/>
          <a:srcRect t="18833" r="5416" b="3146"/>
          <a:stretch/>
        </p:blipFill>
        <p:spPr>
          <a:xfrm>
            <a:off x="2835936" y="2565230"/>
            <a:ext cx="6244939" cy="4292770"/>
          </a:xfrm>
          <a:prstGeom prst="rect">
            <a:avLst/>
          </a:prstGeom>
        </p:spPr>
      </p:pic>
      <p:sp>
        <p:nvSpPr>
          <p:cNvPr id="5" name="TextBox 4">
            <a:extLst>
              <a:ext uri="{FF2B5EF4-FFF2-40B4-BE49-F238E27FC236}">
                <a16:creationId xmlns:a16="http://schemas.microsoft.com/office/drawing/2014/main" id="{592CC839-A86B-6BD0-FCA7-4D992A66699C}"/>
              </a:ext>
            </a:extLst>
          </p:cNvPr>
          <p:cNvSpPr txBox="1"/>
          <p:nvPr/>
        </p:nvSpPr>
        <p:spPr>
          <a:xfrm rot="3714921">
            <a:off x="3751331" y="3038357"/>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6" name="TextBox 5">
            <a:extLst>
              <a:ext uri="{FF2B5EF4-FFF2-40B4-BE49-F238E27FC236}">
                <a16:creationId xmlns:a16="http://schemas.microsoft.com/office/drawing/2014/main" id="{C05F5AA2-61E9-6530-5EB9-706D0CCEEFD8}"/>
              </a:ext>
            </a:extLst>
          </p:cNvPr>
          <p:cNvSpPr txBox="1"/>
          <p:nvPr/>
        </p:nvSpPr>
        <p:spPr>
          <a:xfrm rot="19332328">
            <a:off x="6279225" y="325835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sp>
        <p:nvSpPr>
          <p:cNvPr id="13" name="TextBox 12">
            <a:extLst>
              <a:ext uri="{FF2B5EF4-FFF2-40B4-BE49-F238E27FC236}">
                <a16:creationId xmlns:a16="http://schemas.microsoft.com/office/drawing/2014/main" id="{43B1D232-E252-6D93-039E-39109FF3D4E5}"/>
              </a:ext>
            </a:extLst>
          </p:cNvPr>
          <p:cNvSpPr txBox="1"/>
          <p:nvPr/>
        </p:nvSpPr>
        <p:spPr>
          <a:xfrm>
            <a:off x="4131643" y="1357684"/>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cxnSp>
        <p:nvCxnSpPr>
          <p:cNvPr id="21" name="Straight Arrow Connector 20">
            <a:extLst>
              <a:ext uri="{FF2B5EF4-FFF2-40B4-BE49-F238E27FC236}">
                <a16:creationId xmlns:a16="http://schemas.microsoft.com/office/drawing/2014/main" id="{C424CBFF-AABA-0BB3-AEEB-5C675CCE0365}"/>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9094620-FFF3-CEBE-A206-7EA5D8A9D65C}"/>
                  </a:ext>
                </a:extLst>
              </p:cNvPr>
              <p:cNvSpPr txBox="1"/>
              <p:nvPr/>
            </p:nvSpPr>
            <p:spPr>
              <a:xfrm>
                <a:off x="5438581" y="2201552"/>
                <a:ext cx="1870346"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𝑆</m:t>
                          </m:r>
                        </m:e>
                      </m:d>
                      <m:r>
                        <a:rPr lang="en-US" sz="2800" b="0" i="1" smtClean="0">
                          <a:latin typeface="Cambria Math" panose="02040503050406030204" pitchFamily="18" charset="0"/>
                        </a:rPr>
                        <m:t>=</m:t>
                      </m:r>
                      <m:r>
                        <a:rPr lang="en-US" sz="2800" b="0" i="1" smtClean="0">
                          <a:latin typeface="Cambria Math" panose="02040503050406030204" pitchFamily="18" charset="0"/>
                        </a:rPr>
                        <m:t>𝐸</m:t>
                      </m:r>
                      <m:d>
                        <m:dPr>
                          <m:ctrlPr>
                            <a:rPr lang="en-US" sz="2800" i="1">
                              <a:latin typeface="Cambria Math" panose="02040503050406030204" pitchFamily="18" charset="0"/>
                            </a:rPr>
                          </m:ctrlPr>
                        </m:dPr>
                        <m:e>
                          <m:r>
                            <a:rPr lang="en-US" sz="2800" i="1">
                              <a:latin typeface="Cambria Math" panose="02040503050406030204" pitchFamily="18" charset="0"/>
                            </a:rPr>
                            <m:t>𝑆</m:t>
                          </m:r>
                        </m:e>
                      </m:d>
                    </m:oMath>
                  </m:oMathPara>
                </a14:m>
                <a:endParaRPr lang="en-US" sz="2800" dirty="0"/>
              </a:p>
            </p:txBody>
          </p:sp>
        </mc:Choice>
        <mc:Fallback xmlns="">
          <p:sp>
            <p:nvSpPr>
              <p:cNvPr id="2" name="TextBox 1">
                <a:extLst>
                  <a:ext uri="{FF2B5EF4-FFF2-40B4-BE49-F238E27FC236}">
                    <a16:creationId xmlns:a16="http://schemas.microsoft.com/office/drawing/2014/main" id="{19094620-FFF3-CEBE-A206-7EA5D8A9D65C}"/>
                  </a:ext>
                </a:extLst>
              </p:cNvPr>
              <p:cNvSpPr txBox="1">
                <a:spLocks noRot="1" noChangeAspect="1" noMove="1" noResize="1" noEditPoints="1" noAdjustHandles="1" noChangeArrowheads="1" noChangeShapeType="1" noTextEdit="1"/>
              </p:cNvSpPr>
              <p:nvPr/>
            </p:nvSpPr>
            <p:spPr>
              <a:xfrm>
                <a:off x="5438581" y="2201552"/>
                <a:ext cx="1870346" cy="430887"/>
              </a:xfrm>
              <a:prstGeom prst="rect">
                <a:avLst/>
              </a:prstGeom>
              <a:blipFill>
                <a:blip r:embed="rId4"/>
                <a:stretch>
                  <a:fillRect l="-6757" b="-5714"/>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CBF1A707-0C50-166C-BD54-4D5A0DAB75F6}"/>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cxnSp>
        <p:nvCxnSpPr>
          <p:cNvPr id="18" name="Straight Arrow Connector 17">
            <a:extLst>
              <a:ext uri="{FF2B5EF4-FFF2-40B4-BE49-F238E27FC236}">
                <a16:creationId xmlns:a16="http://schemas.microsoft.com/office/drawing/2014/main" id="{A14D12D3-D00A-EA13-1E44-85FB8693721D}"/>
              </a:ext>
            </a:extLst>
          </p:cNvPr>
          <p:cNvCxnSpPr>
            <a:cxnSpLocks/>
            <a:stCxn id="19" idx="3"/>
          </p:cNvCxnSpPr>
          <p:nvPr/>
        </p:nvCxnSpPr>
        <p:spPr>
          <a:xfrm>
            <a:off x="3342405" y="2188681"/>
            <a:ext cx="567258" cy="5297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A7D9C11-63DA-491A-36D6-F86117E5AB1D}"/>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p:spTree>
    <p:extLst>
      <p:ext uri="{BB962C8B-B14F-4D97-AF65-F5344CB8AC3E}">
        <p14:creationId xmlns:p14="http://schemas.microsoft.com/office/powerpoint/2010/main" val="25452406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red line&#10;&#10;Description automatically generated">
            <a:extLst>
              <a:ext uri="{FF2B5EF4-FFF2-40B4-BE49-F238E27FC236}">
                <a16:creationId xmlns:a16="http://schemas.microsoft.com/office/drawing/2014/main" id="{BA0799EA-BF8A-651D-A415-C57681F48D22}"/>
              </a:ext>
            </a:extLst>
          </p:cNvPr>
          <p:cNvPicPr>
            <a:picLocks noChangeAspect="1"/>
          </p:cNvPicPr>
          <p:nvPr/>
        </p:nvPicPr>
        <p:blipFill rotWithShape="1">
          <a:blip r:embed="rId3"/>
          <a:srcRect l="16768" t="18833" r="5416" b="25701"/>
          <a:stretch/>
        </p:blipFill>
        <p:spPr>
          <a:xfrm>
            <a:off x="3943054" y="2565230"/>
            <a:ext cx="5137821" cy="3051799"/>
          </a:xfrm>
          <a:prstGeom prst="rect">
            <a:avLst/>
          </a:prstGeom>
        </p:spPr>
      </p:pic>
      <p:sp>
        <p:nvSpPr>
          <p:cNvPr id="5" name="TextBox 4">
            <a:extLst>
              <a:ext uri="{FF2B5EF4-FFF2-40B4-BE49-F238E27FC236}">
                <a16:creationId xmlns:a16="http://schemas.microsoft.com/office/drawing/2014/main" id="{592CC839-A86B-6BD0-FCA7-4D992A66699C}"/>
              </a:ext>
            </a:extLst>
          </p:cNvPr>
          <p:cNvSpPr txBox="1"/>
          <p:nvPr/>
        </p:nvSpPr>
        <p:spPr>
          <a:xfrm rot="3714921">
            <a:off x="3751331" y="3038357"/>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6" name="TextBox 5">
            <a:extLst>
              <a:ext uri="{FF2B5EF4-FFF2-40B4-BE49-F238E27FC236}">
                <a16:creationId xmlns:a16="http://schemas.microsoft.com/office/drawing/2014/main" id="{C05F5AA2-61E9-6530-5EB9-706D0CCEEFD8}"/>
              </a:ext>
            </a:extLst>
          </p:cNvPr>
          <p:cNvSpPr txBox="1"/>
          <p:nvPr/>
        </p:nvSpPr>
        <p:spPr>
          <a:xfrm rot="19332328">
            <a:off x="6279225" y="325835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sp>
        <p:nvSpPr>
          <p:cNvPr id="13" name="TextBox 12">
            <a:extLst>
              <a:ext uri="{FF2B5EF4-FFF2-40B4-BE49-F238E27FC236}">
                <a16:creationId xmlns:a16="http://schemas.microsoft.com/office/drawing/2014/main" id="{43B1D232-E252-6D93-039E-39109FF3D4E5}"/>
              </a:ext>
            </a:extLst>
          </p:cNvPr>
          <p:cNvSpPr txBox="1"/>
          <p:nvPr/>
        </p:nvSpPr>
        <p:spPr>
          <a:xfrm>
            <a:off x="4131643" y="1357684"/>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cxnSp>
        <p:nvCxnSpPr>
          <p:cNvPr id="21" name="Straight Arrow Connector 20">
            <a:extLst>
              <a:ext uri="{FF2B5EF4-FFF2-40B4-BE49-F238E27FC236}">
                <a16:creationId xmlns:a16="http://schemas.microsoft.com/office/drawing/2014/main" id="{C424CBFF-AABA-0BB3-AEEB-5C675CCE0365}"/>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9094620-FFF3-CEBE-A206-7EA5D8A9D65C}"/>
                  </a:ext>
                </a:extLst>
              </p:cNvPr>
              <p:cNvSpPr txBox="1"/>
              <p:nvPr/>
            </p:nvSpPr>
            <p:spPr>
              <a:xfrm>
                <a:off x="5438581" y="2201552"/>
                <a:ext cx="1870346"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𝑆</m:t>
                          </m:r>
                        </m:e>
                      </m:d>
                      <m:r>
                        <a:rPr lang="en-US" sz="2800" b="0" i="1" smtClean="0">
                          <a:latin typeface="Cambria Math" panose="02040503050406030204" pitchFamily="18" charset="0"/>
                        </a:rPr>
                        <m:t>=</m:t>
                      </m:r>
                      <m:r>
                        <a:rPr lang="en-US" sz="2800" b="0" i="1" smtClean="0">
                          <a:latin typeface="Cambria Math" panose="02040503050406030204" pitchFamily="18" charset="0"/>
                        </a:rPr>
                        <m:t>𝐸</m:t>
                      </m:r>
                      <m:d>
                        <m:dPr>
                          <m:ctrlPr>
                            <a:rPr lang="en-US" sz="2800" i="1">
                              <a:latin typeface="Cambria Math" panose="02040503050406030204" pitchFamily="18" charset="0"/>
                            </a:rPr>
                          </m:ctrlPr>
                        </m:dPr>
                        <m:e>
                          <m:r>
                            <a:rPr lang="en-US" sz="2800" i="1">
                              <a:latin typeface="Cambria Math" panose="02040503050406030204" pitchFamily="18" charset="0"/>
                            </a:rPr>
                            <m:t>𝑆</m:t>
                          </m:r>
                        </m:e>
                      </m:d>
                    </m:oMath>
                  </m:oMathPara>
                </a14:m>
                <a:endParaRPr lang="en-US" sz="2800" dirty="0"/>
              </a:p>
            </p:txBody>
          </p:sp>
        </mc:Choice>
        <mc:Fallback xmlns="">
          <p:sp>
            <p:nvSpPr>
              <p:cNvPr id="2" name="TextBox 1">
                <a:extLst>
                  <a:ext uri="{FF2B5EF4-FFF2-40B4-BE49-F238E27FC236}">
                    <a16:creationId xmlns:a16="http://schemas.microsoft.com/office/drawing/2014/main" id="{19094620-FFF3-CEBE-A206-7EA5D8A9D65C}"/>
                  </a:ext>
                </a:extLst>
              </p:cNvPr>
              <p:cNvSpPr txBox="1">
                <a:spLocks noRot="1" noChangeAspect="1" noMove="1" noResize="1" noEditPoints="1" noAdjustHandles="1" noChangeArrowheads="1" noChangeShapeType="1" noTextEdit="1"/>
              </p:cNvSpPr>
              <p:nvPr/>
            </p:nvSpPr>
            <p:spPr>
              <a:xfrm>
                <a:off x="5438581" y="2201552"/>
                <a:ext cx="1870346" cy="430887"/>
              </a:xfrm>
              <a:prstGeom prst="rect">
                <a:avLst/>
              </a:prstGeom>
              <a:blipFill>
                <a:blip r:embed="rId4"/>
                <a:stretch>
                  <a:fillRect l="-6757" b="-5714"/>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CBF1A707-0C50-166C-BD54-4D5A0DAB75F6}"/>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cxnSp>
        <p:nvCxnSpPr>
          <p:cNvPr id="18" name="Straight Arrow Connector 17">
            <a:extLst>
              <a:ext uri="{FF2B5EF4-FFF2-40B4-BE49-F238E27FC236}">
                <a16:creationId xmlns:a16="http://schemas.microsoft.com/office/drawing/2014/main" id="{A14D12D3-D00A-EA13-1E44-85FB8693721D}"/>
              </a:ext>
            </a:extLst>
          </p:cNvPr>
          <p:cNvCxnSpPr>
            <a:cxnSpLocks/>
            <a:stCxn id="19" idx="3"/>
          </p:cNvCxnSpPr>
          <p:nvPr/>
        </p:nvCxnSpPr>
        <p:spPr>
          <a:xfrm>
            <a:off x="3342405" y="2188681"/>
            <a:ext cx="567258" cy="5297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A7D9C11-63DA-491A-36D6-F86117E5AB1D}"/>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6AA474B-618C-E525-4DB8-0BD7FA4E5430}"/>
                  </a:ext>
                </a:extLst>
              </p:cNvPr>
              <p:cNvSpPr txBox="1"/>
              <p:nvPr/>
            </p:nvSpPr>
            <p:spPr>
              <a:xfrm>
                <a:off x="9499180" y="3429356"/>
                <a:ext cx="2176786" cy="43204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𝐸</m:t>
                      </m:r>
                      <m:r>
                        <a:rPr lang="en-US" sz="2800" b="0" i="1" smtClean="0">
                          <a:latin typeface="Cambria Math" panose="02040503050406030204" pitchFamily="18" charset="0"/>
                        </a:rPr>
                        <m:t>(</m:t>
                      </m:r>
                      <m:r>
                        <a:rPr lang="en-US" sz="2800" b="0" i="1" smtClean="0">
                          <a:latin typeface="Cambria Math" panose="02040503050406030204" pitchFamily="18" charset="0"/>
                        </a:rPr>
                        <m:t>𝑆</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𝑆𝑒</m:t>
                          </m:r>
                        </m:e>
                        <m:sup>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𝜀</m:t>
                          </m:r>
                          <m:r>
                            <a:rPr lang="en-US" sz="2800" b="0" i="1" smtClean="0">
                              <a:latin typeface="Cambria Math" panose="02040503050406030204" pitchFamily="18" charset="0"/>
                              <a:ea typeface="Cambria Math" panose="02040503050406030204" pitchFamily="18" charset="0"/>
                            </a:rPr>
                            <m:t>𝐴</m:t>
                          </m:r>
                        </m:sup>
                      </m:sSup>
                    </m:oMath>
                  </m:oMathPara>
                </a14:m>
                <a:endParaRPr lang="en-US" sz="2800" dirty="0"/>
              </a:p>
            </p:txBody>
          </p:sp>
        </mc:Choice>
        <mc:Fallback xmlns="">
          <p:sp>
            <p:nvSpPr>
              <p:cNvPr id="4" name="TextBox 3">
                <a:extLst>
                  <a:ext uri="{FF2B5EF4-FFF2-40B4-BE49-F238E27FC236}">
                    <a16:creationId xmlns:a16="http://schemas.microsoft.com/office/drawing/2014/main" id="{A6AA474B-618C-E525-4DB8-0BD7FA4E5430}"/>
                  </a:ext>
                </a:extLst>
              </p:cNvPr>
              <p:cNvSpPr txBox="1">
                <a:spLocks noRot="1" noChangeAspect="1" noMove="1" noResize="1" noEditPoints="1" noAdjustHandles="1" noChangeArrowheads="1" noChangeShapeType="1" noTextEdit="1"/>
              </p:cNvSpPr>
              <p:nvPr/>
            </p:nvSpPr>
            <p:spPr>
              <a:xfrm>
                <a:off x="9499180" y="3429356"/>
                <a:ext cx="2176786" cy="432041"/>
              </a:xfrm>
              <a:prstGeom prst="rect">
                <a:avLst/>
              </a:prstGeom>
              <a:blipFill>
                <a:blip r:embed="rId5"/>
                <a:stretch>
                  <a:fillRect l="-5202" b="-3823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DEC37CAB-3921-072A-7F08-B03580063C43}"/>
              </a:ext>
            </a:extLst>
          </p:cNvPr>
          <p:cNvSpPr txBox="1"/>
          <p:nvPr/>
        </p:nvSpPr>
        <p:spPr>
          <a:xfrm>
            <a:off x="11079892" y="4152084"/>
            <a:ext cx="1093555" cy="830997"/>
          </a:xfrm>
          <a:prstGeom prst="rect">
            <a:avLst/>
          </a:prstGeom>
          <a:noFill/>
        </p:spPr>
        <p:txBody>
          <a:bodyPr wrap="square" rtlCol="0">
            <a:spAutoFit/>
          </a:bodyPr>
          <a:lstStyle/>
          <a:p>
            <a:pPr algn="ctr"/>
            <a:r>
              <a:rPr lang="en-US" sz="1600" dirty="0">
                <a:cs typeface="Franklin Gothic Medium"/>
              </a:rPr>
              <a:t>area of habitat</a:t>
            </a:r>
          </a:p>
          <a:p>
            <a:pPr algn="ctr"/>
            <a:endParaRPr lang="en-US" sz="1600" b="1" dirty="0">
              <a:solidFill>
                <a:srgbClr val="C00000"/>
              </a:solidFill>
              <a:cs typeface="Franklin Gothic Medium"/>
            </a:endParaRPr>
          </a:p>
        </p:txBody>
      </p:sp>
      <p:cxnSp>
        <p:nvCxnSpPr>
          <p:cNvPr id="8" name="Straight Arrow Connector 7">
            <a:extLst>
              <a:ext uri="{FF2B5EF4-FFF2-40B4-BE49-F238E27FC236}">
                <a16:creationId xmlns:a16="http://schemas.microsoft.com/office/drawing/2014/main" id="{BD27C9F8-2E04-638D-2339-5156812EFDD4}"/>
              </a:ext>
            </a:extLst>
          </p:cNvPr>
          <p:cNvCxnSpPr>
            <a:cxnSpLocks/>
          </p:cNvCxnSpPr>
          <p:nvPr/>
        </p:nvCxnSpPr>
        <p:spPr>
          <a:xfrm flipV="1">
            <a:off x="11460874" y="3710696"/>
            <a:ext cx="0"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AD719F0-FECE-B2CF-A67F-07C9E0D5132B}"/>
              </a:ext>
            </a:extLst>
          </p:cNvPr>
          <p:cNvCxnSpPr>
            <a:cxnSpLocks/>
          </p:cNvCxnSpPr>
          <p:nvPr/>
        </p:nvCxnSpPr>
        <p:spPr>
          <a:xfrm flipV="1">
            <a:off x="11098445" y="3698339"/>
            <a:ext cx="245058"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92CA4AD-347D-2C6E-458A-A29177FB93D1}"/>
              </a:ext>
            </a:extLst>
          </p:cNvPr>
          <p:cNvSpPr txBox="1"/>
          <p:nvPr/>
        </p:nvSpPr>
        <p:spPr>
          <a:xfrm>
            <a:off x="9889508" y="4166620"/>
            <a:ext cx="1285102" cy="1077218"/>
          </a:xfrm>
          <a:prstGeom prst="rect">
            <a:avLst/>
          </a:prstGeom>
          <a:noFill/>
        </p:spPr>
        <p:txBody>
          <a:bodyPr wrap="square" rtlCol="0">
            <a:spAutoFit/>
          </a:bodyPr>
          <a:lstStyle/>
          <a:p>
            <a:pPr algn="ctr"/>
            <a:r>
              <a:rPr lang="en-US" sz="1600" dirty="0">
                <a:cs typeface="Franklin Gothic Medium"/>
              </a:rPr>
              <a:t>fit parameter scaling effect of area on extinction</a:t>
            </a:r>
            <a:endParaRPr lang="en-US" sz="1600" b="1" dirty="0">
              <a:solidFill>
                <a:srgbClr val="C00000"/>
              </a:solidFill>
              <a:cs typeface="Franklin Gothic Medium"/>
            </a:endParaRPr>
          </a:p>
        </p:txBody>
      </p:sp>
      <p:cxnSp>
        <p:nvCxnSpPr>
          <p:cNvPr id="11" name="Straight Arrow Connector 10">
            <a:extLst>
              <a:ext uri="{FF2B5EF4-FFF2-40B4-BE49-F238E27FC236}">
                <a16:creationId xmlns:a16="http://schemas.microsoft.com/office/drawing/2014/main" id="{673C143B-C0F0-7551-267F-9FA05EB3A5F2}"/>
              </a:ext>
            </a:extLst>
          </p:cNvPr>
          <p:cNvCxnSpPr>
            <a:cxnSpLocks/>
          </p:cNvCxnSpPr>
          <p:nvPr/>
        </p:nvCxnSpPr>
        <p:spPr>
          <a:xfrm flipV="1">
            <a:off x="9698765" y="3861397"/>
            <a:ext cx="888808" cy="4514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2BC8290-8B33-B91F-05DA-7816A3402B54}"/>
              </a:ext>
            </a:extLst>
          </p:cNvPr>
          <p:cNvSpPr txBox="1"/>
          <p:nvPr/>
        </p:nvSpPr>
        <p:spPr>
          <a:xfrm>
            <a:off x="8677737" y="4293438"/>
            <a:ext cx="1531847" cy="830997"/>
          </a:xfrm>
          <a:prstGeom prst="rect">
            <a:avLst/>
          </a:prstGeom>
          <a:noFill/>
        </p:spPr>
        <p:txBody>
          <a:bodyPr wrap="square" rtlCol="0">
            <a:spAutoFit/>
          </a:bodyPr>
          <a:lstStyle/>
          <a:p>
            <a:pPr algn="ctr"/>
            <a:r>
              <a:rPr lang="en-US" sz="1600" dirty="0">
                <a:cs typeface="Franklin Gothic Medium"/>
              </a:rPr>
              <a:t>number of species on island</a:t>
            </a:r>
            <a:endParaRPr lang="en-US" sz="1600" b="1" dirty="0">
              <a:solidFill>
                <a:srgbClr val="C00000"/>
              </a:solidFill>
              <a:cs typeface="Franklin Gothic Medium"/>
            </a:endParaRPr>
          </a:p>
        </p:txBody>
      </p:sp>
      <p:pic>
        <p:nvPicPr>
          <p:cNvPr id="31" name="Picture 30" descr="A graph of a red line&#10;&#10;Description automatically generated">
            <a:extLst>
              <a:ext uri="{FF2B5EF4-FFF2-40B4-BE49-F238E27FC236}">
                <a16:creationId xmlns:a16="http://schemas.microsoft.com/office/drawing/2014/main" id="{FD618587-6A8F-AA34-C025-DFB696F0260C}"/>
              </a:ext>
            </a:extLst>
          </p:cNvPr>
          <p:cNvPicPr>
            <a:picLocks noChangeAspect="1"/>
          </p:cNvPicPr>
          <p:nvPr/>
        </p:nvPicPr>
        <p:blipFill rotWithShape="1">
          <a:blip r:embed="rId3"/>
          <a:srcRect l="39958" t="88262" r="32253" b="4420"/>
          <a:stretch/>
        </p:blipFill>
        <p:spPr>
          <a:xfrm>
            <a:off x="5250952" y="5645357"/>
            <a:ext cx="1834785" cy="402607"/>
          </a:xfrm>
          <a:prstGeom prst="rect">
            <a:avLst/>
          </a:prstGeom>
        </p:spPr>
      </p:pic>
      <p:pic>
        <p:nvPicPr>
          <p:cNvPr id="33" name="Picture 32" descr="A graph of a red line&#10;&#10;Description automatically generated">
            <a:extLst>
              <a:ext uri="{FF2B5EF4-FFF2-40B4-BE49-F238E27FC236}">
                <a16:creationId xmlns:a16="http://schemas.microsoft.com/office/drawing/2014/main" id="{4B6C782C-E09F-D8F9-329D-9262470F6E58}"/>
              </a:ext>
            </a:extLst>
          </p:cNvPr>
          <p:cNvPicPr>
            <a:picLocks noChangeAspect="1"/>
          </p:cNvPicPr>
          <p:nvPr/>
        </p:nvPicPr>
        <p:blipFill rotWithShape="1">
          <a:blip r:embed="rId3"/>
          <a:srcRect l="843" t="48950" r="94357" b="39993"/>
          <a:stretch/>
        </p:blipFill>
        <p:spPr>
          <a:xfrm>
            <a:off x="3624597" y="4939630"/>
            <a:ext cx="316966" cy="608415"/>
          </a:xfrm>
          <a:prstGeom prst="rect">
            <a:avLst/>
          </a:prstGeom>
        </p:spPr>
      </p:pic>
    </p:spTree>
    <p:extLst>
      <p:ext uri="{BB962C8B-B14F-4D97-AF65-F5344CB8AC3E}">
        <p14:creationId xmlns:p14="http://schemas.microsoft.com/office/powerpoint/2010/main" val="26811864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red line&#10;&#10;Description automatically generated">
            <a:extLst>
              <a:ext uri="{FF2B5EF4-FFF2-40B4-BE49-F238E27FC236}">
                <a16:creationId xmlns:a16="http://schemas.microsoft.com/office/drawing/2014/main" id="{BA0799EA-BF8A-651D-A415-C57681F48D22}"/>
              </a:ext>
            </a:extLst>
          </p:cNvPr>
          <p:cNvPicPr>
            <a:picLocks noChangeAspect="1"/>
          </p:cNvPicPr>
          <p:nvPr/>
        </p:nvPicPr>
        <p:blipFill rotWithShape="1">
          <a:blip r:embed="rId3"/>
          <a:srcRect l="16768" t="18833" r="5416" b="25701"/>
          <a:stretch/>
        </p:blipFill>
        <p:spPr>
          <a:xfrm>
            <a:off x="3943054" y="2565230"/>
            <a:ext cx="5137821" cy="3051799"/>
          </a:xfrm>
          <a:prstGeom prst="rect">
            <a:avLst/>
          </a:prstGeom>
        </p:spPr>
      </p:pic>
      <p:sp>
        <p:nvSpPr>
          <p:cNvPr id="5" name="TextBox 4">
            <a:extLst>
              <a:ext uri="{FF2B5EF4-FFF2-40B4-BE49-F238E27FC236}">
                <a16:creationId xmlns:a16="http://schemas.microsoft.com/office/drawing/2014/main" id="{592CC839-A86B-6BD0-FCA7-4D992A66699C}"/>
              </a:ext>
            </a:extLst>
          </p:cNvPr>
          <p:cNvSpPr txBox="1"/>
          <p:nvPr/>
        </p:nvSpPr>
        <p:spPr>
          <a:xfrm rot="3714921">
            <a:off x="3751331" y="3038357"/>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6" name="TextBox 5">
            <a:extLst>
              <a:ext uri="{FF2B5EF4-FFF2-40B4-BE49-F238E27FC236}">
                <a16:creationId xmlns:a16="http://schemas.microsoft.com/office/drawing/2014/main" id="{C05F5AA2-61E9-6530-5EB9-706D0CCEEFD8}"/>
              </a:ext>
            </a:extLst>
          </p:cNvPr>
          <p:cNvSpPr txBox="1"/>
          <p:nvPr/>
        </p:nvSpPr>
        <p:spPr>
          <a:xfrm rot="19332328">
            <a:off x="6279225" y="325835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sp>
        <p:nvSpPr>
          <p:cNvPr id="13" name="TextBox 12">
            <a:extLst>
              <a:ext uri="{FF2B5EF4-FFF2-40B4-BE49-F238E27FC236}">
                <a16:creationId xmlns:a16="http://schemas.microsoft.com/office/drawing/2014/main" id="{43B1D232-E252-6D93-039E-39109FF3D4E5}"/>
              </a:ext>
            </a:extLst>
          </p:cNvPr>
          <p:cNvSpPr txBox="1"/>
          <p:nvPr/>
        </p:nvSpPr>
        <p:spPr>
          <a:xfrm>
            <a:off x="4131643" y="1357684"/>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cxnSp>
        <p:nvCxnSpPr>
          <p:cNvPr id="21" name="Straight Arrow Connector 20">
            <a:extLst>
              <a:ext uri="{FF2B5EF4-FFF2-40B4-BE49-F238E27FC236}">
                <a16:creationId xmlns:a16="http://schemas.microsoft.com/office/drawing/2014/main" id="{C424CBFF-AABA-0BB3-AEEB-5C675CCE0365}"/>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9094620-FFF3-CEBE-A206-7EA5D8A9D65C}"/>
                  </a:ext>
                </a:extLst>
              </p:cNvPr>
              <p:cNvSpPr txBox="1"/>
              <p:nvPr/>
            </p:nvSpPr>
            <p:spPr>
              <a:xfrm>
                <a:off x="5438581" y="2201552"/>
                <a:ext cx="1870346"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𝑆</m:t>
                          </m:r>
                        </m:e>
                      </m:d>
                      <m:r>
                        <a:rPr lang="en-US" sz="2800" b="0" i="1" smtClean="0">
                          <a:latin typeface="Cambria Math" panose="02040503050406030204" pitchFamily="18" charset="0"/>
                        </a:rPr>
                        <m:t>=</m:t>
                      </m:r>
                      <m:r>
                        <a:rPr lang="en-US" sz="2800" b="0" i="1" smtClean="0">
                          <a:latin typeface="Cambria Math" panose="02040503050406030204" pitchFamily="18" charset="0"/>
                        </a:rPr>
                        <m:t>𝐸</m:t>
                      </m:r>
                      <m:d>
                        <m:dPr>
                          <m:ctrlPr>
                            <a:rPr lang="en-US" sz="2800" i="1">
                              <a:latin typeface="Cambria Math" panose="02040503050406030204" pitchFamily="18" charset="0"/>
                            </a:rPr>
                          </m:ctrlPr>
                        </m:dPr>
                        <m:e>
                          <m:r>
                            <a:rPr lang="en-US" sz="2800" i="1">
                              <a:latin typeface="Cambria Math" panose="02040503050406030204" pitchFamily="18" charset="0"/>
                            </a:rPr>
                            <m:t>𝑆</m:t>
                          </m:r>
                        </m:e>
                      </m:d>
                    </m:oMath>
                  </m:oMathPara>
                </a14:m>
                <a:endParaRPr lang="en-US" sz="2800" dirty="0"/>
              </a:p>
            </p:txBody>
          </p:sp>
        </mc:Choice>
        <mc:Fallback xmlns="">
          <p:sp>
            <p:nvSpPr>
              <p:cNvPr id="2" name="TextBox 1">
                <a:extLst>
                  <a:ext uri="{FF2B5EF4-FFF2-40B4-BE49-F238E27FC236}">
                    <a16:creationId xmlns:a16="http://schemas.microsoft.com/office/drawing/2014/main" id="{19094620-FFF3-CEBE-A206-7EA5D8A9D65C}"/>
                  </a:ext>
                </a:extLst>
              </p:cNvPr>
              <p:cNvSpPr txBox="1">
                <a:spLocks noRot="1" noChangeAspect="1" noMove="1" noResize="1" noEditPoints="1" noAdjustHandles="1" noChangeArrowheads="1" noChangeShapeType="1" noTextEdit="1"/>
              </p:cNvSpPr>
              <p:nvPr/>
            </p:nvSpPr>
            <p:spPr>
              <a:xfrm>
                <a:off x="5438581" y="2201552"/>
                <a:ext cx="1870346" cy="430887"/>
              </a:xfrm>
              <a:prstGeom prst="rect">
                <a:avLst/>
              </a:prstGeom>
              <a:blipFill>
                <a:blip r:embed="rId4"/>
                <a:stretch>
                  <a:fillRect l="-6757" b="-5714"/>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CBF1A707-0C50-166C-BD54-4D5A0DAB75F6}"/>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cxnSp>
        <p:nvCxnSpPr>
          <p:cNvPr id="18" name="Straight Arrow Connector 17">
            <a:extLst>
              <a:ext uri="{FF2B5EF4-FFF2-40B4-BE49-F238E27FC236}">
                <a16:creationId xmlns:a16="http://schemas.microsoft.com/office/drawing/2014/main" id="{A14D12D3-D00A-EA13-1E44-85FB8693721D}"/>
              </a:ext>
            </a:extLst>
          </p:cNvPr>
          <p:cNvCxnSpPr>
            <a:cxnSpLocks/>
            <a:stCxn id="19" idx="3"/>
          </p:cNvCxnSpPr>
          <p:nvPr/>
        </p:nvCxnSpPr>
        <p:spPr>
          <a:xfrm>
            <a:off x="3342405" y="2188681"/>
            <a:ext cx="567258" cy="5297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A7D9C11-63DA-491A-36D6-F86117E5AB1D}"/>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6AA474B-618C-E525-4DB8-0BD7FA4E5430}"/>
                  </a:ext>
                </a:extLst>
              </p:cNvPr>
              <p:cNvSpPr txBox="1"/>
              <p:nvPr/>
            </p:nvSpPr>
            <p:spPr>
              <a:xfrm>
                <a:off x="9499180" y="3429356"/>
                <a:ext cx="2176786" cy="43204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𝐸</m:t>
                      </m:r>
                      <m:r>
                        <a:rPr lang="en-US" sz="2800" b="0" i="1" smtClean="0">
                          <a:latin typeface="Cambria Math" panose="02040503050406030204" pitchFamily="18" charset="0"/>
                        </a:rPr>
                        <m:t>(</m:t>
                      </m:r>
                      <m:r>
                        <a:rPr lang="en-US" sz="2800" b="0" i="1" smtClean="0">
                          <a:latin typeface="Cambria Math" panose="02040503050406030204" pitchFamily="18" charset="0"/>
                        </a:rPr>
                        <m:t>𝑆</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𝑆𝑒</m:t>
                          </m:r>
                        </m:e>
                        <m:sup>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𝜀</m:t>
                          </m:r>
                          <m:r>
                            <a:rPr lang="en-US" sz="2800" b="0" i="1" smtClean="0">
                              <a:latin typeface="Cambria Math" panose="02040503050406030204" pitchFamily="18" charset="0"/>
                              <a:ea typeface="Cambria Math" panose="02040503050406030204" pitchFamily="18" charset="0"/>
                            </a:rPr>
                            <m:t>𝐴</m:t>
                          </m:r>
                        </m:sup>
                      </m:sSup>
                    </m:oMath>
                  </m:oMathPara>
                </a14:m>
                <a:endParaRPr lang="en-US" sz="2800" dirty="0"/>
              </a:p>
            </p:txBody>
          </p:sp>
        </mc:Choice>
        <mc:Fallback xmlns="">
          <p:sp>
            <p:nvSpPr>
              <p:cNvPr id="4" name="TextBox 3">
                <a:extLst>
                  <a:ext uri="{FF2B5EF4-FFF2-40B4-BE49-F238E27FC236}">
                    <a16:creationId xmlns:a16="http://schemas.microsoft.com/office/drawing/2014/main" id="{A6AA474B-618C-E525-4DB8-0BD7FA4E5430}"/>
                  </a:ext>
                </a:extLst>
              </p:cNvPr>
              <p:cNvSpPr txBox="1">
                <a:spLocks noRot="1" noChangeAspect="1" noMove="1" noResize="1" noEditPoints="1" noAdjustHandles="1" noChangeArrowheads="1" noChangeShapeType="1" noTextEdit="1"/>
              </p:cNvSpPr>
              <p:nvPr/>
            </p:nvSpPr>
            <p:spPr>
              <a:xfrm>
                <a:off x="9499180" y="3429356"/>
                <a:ext cx="2176786" cy="432041"/>
              </a:xfrm>
              <a:prstGeom prst="rect">
                <a:avLst/>
              </a:prstGeom>
              <a:blipFill>
                <a:blip r:embed="rId5"/>
                <a:stretch>
                  <a:fillRect l="-5202" b="-3823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DEC37CAB-3921-072A-7F08-B03580063C43}"/>
              </a:ext>
            </a:extLst>
          </p:cNvPr>
          <p:cNvSpPr txBox="1"/>
          <p:nvPr/>
        </p:nvSpPr>
        <p:spPr>
          <a:xfrm>
            <a:off x="11079892" y="4152084"/>
            <a:ext cx="1093555" cy="830997"/>
          </a:xfrm>
          <a:prstGeom prst="rect">
            <a:avLst/>
          </a:prstGeom>
          <a:noFill/>
        </p:spPr>
        <p:txBody>
          <a:bodyPr wrap="square" rtlCol="0">
            <a:spAutoFit/>
          </a:bodyPr>
          <a:lstStyle/>
          <a:p>
            <a:pPr algn="ctr"/>
            <a:r>
              <a:rPr lang="en-US" sz="1600" dirty="0">
                <a:cs typeface="Franklin Gothic Medium"/>
              </a:rPr>
              <a:t>area of habitat</a:t>
            </a:r>
          </a:p>
          <a:p>
            <a:pPr algn="ctr"/>
            <a:endParaRPr lang="en-US" sz="1600" b="1" dirty="0">
              <a:solidFill>
                <a:srgbClr val="C00000"/>
              </a:solidFill>
              <a:cs typeface="Franklin Gothic Medium"/>
            </a:endParaRPr>
          </a:p>
        </p:txBody>
      </p:sp>
      <p:cxnSp>
        <p:nvCxnSpPr>
          <p:cNvPr id="8" name="Straight Arrow Connector 7">
            <a:extLst>
              <a:ext uri="{FF2B5EF4-FFF2-40B4-BE49-F238E27FC236}">
                <a16:creationId xmlns:a16="http://schemas.microsoft.com/office/drawing/2014/main" id="{BD27C9F8-2E04-638D-2339-5156812EFDD4}"/>
              </a:ext>
            </a:extLst>
          </p:cNvPr>
          <p:cNvCxnSpPr>
            <a:cxnSpLocks/>
          </p:cNvCxnSpPr>
          <p:nvPr/>
        </p:nvCxnSpPr>
        <p:spPr>
          <a:xfrm flipV="1">
            <a:off x="11460874" y="3710696"/>
            <a:ext cx="0"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AD719F0-FECE-B2CF-A67F-07C9E0D5132B}"/>
              </a:ext>
            </a:extLst>
          </p:cNvPr>
          <p:cNvCxnSpPr>
            <a:cxnSpLocks/>
          </p:cNvCxnSpPr>
          <p:nvPr/>
        </p:nvCxnSpPr>
        <p:spPr>
          <a:xfrm flipV="1">
            <a:off x="11098445" y="3698339"/>
            <a:ext cx="245058"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92CA4AD-347D-2C6E-458A-A29177FB93D1}"/>
              </a:ext>
            </a:extLst>
          </p:cNvPr>
          <p:cNvSpPr txBox="1"/>
          <p:nvPr/>
        </p:nvSpPr>
        <p:spPr>
          <a:xfrm>
            <a:off x="9889508" y="4166620"/>
            <a:ext cx="1285102" cy="1077218"/>
          </a:xfrm>
          <a:prstGeom prst="rect">
            <a:avLst/>
          </a:prstGeom>
          <a:noFill/>
        </p:spPr>
        <p:txBody>
          <a:bodyPr wrap="square" rtlCol="0">
            <a:spAutoFit/>
          </a:bodyPr>
          <a:lstStyle/>
          <a:p>
            <a:pPr algn="ctr"/>
            <a:r>
              <a:rPr lang="en-US" sz="1600" dirty="0">
                <a:cs typeface="Franklin Gothic Medium"/>
              </a:rPr>
              <a:t>fit parameter scaling effect of area on extinction</a:t>
            </a:r>
            <a:endParaRPr lang="en-US" sz="1600" b="1" dirty="0">
              <a:solidFill>
                <a:srgbClr val="C00000"/>
              </a:solidFill>
              <a:cs typeface="Franklin Gothic Medium"/>
            </a:endParaRPr>
          </a:p>
        </p:txBody>
      </p:sp>
      <p:cxnSp>
        <p:nvCxnSpPr>
          <p:cNvPr id="11" name="Straight Arrow Connector 10">
            <a:extLst>
              <a:ext uri="{FF2B5EF4-FFF2-40B4-BE49-F238E27FC236}">
                <a16:creationId xmlns:a16="http://schemas.microsoft.com/office/drawing/2014/main" id="{673C143B-C0F0-7551-267F-9FA05EB3A5F2}"/>
              </a:ext>
            </a:extLst>
          </p:cNvPr>
          <p:cNvCxnSpPr>
            <a:cxnSpLocks/>
          </p:cNvCxnSpPr>
          <p:nvPr/>
        </p:nvCxnSpPr>
        <p:spPr>
          <a:xfrm flipV="1">
            <a:off x="9698765" y="3861397"/>
            <a:ext cx="888808" cy="4514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729A2D9-D139-13F8-C790-56B32A0B732C}"/>
                  </a:ext>
                </a:extLst>
              </p:cNvPr>
              <p:cNvSpPr txBox="1"/>
              <p:nvPr/>
            </p:nvSpPr>
            <p:spPr>
              <a:xfrm>
                <a:off x="290191" y="3055761"/>
                <a:ext cx="3142549" cy="447495"/>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r>
                        <a:rPr lang="en-US" sz="2800" b="0" i="1" smtClean="0">
                          <a:latin typeface="Cambria Math" panose="02040503050406030204" pitchFamily="18" charset="0"/>
                        </a:rPr>
                        <m:t>(</m:t>
                      </m:r>
                      <m:r>
                        <a:rPr lang="en-US" sz="2800" b="0" i="1" smtClean="0">
                          <a:latin typeface="Cambria Math" panose="02040503050406030204" pitchFamily="18" charset="0"/>
                        </a:rPr>
                        <m:t>𝑆</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𝑖</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𝑃</m:t>
                              </m:r>
                              <m:r>
                                <a:rPr lang="en-US" sz="2800" b="0" i="1" smtClean="0">
                                  <a:latin typeface="Cambria Math" panose="02040503050406030204" pitchFamily="18" charset="0"/>
                                </a:rPr>
                                <m:t>−</m:t>
                              </m:r>
                              <m:r>
                                <a:rPr lang="en-US" sz="2800" b="0" i="1" smtClean="0">
                                  <a:latin typeface="Cambria Math" panose="02040503050406030204" pitchFamily="18" charset="0"/>
                                </a:rPr>
                                <m:t>𝑆</m:t>
                              </m:r>
                            </m:e>
                          </m:d>
                          <m:r>
                            <a:rPr lang="en-US" sz="2800" b="0" i="1" smtClean="0">
                              <a:latin typeface="Cambria Math" panose="02040503050406030204" pitchFamily="18" charset="0"/>
                            </a:rPr>
                            <m:t>𝑒</m:t>
                          </m:r>
                        </m:e>
                        <m:sup>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𝜙</m:t>
                          </m:r>
                          <m:r>
                            <a:rPr lang="en-US" sz="2800" b="0" i="1" smtClean="0">
                              <a:latin typeface="Cambria Math" panose="02040503050406030204" pitchFamily="18" charset="0"/>
                              <a:ea typeface="Cambria Math" panose="02040503050406030204" pitchFamily="18" charset="0"/>
                            </a:rPr>
                            <m:t>𝑑</m:t>
                          </m:r>
                        </m:sup>
                      </m:sSup>
                    </m:oMath>
                  </m:oMathPara>
                </a14:m>
                <a:endParaRPr lang="en-US" sz="2800" dirty="0"/>
              </a:p>
            </p:txBody>
          </p:sp>
        </mc:Choice>
        <mc:Fallback xmlns="">
          <p:sp>
            <p:nvSpPr>
              <p:cNvPr id="14" name="TextBox 13">
                <a:extLst>
                  <a:ext uri="{FF2B5EF4-FFF2-40B4-BE49-F238E27FC236}">
                    <a16:creationId xmlns:a16="http://schemas.microsoft.com/office/drawing/2014/main" id="{B729A2D9-D139-13F8-C790-56B32A0B732C}"/>
                  </a:ext>
                </a:extLst>
              </p:cNvPr>
              <p:cNvSpPr txBox="1">
                <a:spLocks noRot="1" noChangeAspect="1" noMove="1" noResize="1" noEditPoints="1" noAdjustHandles="1" noChangeArrowheads="1" noChangeShapeType="1" noTextEdit="1"/>
              </p:cNvSpPr>
              <p:nvPr/>
            </p:nvSpPr>
            <p:spPr>
              <a:xfrm>
                <a:off x="290191" y="3055761"/>
                <a:ext cx="3142549" cy="447495"/>
              </a:xfrm>
              <a:prstGeom prst="rect">
                <a:avLst/>
              </a:prstGeom>
              <a:blipFill>
                <a:blip r:embed="rId6"/>
                <a:stretch>
                  <a:fillRect l="-4435" t="-2778" r="-2823" b="-33333"/>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9D252E99-64DD-80D9-783B-2F48E6BE5F92}"/>
              </a:ext>
            </a:extLst>
          </p:cNvPr>
          <p:cNvCxnSpPr>
            <a:cxnSpLocks/>
          </p:cNvCxnSpPr>
          <p:nvPr/>
        </p:nvCxnSpPr>
        <p:spPr>
          <a:xfrm flipV="1">
            <a:off x="1748462" y="3627256"/>
            <a:ext cx="0" cy="10779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DBB6E01-DFFB-AEE1-5145-8BD7D32DE83C}"/>
              </a:ext>
            </a:extLst>
          </p:cNvPr>
          <p:cNvCxnSpPr>
            <a:cxnSpLocks/>
          </p:cNvCxnSpPr>
          <p:nvPr/>
        </p:nvCxnSpPr>
        <p:spPr>
          <a:xfrm flipV="1">
            <a:off x="1175968" y="3585506"/>
            <a:ext cx="245058"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E220ACE-A7D7-6A3D-9111-1B555371C9DF}"/>
              </a:ext>
            </a:extLst>
          </p:cNvPr>
          <p:cNvSpPr txBox="1"/>
          <p:nvPr/>
        </p:nvSpPr>
        <p:spPr>
          <a:xfrm>
            <a:off x="114478" y="4017182"/>
            <a:ext cx="1210051" cy="584775"/>
          </a:xfrm>
          <a:prstGeom prst="rect">
            <a:avLst/>
          </a:prstGeom>
          <a:noFill/>
        </p:spPr>
        <p:txBody>
          <a:bodyPr wrap="square" rtlCol="0">
            <a:spAutoFit/>
          </a:bodyPr>
          <a:lstStyle/>
          <a:p>
            <a:pPr algn="ctr"/>
            <a:r>
              <a:rPr lang="en-US" sz="1600" dirty="0">
                <a:cs typeface="Franklin Gothic Medium"/>
              </a:rPr>
              <a:t>immigration rate</a:t>
            </a:r>
            <a:endParaRPr lang="en-US" sz="1600" b="1" dirty="0">
              <a:solidFill>
                <a:srgbClr val="C00000"/>
              </a:solidFill>
              <a:cs typeface="Franklin Gothic Medium"/>
            </a:endParaRPr>
          </a:p>
        </p:txBody>
      </p:sp>
      <p:sp>
        <p:nvSpPr>
          <p:cNvPr id="23" name="TextBox 22">
            <a:extLst>
              <a:ext uri="{FF2B5EF4-FFF2-40B4-BE49-F238E27FC236}">
                <a16:creationId xmlns:a16="http://schemas.microsoft.com/office/drawing/2014/main" id="{DB51DC74-49C4-B15E-A6B7-EEB79AAC42A5}"/>
              </a:ext>
            </a:extLst>
          </p:cNvPr>
          <p:cNvSpPr txBox="1"/>
          <p:nvPr/>
        </p:nvSpPr>
        <p:spPr>
          <a:xfrm>
            <a:off x="539778" y="4690693"/>
            <a:ext cx="1531847" cy="584775"/>
          </a:xfrm>
          <a:prstGeom prst="rect">
            <a:avLst/>
          </a:prstGeom>
          <a:noFill/>
        </p:spPr>
        <p:txBody>
          <a:bodyPr wrap="square" rtlCol="0">
            <a:spAutoFit/>
          </a:bodyPr>
          <a:lstStyle/>
          <a:p>
            <a:pPr algn="ctr"/>
            <a:r>
              <a:rPr lang="en-US" sz="1600" dirty="0">
                <a:cs typeface="Franklin Gothic Medium"/>
              </a:rPr>
              <a:t>total number of species in pool</a:t>
            </a:r>
            <a:endParaRPr lang="en-US" sz="1600" b="1" dirty="0">
              <a:solidFill>
                <a:srgbClr val="C00000"/>
              </a:solidFill>
              <a:cs typeface="Franklin Gothic Medium"/>
            </a:endParaRPr>
          </a:p>
        </p:txBody>
      </p:sp>
      <p:cxnSp>
        <p:nvCxnSpPr>
          <p:cNvPr id="24" name="Straight Arrow Connector 23">
            <a:extLst>
              <a:ext uri="{FF2B5EF4-FFF2-40B4-BE49-F238E27FC236}">
                <a16:creationId xmlns:a16="http://schemas.microsoft.com/office/drawing/2014/main" id="{0767177A-330D-3F7E-A4C6-E4B9008EBA17}"/>
              </a:ext>
            </a:extLst>
          </p:cNvPr>
          <p:cNvCxnSpPr>
            <a:cxnSpLocks/>
          </p:cNvCxnSpPr>
          <p:nvPr/>
        </p:nvCxnSpPr>
        <p:spPr>
          <a:xfrm flipV="1">
            <a:off x="2382792" y="3578457"/>
            <a:ext cx="0" cy="5658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17002E5-A1DA-0EAD-F807-E032189DC8F9}"/>
              </a:ext>
            </a:extLst>
          </p:cNvPr>
          <p:cNvSpPr txBox="1"/>
          <p:nvPr/>
        </p:nvSpPr>
        <p:spPr>
          <a:xfrm>
            <a:off x="1626796" y="4074449"/>
            <a:ext cx="1531847" cy="830997"/>
          </a:xfrm>
          <a:prstGeom prst="rect">
            <a:avLst/>
          </a:prstGeom>
          <a:noFill/>
        </p:spPr>
        <p:txBody>
          <a:bodyPr wrap="square" rtlCol="0">
            <a:spAutoFit/>
          </a:bodyPr>
          <a:lstStyle/>
          <a:p>
            <a:pPr algn="ctr"/>
            <a:r>
              <a:rPr lang="en-US" sz="1600" dirty="0">
                <a:cs typeface="Franklin Gothic Medium"/>
              </a:rPr>
              <a:t>number of species on island</a:t>
            </a:r>
            <a:endParaRPr lang="en-US" sz="1600" b="1" dirty="0">
              <a:solidFill>
                <a:srgbClr val="C00000"/>
              </a:solidFill>
              <a:cs typeface="Franklin Gothic Medium"/>
            </a:endParaRPr>
          </a:p>
        </p:txBody>
      </p:sp>
      <p:cxnSp>
        <p:nvCxnSpPr>
          <p:cNvPr id="26" name="Straight Arrow Connector 25">
            <a:extLst>
              <a:ext uri="{FF2B5EF4-FFF2-40B4-BE49-F238E27FC236}">
                <a16:creationId xmlns:a16="http://schemas.microsoft.com/office/drawing/2014/main" id="{B23A93E7-9C9E-8E88-8E89-2A5FF99D549F}"/>
              </a:ext>
            </a:extLst>
          </p:cNvPr>
          <p:cNvCxnSpPr>
            <a:cxnSpLocks/>
          </p:cNvCxnSpPr>
          <p:nvPr/>
        </p:nvCxnSpPr>
        <p:spPr>
          <a:xfrm flipV="1">
            <a:off x="3109215" y="3432632"/>
            <a:ext cx="0" cy="18428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3CAF112-7776-03F1-226C-EE89F44192EA}"/>
              </a:ext>
            </a:extLst>
          </p:cNvPr>
          <p:cNvSpPr txBox="1"/>
          <p:nvPr/>
        </p:nvSpPr>
        <p:spPr>
          <a:xfrm>
            <a:off x="1900893" y="5308052"/>
            <a:ext cx="1834785" cy="1077218"/>
          </a:xfrm>
          <a:prstGeom prst="rect">
            <a:avLst/>
          </a:prstGeom>
          <a:noFill/>
        </p:spPr>
        <p:txBody>
          <a:bodyPr wrap="square" rtlCol="0">
            <a:spAutoFit/>
          </a:bodyPr>
          <a:lstStyle/>
          <a:p>
            <a:pPr algn="ctr"/>
            <a:r>
              <a:rPr lang="en-US" sz="1600" dirty="0">
                <a:cs typeface="Franklin Gothic Medium"/>
              </a:rPr>
              <a:t>fit parameter governing distance decay on immigration rate</a:t>
            </a:r>
            <a:endParaRPr lang="en-US" sz="1600" b="1" dirty="0">
              <a:solidFill>
                <a:srgbClr val="C00000"/>
              </a:solidFill>
              <a:cs typeface="Franklin Gothic Medium"/>
            </a:endParaRPr>
          </a:p>
        </p:txBody>
      </p:sp>
      <p:cxnSp>
        <p:nvCxnSpPr>
          <p:cNvPr id="28" name="Straight Arrow Connector 27">
            <a:extLst>
              <a:ext uri="{FF2B5EF4-FFF2-40B4-BE49-F238E27FC236}">
                <a16:creationId xmlns:a16="http://schemas.microsoft.com/office/drawing/2014/main" id="{1E5F4637-811D-BC03-577F-E88C1416292E}"/>
              </a:ext>
            </a:extLst>
          </p:cNvPr>
          <p:cNvCxnSpPr>
            <a:cxnSpLocks/>
          </p:cNvCxnSpPr>
          <p:nvPr/>
        </p:nvCxnSpPr>
        <p:spPr>
          <a:xfrm flipH="1" flipV="1">
            <a:off x="3358484" y="3429000"/>
            <a:ext cx="193294" cy="3683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CD8D289-C660-008F-F9A7-65081A107F27}"/>
              </a:ext>
            </a:extLst>
          </p:cNvPr>
          <p:cNvSpPr txBox="1"/>
          <p:nvPr/>
        </p:nvSpPr>
        <p:spPr>
          <a:xfrm>
            <a:off x="3226587" y="3796684"/>
            <a:ext cx="1488874" cy="830997"/>
          </a:xfrm>
          <a:prstGeom prst="rect">
            <a:avLst/>
          </a:prstGeom>
          <a:solidFill>
            <a:schemeClr val="bg1"/>
          </a:solidFill>
        </p:spPr>
        <p:txBody>
          <a:bodyPr wrap="square" rtlCol="0">
            <a:spAutoFit/>
          </a:bodyPr>
          <a:lstStyle/>
          <a:p>
            <a:pPr algn="ctr"/>
            <a:r>
              <a:rPr lang="en-US" sz="1600" dirty="0">
                <a:cs typeface="Franklin Gothic Medium"/>
              </a:rPr>
              <a:t>distance from island to source population</a:t>
            </a:r>
            <a:endParaRPr lang="en-US" sz="1600" b="1" dirty="0">
              <a:solidFill>
                <a:srgbClr val="C00000"/>
              </a:solidFill>
              <a:cs typeface="Franklin Gothic Medium"/>
            </a:endParaRPr>
          </a:p>
        </p:txBody>
      </p:sp>
      <p:sp>
        <p:nvSpPr>
          <p:cNvPr id="30" name="TextBox 29">
            <a:extLst>
              <a:ext uri="{FF2B5EF4-FFF2-40B4-BE49-F238E27FC236}">
                <a16:creationId xmlns:a16="http://schemas.microsoft.com/office/drawing/2014/main" id="{62BC8290-8B33-B91F-05DA-7816A3402B54}"/>
              </a:ext>
            </a:extLst>
          </p:cNvPr>
          <p:cNvSpPr txBox="1"/>
          <p:nvPr/>
        </p:nvSpPr>
        <p:spPr>
          <a:xfrm>
            <a:off x="8677737" y="4293438"/>
            <a:ext cx="1531847" cy="830997"/>
          </a:xfrm>
          <a:prstGeom prst="rect">
            <a:avLst/>
          </a:prstGeom>
          <a:noFill/>
        </p:spPr>
        <p:txBody>
          <a:bodyPr wrap="square" rtlCol="0">
            <a:spAutoFit/>
          </a:bodyPr>
          <a:lstStyle/>
          <a:p>
            <a:pPr algn="ctr"/>
            <a:r>
              <a:rPr lang="en-US" sz="1600" dirty="0">
                <a:cs typeface="Franklin Gothic Medium"/>
              </a:rPr>
              <a:t>number of species on island</a:t>
            </a:r>
            <a:endParaRPr lang="en-US" sz="1600" b="1" dirty="0">
              <a:solidFill>
                <a:srgbClr val="C00000"/>
              </a:solidFill>
              <a:cs typeface="Franklin Gothic Medium"/>
            </a:endParaRPr>
          </a:p>
        </p:txBody>
      </p:sp>
      <p:pic>
        <p:nvPicPr>
          <p:cNvPr id="31" name="Picture 30" descr="A graph of a red line&#10;&#10;Description automatically generated">
            <a:extLst>
              <a:ext uri="{FF2B5EF4-FFF2-40B4-BE49-F238E27FC236}">
                <a16:creationId xmlns:a16="http://schemas.microsoft.com/office/drawing/2014/main" id="{FD618587-6A8F-AA34-C025-DFB696F0260C}"/>
              </a:ext>
            </a:extLst>
          </p:cNvPr>
          <p:cNvPicPr>
            <a:picLocks noChangeAspect="1"/>
          </p:cNvPicPr>
          <p:nvPr/>
        </p:nvPicPr>
        <p:blipFill rotWithShape="1">
          <a:blip r:embed="rId3"/>
          <a:srcRect l="39958" t="88262" r="32253" b="4420"/>
          <a:stretch/>
        </p:blipFill>
        <p:spPr>
          <a:xfrm>
            <a:off x="5250952" y="5645357"/>
            <a:ext cx="1834785" cy="402607"/>
          </a:xfrm>
          <a:prstGeom prst="rect">
            <a:avLst/>
          </a:prstGeom>
        </p:spPr>
      </p:pic>
      <p:pic>
        <p:nvPicPr>
          <p:cNvPr id="32" name="Picture 31" descr="A graph of a red line&#10;&#10;Description automatically generated">
            <a:extLst>
              <a:ext uri="{FF2B5EF4-FFF2-40B4-BE49-F238E27FC236}">
                <a16:creationId xmlns:a16="http://schemas.microsoft.com/office/drawing/2014/main" id="{21F1A262-98C8-E8B3-A918-D1587A8D95D6}"/>
              </a:ext>
            </a:extLst>
          </p:cNvPr>
          <p:cNvPicPr>
            <a:picLocks noChangeAspect="1"/>
          </p:cNvPicPr>
          <p:nvPr/>
        </p:nvPicPr>
        <p:blipFill rotWithShape="1">
          <a:blip r:embed="rId3"/>
          <a:srcRect l="843" t="48950" r="94357" b="39993"/>
          <a:stretch/>
        </p:blipFill>
        <p:spPr>
          <a:xfrm>
            <a:off x="3624597" y="4939630"/>
            <a:ext cx="316966" cy="608415"/>
          </a:xfrm>
          <a:prstGeom prst="rect">
            <a:avLst/>
          </a:prstGeom>
        </p:spPr>
      </p:pic>
    </p:spTree>
    <p:extLst>
      <p:ext uri="{BB962C8B-B14F-4D97-AF65-F5344CB8AC3E}">
        <p14:creationId xmlns:p14="http://schemas.microsoft.com/office/powerpoint/2010/main" val="41637057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red line&#10;&#10;Description automatically generated">
            <a:extLst>
              <a:ext uri="{FF2B5EF4-FFF2-40B4-BE49-F238E27FC236}">
                <a16:creationId xmlns:a16="http://schemas.microsoft.com/office/drawing/2014/main" id="{BA0799EA-BF8A-651D-A415-C57681F48D22}"/>
              </a:ext>
            </a:extLst>
          </p:cNvPr>
          <p:cNvPicPr>
            <a:picLocks noChangeAspect="1"/>
          </p:cNvPicPr>
          <p:nvPr/>
        </p:nvPicPr>
        <p:blipFill rotWithShape="1">
          <a:blip r:embed="rId3"/>
          <a:srcRect l="16768" t="18833" r="5416" b="25701"/>
          <a:stretch/>
        </p:blipFill>
        <p:spPr>
          <a:xfrm>
            <a:off x="3943054" y="2565230"/>
            <a:ext cx="5137821" cy="3051799"/>
          </a:xfrm>
          <a:prstGeom prst="rect">
            <a:avLst/>
          </a:prstGeom>
        </p:spPr>
      </p:pic>
      <p:sp>
        <p:nvSpPr>
          <p:cNvPr id="5" name="TextBox 4">
            <a:extLst>
              <a:ext uri="{FF2B5EF4-FFF2-40B4-BE49-F238E27FC236}">
                <a16:creationId xmlns:a16="http://schemas.microsoft.com/office/drawing/2014/main" id="{592CC839-A86B-6BD0-FCA7-4D992A66699C}"/>
              </a:ext>
            </a:extLst>
          </p:cNvPr>
          <p:cNvSpPr txBox="1"/>
          <p:nvPr/>
        </p:nvSpPr>
        <p:spPr>
          <a:xfrm rot="3714921">
            <a:off x="3751331" y="3038357"/>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6" name="TextBox 5">
            <a:extLst>
              <a:ext uri="{FF2B5EF4-FFF2-40B4-BE49-F238E27FC236}">
                <a16:creationId xmlns:a16="http://schemas.microsoft.com/office/drawing/2014/main" id="{C05F5AA2-61E9-6530-5EB9-706D0CCEEFD8}"/>
              </a:ext>
            </a:extLst>
          </p:cNvPr>
          <p:cNvSpPr txBox="1"/>
          <p:nvPr/>
        </p:nvSpPr>
        <p:spPr>
          <a:xfrm rot="19332328">
            <a:off x="6279225" y="325835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sp>
        <p:nvSpPr>
          <p:cNvPr id="13" name="TextBox 12">
            <a:extLst>
              <a:ext uri="{FF2B5EF4-FFF2-40B4-BE49-F238E27FC236}">
                <a16:creationId xmlns:a16="http://schemas.microsoft.com/office/drawing/2014/main" id="{43B1D232-E252-6D93-039E-39109FF3D4E5}"/>
              </a:ext>
            </a:extLst>
          </p:cNvPr>
          <p:cNvSpPr txBox="1"/>
          <p:nvPr/>
        </p:nvSpPr>
        <p:spPr>
          <a:xfrm>
            <a:off x="4131643" y="1357684"/>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cxnSp>
        <p:nvCxnSpPr>
          <p:cNvPr id="21" name="Straight Arrow Connector 20">
            <a:extLst>
              <a:ext uri="{FF2B5EF4-FFF2-40B4-BE49-F238E27FC236}">
                <a16:creationId xmlns:a16="http://schemas.microsoft.com/office/drawing/2014/main" id="{C424CBFF-AABA-0BB3-AEEB-5C675CCE0365}"/>
              </a:ext>
            </a:extLst>
          </p:cNvPr>
          <p:cNvCxnSpPr>
            <a:cxnSpLocks/>
          </p:cNvCxnSpPr>
          <p:nvPr/>
        </p:nvCxnSpPr>
        <p:spPr>
          <a:xfrm flipH="1">
            <a:off x="8358264" y="2383117"/>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9094620-FFF3-CEBE-A206-7EA5D8A9D65C}"/>
                  </a:ext>
                </a:extLst>
              </p:cNvPr>
              <p:cNvSpPr txBox="1"/>
              <p:nvPr/>
            </p:nvSpPr>
            <p:spPr>
              <a:xfrm>
                <a:off x="5438581" y="2201552"/>
                <a:ext cx="1870346"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𝑆</m:t>
                          </m:r>
                        </m:e>
                      </m:d>
                      <m:r>
                        <a:rPr lang="en-US" sz="2800" b="0" i="1" smtClean="0">
                          <a:latin typeface="Cambria Math" panose="02040503050406030204" pitchFamily="18" charset="0"/>
                        </a:rPr>
                        <m:t>=</m:t>
                      </m:r>
                      <m:r>
                        <a:rPr lang="en-US" sz="2800" b="0" i="1" smtClean="0">
                          <a:latin typeface="Cambria Math" panose="02040503050406030204" pitchFamily="18" charset="0"/>
                        </a:rPr>
                        <m:t>𝐸</m:t>
                      </m:r>
                      <m:d>
                        <m:dPr>
                          <m:ctrlPr>
                            <a:rPr lang="en-US" sz="2800" i="1">
                              <a:latin typeface="Cambria Math" panose="02040503050406030204" pitchFamily="18" charset="0"/>
                            </a:rPr>
                          </m:ctrlPr>
                        </m:dPr>
                        <m:e>
                          <m:r>
                            <a:rPr lang="en-US" sz="2800" i="1">
                              <a:latin typeface="Cambria Math" panose="02040503050406030204" pitchFamily="18" charset="0"/>
                            </a:rPr>
                            <m:t>𝑆</m:t>
                          </m:r>
                        </m:e>
                      </m:d>
                    </m:oMath>
                  </m:oMathPara>
                </a14:m>
                <a:endParaRPr lang="en-US" sz="2800" dirty="0"/>
              </a:p>
            </p:txBody>
          </p:sp>
        </mc:Choice>
        <mc:Fallback xmlns="">
          <p:sp>
            <p:nvSpPr>
              <p:cNvPr id="2" name="TextBox 1">
                <a:extLst>
                  <a:ext uri="{FF2B5EF4-FFF2-40B4-BE49-F238E27FC236}">
                    <a16:creationId xmlns:a16="http://schemas.microsoft.com/office/drawing/2014/main" id="{19094620-FFF3-CEBE-A206-7EA5D8A9D65C}"/>
                  </a:ext>
                </a:extLst>
              </p:cNvPr>
              <p:cNvSpPr txBox="1">
                <a:spLocks noRot="1" noChangeAspect="1" noMove="1" noResize="1" noEditPoints="1" noAdjustHandles="1" noChangeArrowheads="1" noChangeShapeType="1" noTextEdit="1"/>
              </p:cNvSpPr>
              <p:nvPr/>
            </p:nvSpPr>
            <p:spPr>
              <a:xfrm>
                <a:off x="5438581" y="2201552"/>
                <a:ext cx="1870346" cy="430887"/>
              </a:xfrm>
              <a:prstGeom prst="rect">
                <a:avLst/>
              </a:prstGeom>
              <a:blipFill>
                <a:blip r:embed="rId4"/>
                <a:stretch>
                  <a:fillRect l="-6757" b="-5714"/>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CBF1A707-0C50-166C-BD54-4D5A0DAB75F6}"/>
              </a:ext>
            </a:extLst>
          </p:cNvPr>
          <p:cNvSpPr txBox="1"/>
          <p:nvPr/>
        </p:nvSpPr>
        <p:spPr>
          <a:xfrm>
            <a:off x="9235604" y="1467581"/>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cxnSp>
        <p:nvCxnSpPr>
          <p:cNvPr id="18" name="Straight Arrow Connector 17">
            <a:extLst>
              <a:ext uri="{FF2B5EF4-FFF2-40B4-BE49-F238E27FC236}">
                <a16:creationId xmlns:a16="http://schemas.microsoft.com/office/drawing/2014/main" id="{A14D12D3-D00A-EA13-1E44-85FB8693721D}"/>
              </a:ext>
            </a:extLst>
          </p:cNvPr>
          <p:cNvCxnSpPr>
            <a:cxnSpLocks/>
            <a:stCxn id="19" idx="3"/>
          </p:cNvCxnSpPr>
          <p:nvPr/>
        </p:nvCxnSpPr>
        <p:spPr>
          <a:xfrm>
            <a:off x="3342405" y="2188681"/>
            <a:ext cx="567258" cy="5297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A7D9C11-63DA-491A-36D6-F86117E5AB1D}"/>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6AA474B-618C-E525-4DB8-0BD7FA4E5430}"/>
                  </a:ext>
                </a:extLst>
              </p:cNvPr>
              <p:cNvSpPr txBox="1"/>
              <p:nvPr/>
            </p:nvSpPr>
            <p:spPr>
              <a:xfrm>
                <a:off x="9499180" y="3429356"/>
                <a:ext cx="2176786" cy="43204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𝐸</m:t>
                      </m:r>
                      <m:r>
                        <a:rPr lang="en-US" sz="2800" b="0" i="1" smtClean="0">
                          <a:latin typeface="Cambria Math" panose="02040503050406030204" pitchFamily="18" charset="0"/>
                        </a:rPr>
                        <m:t>(</m:t>
                      </m:r>
                      <m:r>
                        <a:rPr lang="en-US" sz="2800" b="0" i="1" smtClean="0">
                          <a:latin typeface="Cambria Math" panose="02040503050406030204" pitchFamily="18" charset="0"/>
                        </a:rPr>
                        <m:t>𝑆</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𝑆𝑒</m:t>
                          </m:r>
                        </m:e>
                        <m:sup>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𝜀</m:t>
                          </m:r>
                          <m:r>
                            <a:rPr lang="en-US" sz="2800" b="0" i="1" smtClean="0">
                              <a:latin typeface="Cambria Math" panose="02040503050406030204" pitchFamily="18" charset="0"/>
                              <a:ea typeface="Cambria Math" panose="02040503050406030204" pitchFamily="18" charset="0"/>
                            </a:rPr>
                            <m:t>𝐴</m:t>
                          </m:r>
                        </m:sup>
                      </m:sSup>
                    </m:oMath>
                  </m:oMathPara>
                </a14:m>
                <a:endParaRPr lang="en-US" sz="2800" dirty="0"/>
              </a:p>
            </p:txBody>
          </p:sp>
        </mc:Choice>
        <mc:Fallback xmlns="">
          <p:sp>
            <p:nvSpPr>
              <p:cNvPr id="4" name="TextBox 3">
                <a:extLst>
                  <a:ext uri="{FF2B5EF4-FFF2-40B4-BE49-F238E27FC236}">
                    <a16:creationId xmlns:a16="http://schemas.microsoft.com/office/drawing/2014/main" id="{A6AA474B-618C-E525-4DB8-0BD7FA4E5430}"/>
                  </a:ext>
                </a:extLst>
              </p:cNvPr>
              <p:cNvSpPr txBox="1">
                <a:spLocks noRot="1" noChangeAspect="1" noMove="1" noResize="1" noEditPoints="1" noAdjustHandles="1" noChangeArrowheads="1" noChangeShapeType="1" noTextEdit="1"/>
              </p:cNvSpPr>
              <p:nvPr/>
            </p:nvSpPr>
            <p:spPr>
              <a:xfrm>
                <a:off x="9499180" y="3429356"/>
                <a:ext cx="2176786" cy="432041"/>
              </a:xfrm>
              <a:prstGeom prst="rect">
                <a:avLst/>
              </a:prstGeom>
              <a:blipFill>
                <a:blip r:embed="rId5"/>
                <a:stretch>
                  <a:fillRect l="-5202" b="-3823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DEC37CAB-3921-072A-7F08-B03580063C43}"/>
              </a:ext>
            </a:extLst>
          </p:cNvPr>
          <p:cNvSpPr txBox="1"/>
          <p:nvPr/>
        </p:nvSpPr>
        <p:spPr>
          <a:xfrm>
            <a:off x="11079892" y="4152084"/>
            <a:ext cx="1093555" cy="830997"/>
          </a:xfrm>
          <a:prstGeom prst="rect">
            <a:avLst/>
          </a:prstGeom>
          <a:noFill/>
        </p:spPr>
        <p:txBody>
          <a:bodyPr wrap="square" rtlCol="0">
            <a:spAutoFit/>
          </a:bodyPr>
          <a:lstStyle/>
          <a:p>
            <a:pPr algn="ctr"/>
            <a:r>
              <a:rPr lang="en-US" sz="1600" dirty="0">
                <a:cs typeface="Franklin Gothic Medium"/>
              </a:rPr>
              <a:t>area of habitat</a:t>
            </a:r>
          </a:p>
          <a:p>
            <a:pPr algn="ctr"/>
            <a:endParaRPr lang="en-US" sz="1600" b="1" dirty="0">
              <a:solidFill>
                <a:srgbClr val="C00000"/>
              </a:solidFill>
              <a:cs typeface="Franklin Gothic Medium"/>
            </a:endParaRPr>
          </a:p>
        </p:txBody>
      </p:sp>
      <p:cxnSp>
        <p:nvCxnSpPr>
          <p:cNvPr id="8" name="Straight Arrow Connector 7">
            <a:extLst>
              <a:ext uri="{FF2B5EF4-FFF2-40B4-BE49-F238E27FC236}">
                <a16:creationId xmlns:a16="http://schemas.microsoft.com/office/drawing/2014/main" id="{BD27C9F8-2E04-638D-2339-5156812EFDD4}"/>
              </a:ext>
            </a:extLst>
          </p:cNvPr>
          <p:cNvCxnSpPr>
            <a:cxnSpLocks/>
          </p:cNvCxnSpPr>
          <p:nvPr/>
        </p:nvCxnSpPr>
        <p:spPr>
          <a:xfrm flipV="1">
            <a:off x="11460874" y="3710696"/>
            <a:ext cx="0"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AD719F0-FECE-B2CF-A67F-07C9E0D5132B}"/>
              </a:ext>
            </a:extLst>
          </p:cNvPr>
          <p:cNvCxnSpPr>
            <a:cxnSpLocks/>
          </p:cNvCxnSpPr>
          <p:nvPr/>
        </p:nvCxnSpPr>
        <p:spPr>
          <a:xfrm flipV="1">
            <a:off x="11098445" y="3698339"/>
            <a:ext cx="245058"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92CA4AD-347D-2C6E-458A-A29177FB93D1}"/>
              </a:ext>
            </a:extLst>
          </p:cNvPr>
          <p:cNvSpPr txBox="1"/>
          <p:nvPr/>
        </p:nvSpPr>
        <p:spPr>
          <a:xfrm>
            <a:off x="9889508" y="4166620"/>
            <a:ext cx="1285102" cy="1077218"/>
          </a:xfrm>
          <a:prstGeom prst="rect">
            <a:avLst/>
          </a:prstGeom>
          <a:noFill/>
        </p:spPr>
        <p:txBody>
          <a:bodyPr wrap="square" rtlCol="0">
            <a:spAutoFit/>
          </a:bodyPr>
          <a:lstStyle/>
          <a:p>
            <a:pPr algn="ctr"/>
            <a:r>
              <a:rPr lang="en-US" sz="1600" dirty="0">
                <a:cs typeface="Franklin Gothic Medium"/>
              </a:rPr>
              <a:t>fit parameter scaling effect of area on extinction</a:t>
            </a:r>
            <a:endParaRPr lang="en-US" sz="1600" b="1" dirty="0">
              <a:solidFill>
                <a:srgbClr val="C00000"/>
              </a:solidFill>
              <a:cs typeface="Franklin Gothic Medium"/>
            </a:endParaRPr>
          </a:p>
        </p:txBody>
      </p:sp>
      <p:cxnSp>
        <p:nvCxnSpPr>
          <p:cNvPr id="11" name="Straight Arrow Connector 10">
            <a:extLst>
              <a:ext uri="{FF2B5EF4-FFF2-40B4-BE49-F238E27FC236}">
                <a16:creationId xmlns:a16="http://schemas.microsoft.com/office/drawing/2014/main" id="{673C143B-C0F0-7551-267F-9FA05EB3A5F2}"/>
              </a:ext>
            </a:extLst>
          </p:cNvPr>
          <p:cNvCxnSpPr>
            <a:cxnSpLocks/>
          </p:cNvCxnSpPr>
          <p:nvPr/>
        </p:nvCxnSpPr>
        <p:spPr>
          <a:xfrm flipV="1">
            <a:off x="9698765" y="3861397"/>
            <a:ext cx="888808" cy="4514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729A2D9-D139-13F8-C790-56B32A0B732C}"/>
                  </a:ext>
                </a:extLst>
              </p:cNvPr>
              <p:cNvSpPr txBox="1"/>
              <p:nvPr/>
            </p:nvSpPr>
            <p:spPr>
              <a:xfrm>
                <a:off x="290191" y="3055761"/>
                <a:ext cx="3142549" cy="447495"/>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r>
                        <a:rPr lang="en-US" sz="2800" b="0" i="1" smtClean="0">
                          <a:latin typeface="Cambria Math" panose="02040503050406030204" pitchFamily="18" charset="0"/>
                        </a:rPr>
                        <m:t>(</m:t>
                      </m:r>
                      <m:r>
                        <a:rPr lang="en-US" sz="2800" b="0" i="1" smtClean="0">
                          <a:latin typeface="Cambria Math" panose="02040503050406030204" pitchFamily="18" charset="0"/>
                        </a:rPr>
                        <m:t>𝑆</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𝑖</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𝑃</m:t>
                              </m:r>
                              <m:r>
                                <a:rPr lang="en-US" sz="2800" b="0" i="1" smtClean="0">
                                  <a:latin typeface="Cambria Math" panose="02040503050406030204" pitchFamily="18" charset="0"/>
                                </a:rPr>
                                <m:t>−</m:t>
                              </m:r>
                              <m:r>
                                <a:rPr lang="en-US" sz="2800" b="0" i="1" smtClean="0">
                                  <a:latin typeface="Cambria Math" panose="02040503050406030204" pitchFamily="18" charset="0"/>
                                </a:rPr>
                                <m:t>𝑆</m:t>
                              </m:r>
                            </m:e>
                          </m:d>
                          <m:r>
                            <a:rPr lang="en-US" sz="2800" b="0" i="1" smtClean="0">
                              <a:latin typeface="Cambria Math" panose="02040503050406030204" pitchFamily="18" charset="0"/>
                            </a:rPr>
                            <m:t>𝑒</m:t>
                          </m:r>
                        </m:e>
                        <m:sup>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𝜙</m:t>
                          </m:r>
                          <m:r>
                            <a:rPr lang="en-US" sz="2800" b="0" i="1" smtClean="0">
                              <a:latin typeface="Cambria Math" panose="02040503050406030204" pitchFamily="18" charset="0"/>
                              <a:ea typeface="Cambria Math" panose="02040503050406030204" pitchFamily="18" charset="0"/>
                            </a:rPr>
                            <m:t>𝑑</m:t>
                          </m:r>
                        </m:sup>
                      </m:sSup>
                    </m:oMath>
                  </m:oMathPara>
                </a14:m>
                <a:endParaRPr lang="en-US" sz="2800" dirty="0"/>
              </a:p>
            </p:txBody>
          </p:sp>
        </mc:Choice>
        <mc:Fallback xmlns="">
          <p:sp>
            <p:nvSpPr>
              <p:cNvPr id="14" name="TextBox 13">
                <a:extLst>
                  <a:ext uri="{FF2B5EF4-FFF2-40B4-BE49-F238E27FC236}">
                    <a16:creationId xmlns:a16="http://schemas.microsoft.com/office/drawing/2014/main" id="{B729A2D9-D139-13F8-C790-56B32A0B732C}"/>
                  </a:ext>
                </a:extLst>
              </p:cNvPr>
              <p:cNvSpPr txBox="1">
                <a:spLocks noRot="1" noChangeAspect="1" noMove="1" noResize="1" noEditPoints="1" noAdjustHandles="1" noChangeArrowheads="1" noChangeShapeType="1" noTextEdit="1"/>
              </p:cNvSpPr>
              <p:nvPr/>
            </p:nvSpPr>
            <p:spPr>
              <a:xfrm>
                <a:off x="290191" y="3055761"/>
                <a:ext cx="3142549" cy="447495"/>
              </a:xfrm>
              <a:prstGeom prst="rect">
                <a:avLst/>
              </a:prstGeom>
              <a:blipFill>
                <a:blip r:embed="rId6"/>
                <a:stretch>
                  <a:fillRect l="-4435" t="-2778" r="-2823" b="-33333"/>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9D252E99-64DD-80D9-783B-2F48E6BE5F92}"/>
              </a:ext>
            </a:extLst>
          </p:cNvPr>
          <p:cNvCxnSpPr>
            <a:cxnSpLocks/>
          </p:cNvCxnSpPr>
          <p:nvPr/>
        </p:nvCxnSpPr>
        <p:spPr>
          <a:xfrm flipV="1">
            <a:off x="1748462" y="3627256"/>
            <a:ext cx="0" cy="10779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DBB6E01-DFFB-AEE1-5145-8BD7D32DE83C}"/>
              </a:ext>
            </a:extLst>
          </p:cNvPr>
          <p:cNvCxnSpPr>
            <a:cxnSpLocks/>
          </p:cNvCxnSpPr>
          <p:nvPr/>
        </p:nvCxnSpPr>
        <p:spPr>
          <a:xfrm flipV="1">
            <a:off x="1175968" y="3585506"/>
            <a:ext cx="245058" cy="4682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E220ACE-A7D7-6A3D-9111-1B555371C9DF}"/>
              </a:ext>
            </a:extLst>
          </p:cNvPr>
          <p:cNvSpPr txBox="1"/>
          <p:nvPr/>
        </p:nvSpPr>
        <p:spPr>
          <a:xfrm>
            <a:off x="114478" y="4017182"/>
            <a:ext cx="1210051" cy="584775"/>
          </a:xfrm>
          <a:prstGeom prst="rect">
            <a:avLst/>
          </a:prstGeom>
          <a:noFill/>
        </p:spPr>
        <p:txBody>
          <a:bodyPr wrap="square" rtlCol="0">
            <a:spAutoFit/>
          </a:bodyPr>
          <a:lstStyle/>
          <a:p>
            <a:pPr algn="ctr"/>
            <a:r>
              <a:rPr lang="en-US" sz="1600" dirty="0">
                <a:cs typeface="Franklin Gothic Medium"/>
              </a:rPr>
              <a:t>immigration rate</a:t>
            </a:r>
            <a:endParaRPr lang="en-US" sz="1600" b="1" dirty="0">
              <a:solidFill>
                <a:srgbClr val="C00000"/>
              </a:solidFill>
              <a:cs typeface="Franklin Gothic Medium"/>
            </a:endParaRPr>
          </a:p>
        </p:txBody>
      </p:sp>
      <p:sp>
        <p:nvSpPr>
          <p:cNvPr id="23" name="TextBox 22">
            <a:extLst>
              <a:ext uri="{FF2B5EF4-FFF2-40B4-BE49-F238E27FC236}">
                <a16:creationId xmlns:a16="http://schemas.microsoft.com/office/drawing/2014/main" id="{DB51DC74-49C4-B15E-A6B7-EEB79AAC42A5}"/>
              </a:ext>
            </a:extLst>
          </p:cNvPr>
          <p:cNvSpPr txBox="1"/>
          <p:nvPr/>
        </p:nvSpPr>
        <p:spPr>
          <a:xfrm>
            <a:off x="539778" y="4690693"/>
            <a:ext cx="1531847" cy="584775"/>
          </a:xfrm>
          <a:prstGeom prst="rect">
            <a:avLst/>
          </a:prstGeom>
          <a:noFill/>
        </p:spPr>
        <p:txBody>
          <a:bodyPr wrap="square" rtlCol="0">
            <a:spAutoFit/>
          </a:bodyPr>
          <a:lstStyle/>
          <a:p>
            <a:pPr algn="ctr"/>
            <a:r>
              <a:rPr lang="en-US" sz="1600" dirty="0">
                <a:cs typeface="Franklin Gothic Medium"/>
              </a:rPr>
              <a:t>total number of species in pool</a:t>
            </a:r>
            <a:endParaRPr lang="en-US" sz="1600" b="1" dirty="0">
              <a:solidFill>
                <a:srgbClr val="C00000"/>
              </a:solidFill>
              <a:cs typeface="Franklin Gothic Medium"/>
            </a:endParaRPr>
          </a:p>
        </p:txBody>
      </p:sp>
      <p:cxnSp>
        <p:nvCxnSpPr>
          <p:cNvPr id="24" name="Straight Arrow Connector 23">
            <a:extLst>
              <a:ext uri="{FF2B5EF4-FFF2-40B4-BE49-F238E27FC236}">
                <a16:creationId xmlns:a16="http://schemas.microsoft.com/office/drawing/2014/main" id="{0767177A-330D-3F7E-A4C6-E4B9008EBA17}"/>
              </a:ext>
            </a:extLst>
          </p:cNvPr>
          <p:cNvCxnSpPr>
            <a:cxnSpLocks/>
          </p:cNvCxnSpPr>
          <p:nvPr/>
        </p:nvCxnSpPr>
        <p:spPr>
          <a:xfrm flipV="1">
            <a:off x="2382792" y="3578457"/>
            <a:ext cx="0" cy="5658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17002E5-A1DA-0EAD-F807-E032189DC8F9}"/>
              </a:ext>
            </a:extLst>
          </p:cNvPr>
          <p:cNvSpPr txBox="1"/>
          <p:nvPr/>
        </p:nvSpPr>
        <p:spPr>
          <a:xfrm>
            <a:off x="1626796" y="4074449"/>
            <a:ext cx="1531847" cy="830997"/>
          </a:xfrm>
          <a:prstGeom prst="rect">
            <a:avLst/>
          </a:prstGeom>
          <a:noFill/>
        </p:spPr>
        <p:txBody>
          <a:bodyPr wrap="square" rtlCol="0">
            <a:spAutoFit/>
          </a:bodyPr>
          <a:lstStyle/>
          <a:p>
            <a:pPr algn="ctr"/>
            <a:r>
              <a:rPr lang="en-US" sz="1600" dirty="0">
                <a:cs typeface="Franklin Gothic Medium"/>
              </a:rPr>
              <a:t>number of species on island</a:t>
            </a:r>
            <a:endParaRPr lang="en-US" sz="1600" b="1" dirty="0">
              <a:solidFill>
                <a:srgbClr val="C00000"/>
              </a:solidFill>
              <a:cs typeface="Franklin Gothic Medium"/>
            </a:endParaRPr>
          </a:p>
        </p:txBody>
      </p:sp>
      <p:cxnSp>
        <p:nvCxnSpPr>
          <p:cNvPr id="26" name="Straight Arrow Connector 25">
            <a:extLst>
              <a:ext uri="{FF2B5EF4-FFF2-40B4-BE49-F238E27FC236}">
                <a16:creationId xmlns:a16="http://schemas.microsoft.com/office/drawing/2014/main" id="{B23A93E7-9C9E-8E88-8E89-2A5FF99D549F}"/>
              </a:ext>
            </a:extLst>
          </p:cNvPr>
          <p:cNvCxnSpPr>
            <a:cxnSpLocks/>
          </p:cNvCxnSpPr>
          <p:nvPr/>
        </p:nvCxnSpPr>
        <p:spPr>
          <a:xfrm flipV="1">
            <a:off x="3109215" y="3432632"/>
            <a:ext cx="0" cy="18428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3CAF112-7776-03F1-226C-EE89F44192EA}"/>
              </a:ext>
            </a:extLst>
          </p:cNvPr>
          <p:cNvSpPr txBox="1"/>
          <p:nvPr/>
        </p:nvSpPr>
        <p:spPr>
          <a:xfrm>
            <a:off x="1900893" y="5308052"/>
            <a:ext cx="1834785" cy="1077218"/>
          </a:xfrm>
          <a:prstGeom prst="rect">
            <a:avLst/>
          </a:prstGeom>
          <a:noFill/>
        </p:spPr>
        <p:txBody>
          <a:bodyPr wrap="square" rtlCol="0">
            <a:spAutoFit/>
          </a:bodyPr>
          <a:lstStyle/>
          <a:p>
            <a:pPr algn="ctr"/>
            <a:r>
              <a:rPr lang="en-US" sz="1600" dirty="0">
                <a:cs typeface="Franklin Gothic Medium"/>
              </a:rPr>
              <a:t>fit parameter governing distance decay on immigration rate</a:t>
            </a:r>
            <a:endParaRPr lang="en-US" sz="1600" b="1" dirty="0">
              <a:solidFill>
                <a:srgbClr val="C00000"/>
              </a:solidFill>
              <a:cs typeface="Franklin Gothic Medium"/>
            </a:endParaRPr>
          </a:p>
        </p:txBody>
      </p:sp>
      <p:cxnSp>
        <p:nvCxnSpPr>
          <p:cNvPr id="28" name="Straight Arrow Connector 27">
            <a:extLst>
              <a:ext uri="{FF2B5EF4-FFF2-40B4-BE49-F238E27FC236}">
                <a16:creationId xmlns:a16="http://schemas.microsoft.com/office/drawing/2014/main" id="{1E5F4637-811D-BC03-577F-E88C1416292E}"/>
              </a:ext>
            </a:extLst>
          </p:cNvPr>
          <p:cNvCxnSpPr>
            <a:cxnSpLocks/>
          </p:cNvCxnSpPr>
          <p:nvPr/>
        </p:nvCxnSpPr>
        <p:spPr>
          <a:xfrm flipH="1" flipV="1">
            <a:off x="3358484" y="3429000"/>
            <a:ext cx="193294" cy="3683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CD8D289-C660-008F-F9A7-65081A107F27}"/>
              </a:ext>
            </a:extLst>
          </p:cNvPr>
          <p:cNvSpPr txBox="1"/>
          <p:nvPr/>
        </p:nvSpPr>
        <p:spPr>
          <a:xfrm>
            <a:off x="3226587" y="3796684"/>
            <a:ext cx="1488874" cy="830997"/>
          </a:xfrm>
          <a:prstGeom prst="rect">
            <a:avLst/>
          </a:prstGeom>
          <a:solidFill>
            <a:schemeClr val="bg1"/>
          </a:solidFill>
        </p:spPr>
        <p:txBody>
          <a:bodyPr wrap="square" rtlCol="0">
            <a:spAutoFit/>
          </a:bodyPr>
          <a:lstStyle/>
          <a:p>
            <a:pPr algn="ctr"/>
            <a:r>
              <a:rPr lang="en-US" sz="1600" dirty="0">
                <a:cs typeface="Franklin Gothic Medium"/>
              </a:rPr>
              <a:t>distance from island to source population</a:t>
            </a:r>
            <a:endParaRPr lang="en-US" sz="1600" b="1" dirty="0">
              <a:solidFill>
                <a:srgbClr val="C00000"/>
              </a:solidFill>
              <a:cs typeface="Franklin Gothic Medium"/>
            </a:endParaRPr>
          </a:p>
        </p:txBody>
      </p:sp>
      <p:sp>
        <p:nvSpPr>
          <p:cNvPr id="30" name="TextBox 29">
            <a:extLst>
              <a:ext uri="{FF2B5EF4-FFF2-40B4-BE49-F238E27FC236}">
                <a16:creationId xmlns:a16="http://schemas.microsoft.com/office/drawing/2014/main" id="{62BC8290-8B33-B91F-05DA-7816A3402B54}"/>
              </a:ext>
            </a:extLst>
          </p:cNvPr>
          <p:cNvSpPr txBox="1"/>
          <p:nvPr/>
        </p:nvSpPr>
        <p:spPr>
          <a:xfrm>
            <a:off x="8677737" y="4293438"/>
            <a:ext cx="1531847" cy="830997"/>
          </a:xfrm>
          <a:prstGeom prst="rect">
            <a:avLst/>
          </a:prstGeom>
          <a:noFill/>
        </p:spPr>
        <p:txBody>
          <a:bodyPr wrap="square" rtlCol="0">
            <a:spAutoFit/>
          </a:bodyPr>
          <a:lstStyle/>
          <a:p>
            <a:pPr algn="ctr"/>
            <a:r>
              <a:rPr lang="en-US" sz="1600" dirty="0">
                <a:cs typeface="Franklin Gothic Medium"/>
              </a:rPr>
              <a:t>number of species on island</a:t>
            </a:r>
            <a:endParaRPr lang="en-US" sz="1600" b="1" dirty="0">
              <a:solidFill>
                <a:srgbClr val="C00000"/>
              </a:solidFill>
              <a:cs typeface="Franklin Gothic Medium"/>
            </a:endParaRPr>
          </a:p>
        </p:txBody>
      </p:sp>
      <p:pic>
        <p:nvPicPr>
          <p:cNvPr id="31" name="Picture 30" descr="A graph of a red line&#10;&#10;Description automatically generated">
            <a:extLst>
              <a:ext uri="{FF2B5EF4-FFF2-40B4-BE49-F238E27FC236}">
                <a16:creationId xmlns:a16="http://schemas.microsoft.com/office/drawing/2014/main" id="{FD618587-6A8F-AA34-C025-DFB696F0260C}"/>
              </a:ext>
            </a:extLst>
          </p:cNvPr>
          <p:cNvPicPr>
            <a:picLocks noChangeAspect="1"/>
          </p:cNvPicPr>
          <p:nvPr/>
        </p:nvPicPr>
        <p:blipFill rotWithShape="1">
          <a:blip r:embed="rId3"/>
          <a:srcRect l="39958" t="88262" r="32253" b="4420"/>
          <a:stretch/>
        </p:blipFill>
        <p:spPr>
          <a:xfrm>
            <a:off x="5250952" y="5645357"/>
            <a:ext cx="1834785" cy="402607"/>
          </a:xfrm>
          <a:prstGeom prst="rect">
            <a:avLst/>
          </a:prstGeom>
        </p:spPr>
      </p:pic>
      <p:pic>
        <p:nvPicPr>
          <p:cNvPr id="32" name="Picture 31" descr="A graph of a red line&#10;&#10;Description automatically generated">
            <a:extLst>
              <a:ext uri="{FF2B5EF4-FFF2-40B4-BE49-F238E27FC236}">
                <a16:creationId xmlns:a16="http://schemas.microsoft.com/office/drawing/2014/main" id="{21F1A262-98C8-E8B3-A918-D1587A8D95D6}"/>
              </a:ext>
            </a:extLst>
          </p:cNvPr>
          <p:cNvPicPr>
            <a:picLocks noChangeAspect="1"/>
          </p:cNvPicPr>
          <p:nvPr/>
        </p:nvPicPr>
        <p:blipFill rotWithShape="1">
          <a:blip r:embed="rId3"/>
          <a:srcRect l="843" t="48950" r="94357" b="39993"/>
          <a:stretch/>
        </p:blipFill>
        <p:spPr>
          <a:xfrm>
            <a:off x="3624597" y="4939630"/>
            <a:ext cx="316966" cy="608415"/>
          </a:xfrm>
          <a:prstGeom prst="rect">
            <a:avLst/>
          </a:prstGeom>
        </p:spPr>
      </p:pic>
      <p:cxnSp>
        <p:nvCxnSpPr>
          <p:cNvPr id="12" name="Straight Arrow Connector 11">
            <a:extLst>
              <a:ext uri="{FF2B5EF4-FFF2-40B4-BE49-F238E27FC236}">
                <a16:creationId xmlns:a16="http://schemas.microsoft.com/office/drawing/2014/main" id="{37531BA6-193F-6CF1-ED25-FA90986A71B8}"/>
              </a:ext>
            </a:extLst>
          </p:cNvPr>
          <p:cNvCxnSpPr>
            <a:cxnSpLocks/>
          </p:cNvCxnSpPr>
          <p:nvPr/>
        </p:nvCxnSpPr>
        <p:spPr>
          <a:xfrm flipH="1" flipV="1">
            <a:off x="7308927" y="2565230"/>
            <a:ext cx="1750572" cy="84425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71A8A77-5A12-61C7-F913-EB8B1E49739B}"/>
              </a:ext>
            </a:extLst>
          </p:cNvPr>
          <p:cNvCxnSpPr>
            <a:cxnSpLocks/>
          </p:cNvCxnSpPr>
          <p:nvPr/>
        </p:nvCxnSpPr>
        <p:spPr>
          <a:xfrm flipV="1">
            <a:off x="3481323" y="2565230"/>
            <a:ext cx="1816391" cy="58412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9921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3B1D232-E252-6D93-039E-39109FF3D4E5}"/>
              </a:ext>
            </a:extLst>
          </p:cNvPr>
          <p:cNvSpPr txBox="1"/>
          <p:nvPr/>
        </p:nvSpPr>
        <p:spPr>
          <a:xfrm>
            <a:off x="242026" y="1513354"/>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9094620-FFF3-CEBE-A206-7EA5D8A9D65C}"/>
                  </a:ext>
                </a:extLst>
              </p:cNvPr>
              <p:cNvSpPr txBox="1"/>
              <p:nvPr/>
            </p:nvSpPr>
            <p:spPr>
              <a:xfrm>
                <a:off x="1622936" y="2458877"/>
                <a:ext cx="1870346"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800" b="0" i="1" smtClean="0">
                          <a:latin typeface="Cambria Math" panose="02040503050406030204" pitchFamily="18" charset="0"/>
                        </a:rPr>
                        <m:t>𝐼</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𝑆</m:t>
                          </m:r>
                        </m:e>
                      </m:d>
                      <m:r>
                        <a:rPr lang="en-US" sz="2800" b="0" i="1" smtClean="0">
                          <a:latin typeface="Cambria Math" panose="02040503050406030204" pitchFamily="18" charset="0"/>
                        </a:rPr>
                        <m:t>=</m:t>
                      </m:r>
                      <m:r>
                        <a:rPr lang="en-US" sz="2800" b="0" i="1" smtClean="0">
                          <a:latin typeface="Cambria Math" panose="02040503050406030204" pitchFamily="18" charset="0"/>
                        </a:rPr>
                        <m:t>𝐸</m:t>
                      </m:r>
                      <m:d>
                        <m:dPr>
                          <m:ctrlPr>
                            <a:rPr lang="en-US" sz="2800" i="1">
                              <a:latin typeface="Cambria Math" panose="02040503050406030204" pitchFamily="18" charset="0"/>
                            </a:rPr>
                          </m:ctrlPr>
                        </m:dPr>
                        <m:e>
                          <m:r>
                            <a:rPr lang="en-US" sz="2800" i="1">
                              <a:latin typeface="Cambria Math" panose="02040503050406030204" pitchFamily="18" charset="0"/>
                            </a:rPr>
                            <m:t>𝑆</m:t>
                          </m:r>
                        </m:e>
                      </m:d>
                    </m:oMath>
                  </m:oMathPara>
                </a14:m>
                <a:endParaRPr lang="en-US" sz="2800" dirty="0"/>
              </a:p>
            </p:txBody>
          </p:sp>
        </mc:Choice>
        <mc:Fallback xmlns="">
          <p:sp>
            <p:nvSpPr>
              <p:cNvPr id="2" name="TextBox 1">
                <a:extLst>
                  <a:ext uri="{FF2B5EF4-FFF2-40B4-BE49-F238E27FC236}">
                    <a16:creationId xmlns:a16="http://schemas.microsoft.com/office/drawing/2014/main" id="{19094620-FFF3-CEBE-A206-7EA5D8A9D65C}"/>
                  </a:ext>
                </a:extLst>
              </p:cNvPr>
              <p:cNvSpPr txBox="1">
                <a:spLocks noRot="1" noChangeAspect="1" noMove="1" noResize="1" noEditPoints="1" noAdjustHandles="1" noChangeArrowheads="1" noChangeShapeType="1" noTextEdit="1"/>
              </p:cNvSpPr>
              <p:nvPr/>
            </p:nvSpPr>
            <p:spPr>
              <a:xfrm>
                <a:off x="1622936" y="2458877"/>
                <a:ext cx="1870346" cy="430887"/>
              </a:xfrm>
              <a:prstGeom prst="rect">
                <a:avLst/>
              </a:prstGeom>
              <a:blipFill>
                <a:blip r:embed="rId3"/>
                <a:stretch>
                  <a:fillRect l="-6040"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6C29EF8-C6E2-A096-B51E-1B80A939CA77}"/>
                  </a:ext>
                </a:extLst>
              </p:cNvPr>
              <p:cNvSpPr txBox="1"/>
              <p:nvPr/>
            </p:nvSpPr>
            <p:spPr>
              <a:xfrm>
                <a:off x="847807" y="3435178"/>
                <a:ext cx="2543574" cy="88017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𝑆</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𝑖𝑃</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ea typeface="Cambria Math" panose="02040503050406030204" pitchFamily="18" charset="0"/>
                                </a:rPr>
                                <m:t>𝜀</m:t>
                              </m:r>
                              <m:r>
                                <a:rPr lang="en-US" sz="2800" i="1">
                                  <a:latin typeface="Cambria Math" panose="02040503050406030204" pitchFamily="18" charset="0"/>
                                  <a:ea typeface="Cambria Math" panose="02040503050406030204" pitchFamily="18" charset="0"/>
                                </a:rPr>
                                <m:t>𝐴</m:t>
                              </m:r>
                            </m:sup>
                          </m:sSup>
                        </m:num>
                        <m:den>
                          <m:r>
                            <a:rPr lang="en-US" sz="2800" i="1">
                              <a:latin typeface="Cambria Math" panose="02040503050406030204" pitchFamily="18" charset="0"/>
                            </a:rPr>
                            <m:t>𝑖</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ea typeface="Cambria Math" panose="02040503050406030204" pitchFamily="18" charset="0"/>
                                </a:rPr>
                                <m:t>𝜀</m:t>
                              </m:r>
                              <m:r>
                                <a:rPr lang="en-US" sz="2800" i="1">
                                  <a:latin typeface="Cambria Math" panose="02040503050406030204" pitchFamily="18" charset="0"/>
                                  <a:ea typeface="Cambria Math" panose="02040503050406030204" pitchFamily="18" charset="0"/>
                                </a:rPr>
                                <m:t>𝐴</m:t>
                              </m:r>
                            </m:sup>
                          </m:sSup>
                          <m:r>
                            <a:rPr lang="en-US" sz="2800" b="0" i="1" smtClean="0">
                              <a:latin typeface="Cambria Math" panose="02040503050406030204" pitchFamily="18" charset="0"/>
                              <a:ea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smtClean="0">
                                  <a:latin typeface="Cambria Math" panose="02040503050406030204" pitchFamily="18" charset="0"/>
                                  <a:ea typeface="Cambria Math" panose="02040503050406030204" pitchFamily="18" charset="0"/>
                                </a:rPr>
                                <m:t>𝜙</m:t>
                              </m:r>
                              <m:r>
                                <a:rPr lang="en-US" sz="2800" b="0" i="1" smtClean="0">
                                  <a:latin typeface="Cambria Math" panose="02040503050406030204" pitchFamily="18" charset="0"/>
                                  <a:ea typeface="Cambria Math" panose="02040503050406030204" pitchFamily="18" charset="0"/>
                                </a:rPr>
                                <m:t>𝑑</m:t>
                              </m:r>
                            </m:sup>
                          </m:sSup>
                        </m:den>
                      </m:f>
                    </m:oMath>
                  </m:oMathPara>
                </a14:m>
                <a:endParaRPr lang="en-US" sz="2800" dirty="0"/>
              </a:p>
            </p:txBody>
          </p:sp>
        </mc:Choice>
        <mc:Fallback xmlns="">
          <p:sp>
            <p:nvSpPr>
              <p:cNvPr id="26" name="TextBox 25">
                <a:extLst>
                  <a:ext uri="{FF2B5EF4-FFF2-40B4-BE49-F238E27FC236}">
                    <a16:creationId xmlns:a16="http://schemas.microsoft.com/office/drawing/2014/main" id="{86C29EF8-C6E2-A096-B51E-1B80A939CA77}"/>
                  </a:ext>
                </a:extLst>
              </p:cNvPr>
              <p:cNvSpPr txBox="1">
                <a:spLocks noRot="1" noChangeAspect="1" noMove="1" noResize="1" noEditPoints="1" noAdjustHandles="1" noChangeArrowheads="1" noChangeShapeType="1" noTextEdit="1"/>
              </p:cNvSpPr>
              <p:nvPr/>
            </p:nvSpPr>
            <p:spPr>
              <a:xfrm>
                <a:off x="847807" y="3435178"/>
                <a:ext cx="2543574" cy="880177"/>
              </a:xfrm>
              <a:prstGeom prst="rect">
                <a:avLst/>
              </a:prstGeom>
              <a:blipFill>
                <a:blip r:embed="rId4"/>
                <a:stretch>
                  <a:fillRect l="-4478" b="-12857"/>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F2CBB662-E775-03FB-90CF-605DF00C10DE}"/>
              </a:ext>
            </a:extLst>
          </p:cNvPr>
          <p:cNvSpPr txBox="1"/>
          <p:nvPr/>
        </p:nvSpPr>
        <p:spPr>
          <a:xfrm>
            <a:off x="0" y="6336804"/>
            <a:ext cx="6096000" cy="584775"/>
          </a:xfrm>
          <a:prstGeom prst="rect">
            <a:avLst/>
          </a:prstGeom>
          <a:noFill/>
        </p:spPr>
        <p:txBody>
          <a:bodyPr wrap="square" rtlCol="0">
            <a:spAutoFit/>
          </a:bodyPr>
          <a:lstStyle/>
          <a:p>
            <a:r>
              <a:rPr lang="en-US" sz="1600" dirty="0">
                <a:cs typeface="Franklin Gothic Medium"/>
              </a:rPr>
              <a:t>MacArthur and Wilson. 1963. </a:t>
            </a:r>
            <a:r>
              <a:rPr lang="en-US" sz="1600" i="1" dirty="0">
                <a:cs typeface="Franklin Gothic Medium"/>
              </a:rPr>
              <a:t>Evolution.</a:t>
            </a:r>
          </a:p>
          <a:p>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pic>
        <p:nvPicPr>
          <p:cNvPr id="17" name="Picture 16" descr="A graph of a red line&#10;&#10;Description automatically generated">
            <a:extLst>
              <a:ext uri="{FF2B5EF4-FFF2-40B4-BE49-F238E27FC236}">
                <a16:creationId xmlns:a16="http://schemas.microsoft.com/office/drawing/2014/main" id="{2AD4EB26-0317-3BCD-0E33-08140C978C58}"/>
              </a:ext>
            </a:extLst>
          </p:cNvPr>
          <p:cNvPicPr>
            <a:picLocks noChangeAspect="1"/>
          </p:cNvPicPr>
          <p:nvPr/>
        </p:nvPicPr>
        <p:blipFill rotWithShape="1">
          <a:blip r:embed="rId5"/>
          <a:srcRect l="-183" t="18832" r="5416" b="3065"/>
          <a:stretch/>
        </p:blipFill>
        <p:spPr>
          <a:xfrm>
            <a:off x="5934955" y="2560725"/>
            <a:ext cx="6257045" cy="4297275"/>
          </a:xfrm>
          <a:prstGeom prst="rect">
            <a:avLst/>
          </a:prstGeom>
        </p:spPr>
      </p:pic>
      <p:sp>
        <p:nvSpPr>
          <p:cNvPr id="18" name="TextBox 17">
            <a:extLst>
              <a:ext uri="{FF2B5EF4-FFF2-40B4-BE49-F238E27FC236}">
                <a16:creationId xmlns:a16="http://schemas.microsoft.com/office/drawing/2014/main" id="{13F93167-13F5-9DCD-F933-BFC6D813272B}"/>
              </a:ext>
            </a:extLst>
          </p:cNvPr>
          <p:cNvSpPr txBox="1"/>
          <p:nvPr/>
        </p:nvSpPr>
        <p:spPr>
          <a:xfrm rot="3714921">
            <a:off x="6862456" y="303385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19" name="TextBox 18">
            <a:extLst>
              <a:ext uri="{FF2B5EF4-FFF2-40B4-BE49-F238E27FC236}">
                <a16:creationId xmlns:a16="http://schemas.microsoft.com/office/drawing/2014/main" id="{9D515DAC-463F-C4DD-9144-2C4BCC2BAD1F}"/>
              </a:ext>
            </a:extLst>
          </p:cNvPr>
          <p:cNvSpPr txBox="1"/>
          <p:nvPr/>
        </p:nvSpPr>
        <p:spPr>
          <a:xfrm rot="19332328">
            <a:off x="9390350" y="3253847"/>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cxnSp>
        <p:nvCxnSpPr>
          <p:cNvPr id="20" name="Straight Arrow Connector 19">
            <a:extLst>
              <a:ext uri="{FF2B5EF4-FFF2-40B4-BE49-F238E27FC236}">
                <a16:creationId xmlns:a16="http://schemas.microsoft.com/office/drawing/2014/main" id="{E7058005-195F-97E8-D06D-7100AEFC76F3}"/>
              </a:ext>
            </a:extLst>
          </p:cNvPr>
          <p:cNvCxnSpPr>
            <a:cxnSpLocks/>
          </p:cNvCxnSpPr>
          <p:nvPr/>
        </p:nvCxnSpPr>
        <p:spPr>
          <a:xfrm flipV="1">
            <a:off x="8608604" y="4935125"/>
            <a:ext cx="0" cy="5481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5149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A21FC-37A7-0F66-0D6A-5619DD268C8E}"/>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939A3812-8CD7-C646-B541-859467765144}"/>
              </a:ext>
            </a:extLst>
          </p:cNvPr>
          <p:cNvPicPr>
            <a:picLocks noChangeAspect="1"/>
          </p:cNvPicPr>
          <p:nvPr/>
        </p:nvPicPr>
        <p:blipFill rotWithShape="1">
          <a:blip r:embed="rId3"/>
          <a:srcRect l="27693" r="32913" b="1636"/>
          <a:stretch/>
        </p:blipFill>
        <p:spPr>
          <a:xfrm>
            <a:off x="5181603" y="692332"/>
            <a:ext cx="1831033" cy="6165669"/>
          </a:xfrm>
          <a:prstGeom prst="rect">
            <a:avLst/>
          </a:prstGeom>
        </p:spPr>
      </p:pic>
      <p:sp>
        <p:nvSpPr>
          <p:cNvPr id="5" name="Content Placeholder 2">
            <a:extLst>
              <a:ext uri="{FF2B5EF4-FFF2-40B4-BE49-F238E27FC236}">
                <a16:creationId xmlns:a16="http://schemas.microsoft.com/office/drawing/2014/main" id="{BB715424-3891-73AE-CA0F-F4E9D4AFAE1F}"/>
              </a:ext>
            </a:extLst>
          </p:cNvPr>
          <p:cNvSpPr>
            <a:spLocks noGrp="1"/>
          </p:cNvSpPr>
          <p:nvPr>
            <p:ph idx="1"/>
          </p:nvPr>
        </p:nvSpPr>
        <p:spPr>
          <a:xfrm>
            <a:off x="106681" y="1261284"/>
            <a:ext cx="5134884" cy="3427270"/>
          </a:xfrm>
        </p:spPr>
        <p:txBody>
          <a:bodyPr>
            <a:normAutofit/>
          </a:bodyPr>
          <a:lstStyle/>
          <a:p>
            <a:pPr marL="177800" lvl="1" indent="-163513"/>
            <a:r>
              <a:rPr lang="en-US" sz="2600" b="1" dirty="0"/>
              <a:t>Goal:</a:t>
            </a:r>
            <a:r>
              <a:rPr lang="en-US" sz="2600" dirty="0"/>
              <a:t> </a:t>
            </a:r>
          </a:p>
          <a:p>
            <a:pPr marL="520700" lvl="2" indent="-163513"/>
            <a:r>
              <a:rPr lang="en-US" sz="2200" dirty="0"/>
              <a:t>protect </a:t>
            </a:r>
            <a:r>
              <a:rPr lang="en-US" sz="2200" b="1" dirty="0">
                <a:solidFill>
                  <a:srgbClr val="C00000"/>
                </a:solidFill>
              </a:rPr>
              <a:t>populations  </a:t>
            </a:r>
            <a:r>
              <a:rPr lang="en-US" sz="2200" dirty="0"/>
              <a:t> from </a:t>
            </a:r>
            <a:r>
              <a:rPr lang="en-US" sz="2200" b="1" dirty="0">
                <a:solidFill>
                  <a:srgbClr val="C00000"/>
                </a:solidFill>
              </a:rPr>
              <a:t>extinction</a:t>
            </a:r>
          </a:p>
          <a:p>
            <a:pPr marL="520700" lvl="2" indent="-163513"/>
            <a:endParaRPr lang="en-US" sz="200" b="1" dirty="0">
              <a:solidFill>
                <a:srgbClr val="C00000"/>
              </a:solidFill>
            </a:endParaRPr>
          </a:p>
          <a:p>
            <a:pPr marL="177800" lvl="1" indent="-163513"/>
            <a:r>
              <a:rPr lang="en-US" sz="2600" b="1" dirty="0"/>
              <a:t>Concept:</a:t>
            </a:r>
          </a:p>
          <a:p>
            <a:pPr marL="520700" lvl="2" indent="-163513"/>
            <a:r>
              <a:rPr lang="en-US" sz="2400" dirty="0"/>
              <a:t> </a:t>
            </a:r>
            <a:r>
              <a:rPr lang="en-US" sz="2400" b="1" dirty="0">
                <a:solidFill>
                  <a:srgbClr val="C00000"/>
                </a:solidFill>
              </a:rPr>
              <a:t>Minimum Viable Population </a:t>
            </a:r>
            <a:r>
              <a:rPr lang="en-US" sz="2400" dirty="0"/>
              <a:t>size (MVP)</a:t>
            </a:r>
          </a:p>
          <a:p>
            <a:pPr marL="520700" lvl="2" indent="-163513"/>
            <a:endParaRPr lang="en-US" sz="200" b="1" dirty="0">
              <a:solidFill>
                <a:srgbClr val="C00000"/>
              </a:solidFill>
            </a:endParaRPr>
          </a:p>
          <a:p>
            <a:pPr marL="177800" lvl="1" indent="-163513"/>
            <a:r>
              <a:rPr lang="en-US" sz="2600" b="1" dirty="0"/>
              <a:t>Approach:</a:t>
            </a:r>
            <a:r>
              <a:rPr lang="en-US" sz="2600" dirty="0"/>
              <a:t> </a:t>
            </a:r>
          </a:p>
          <a:p>
            <a:pPr marL="520700" lvl="2" indent="-163513"/>
            <a:r>
              <a:rPr lang="en-US" sz="2200" dirty="0"/>
              <a:t>protected area </a:t>
            </a:r>
            <a:r>
              <a:rPr lang="en-US" sz="2200" b="1" dirty="0">
                <a:solidFill>
                  <a:srgbClr val="C00000"/>
                </a:solidFill>
              </a:rPr>
              <a:t>reserves</a:t>
            </a:r>
          </a:p>
          <a:p>
            <a:pPr marL="357187" lvl="2" indent="0">
              <a:buNone/>
            </a:pPr>
            <a:endParaRPr lang="en-US" sz="2200" b="1" dirty="0">
              <a:solidFill>
                <a:srgbClr val="C00000"/>
              </a:solidFill>
            </a:endParaRPr>
          </a:p>
          <a:p>
            <a:pPr lvl="1">
              <a:buFontTx/>
              <a:buChar char="-"/>
            </a:pPr>
            <a:endParaRPr lang="en-US" sz="2200" i="1" dirty="0">
              <a:solidFill>
                <a:srgbClr val="C00000"/>
              </a:solidFill>
            </a:endParaRPr>
          </a:p>
          <a:p>
            <a:pPr lvl="1">
              <a:buFontTx/>
              <a:buChar char="-"/>
            </a:pPr>
            <a:endParaRPr lang="en-US" sz="2200" i="1" dirty="0">
              <a:solidFill>
                <a:srgbClr val="C00000"/>
              </a:solidFill>
            </a:endParaRPr>
          </a:p>
        </p:txBody>
      </p:sp>
      <p:pic>
        <p:nvPicPr>
          <p:cNvPr id="9" name="Picture 8">
            <a:extLst>
              <a:ext uri="{FF2B5EF4-FFF2-40B4-BE49-F238E27FC236}">
                <a16:creationId xmlns:a16="http://schemas.microsoft.com/office/drawing/2014/main" id="{5A7823EB-8D08-7C2F-D64D-51B595E99B09}"/>
              </a:ext>
            </a:extLst>
          </p:cNvPr>
          <p:cNvPicPr>
            <a:picLocks noChangeAspect="1"/>
          </p:cNvPicPr>
          <p:nvPr/>
        </p:nvPicPr>
        <p:blipFill rotWithShape="1">
          <a:blip r:embed="rId4"/>
          <a:srcRect l="6638" t="10369" r="59932" b="22413"/>
          <a:stretch/>
        </p:blipFill>
        <p:spPr>
          <a:xfrm>
            <a:off x="724309" y="4620769"/>
            <a:ext cx="1599187" cy="1808695"/>
          </a:xfrm>
          <a:prstGeom prst="rect">
            <a:avLst/>
          </a:prstGeom>
        </p:spPr>
      </p:pic>
      <p:pic>
        <p:nvPicPr>
          <p:cNvPr id="12" name="Picture 11">
            <a:extLst>
              <a:ext uri="{FF2B5EF4-FFF2-40B4-BE49-F238E27FC236}">
                <a16:creationId xmlns:a16="http://schemas.microsoft.com/office/drawing/2014/main" id="{B761E798-1D20-504F-D09D-6B52DD6AEE05}"/>
              </a:ext>
            </a:extLst>
          </p:cNvPr>
          <p:cNvPicPr>
            <a:picLocks noChangeAspect="1"/>
          </p:cNvPicPr>
          <p:nvPr/>
        </p:nvPicPr>
        <p:blipFill rotWithShape="1">
          <a:blip r:embed="rId4"/>
          <a:srcRect l="50403" t="9005" r="9529" b="18455"/>
          <a:stretch/>
        </p:blipFill>
        <p:spPr>
          <a:xfrm>
            <a:off x="2307938" y="4620769"/>
            <a:ext cx="1916723" cy="1951893"/>
          </a:xfrm>
          <a:prstGeom prst="rect">
            <a:avLst/>
          </a:prstGeom>
        </p:spPr>
      </p:pic>
      <p:sp>
        <p:nvSpPr>
          <p:cNvPr id="16" name="Content Placeholder 2">
            <a:extLst>
              <a:ext uri="{FF2B5EF4-FFF2-40B4-BE49-F238E27FC236}">
                <a16:creationId xmlns:a16="http://schemas.microsoft.com/office/drawing/2014/main" id="{32E8D9BA-859C-7AC0-0E04-693BC4C73C8A}"/>
              </a:ext>
            </a:extLst>
          </p:cNvPr>
          <p:cNvSpPr txBox="1">
            <a:spLocks/>
          </p:cNvSpPr>
          <p:nvPr/>
        </p:nvSpPr>
        <p:spPr>
          <a:xfrm>
            <a:off x="6996434" y="1181199"/>
            <a:ext cx="5347966" cy="447995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7800" lvl="1" indent="-163513">
              <a:lnSpc>
                <a:spcPct val="100000"/>
              </a:lnSpc>
            </a:pPr>
            <a:r>
              <a:rPr lang="en-US" sz="2800" b="1" dirty="0"/>
              <a:t>Goal:</a:t>
            </a:r>
            <a:r>
              <a:rPr lang="en-US" sz="2800" dirty="0"/>
              <a:t> </a:t>
            </a:r>
          </a:p>
          <a:p>
            <a:pPr marL="520700" lvl="2" indent="-163513">
              <a:lnSpc>
                <a:spcPct val="100000"/>
              </a:lnSpc>
            </a:pPr>
            <a:r>
              <a:rPr lang="en-US" sz="2400" dirty="0"/>
              <a:t>protect </a:t>
            </a:r>
            <a:r>
              <a:rPr lang="en-US" sz="2400" b="1" dirty="0">
                <a:solidFill>
                  <a:srgbClr val="C00000"/>
                </a:solidFill>
              </a:rPr>
              <a:t>populations  </a:t>
            </a:r>
            <a:r>
              <a:rPr lang="en-US" sz="2400" dirty="0"/>
              <a:t> from disease via pathogen </a:t>
            </a:r>
            <a:r>
              <a:rPr lang="en-US" sz="2400" b="1" dirty="0">
                <a:solidFill>
                  <a:srgbClr val="C00000"/>
                </a:solidFill>
              </a:rPr>
              <a:t>extinction</a:t>
            </a:r>
          </a:p>
          <a:p>
            <a:pPr marL="177800" lvl="1" indent="-163513">
              <a:lnSpc>
                <a:spcPct val="100000"/>
              </a:lnSpc>
            </a:pPr>
            <a:r>
              <a:rPr lang="en-US" sz="2800" b="1" dirty="0"/>
              <a:t>Concept:</a:t>
            </a:r>
          </a:p>
          <a:p>
            <a:pPr marL="520700" lvl="2" indent="-163513">
              <a:lnSpc>
                <a:spcPct val="100000"/>
              </a:lnSpc>
            </a:pPr>
            <a:r>
              <a:rPr lang="en-US" sz="2400" dirty="0"/>
              <a:t> </a:t>
            </a:r>
            <a:r>
              <a:rPr lang="en-US" sz="2400" b="1" dirty="0">
                <a:solidFill>
                  <a:srgbClr val="C00000"/>
                </a:solidFill>
              </a:rPr>
              <a:t>Critical Community Size </a:t>
            </a:r>
            <a:r>
              <a:rPr lang="en-US" sz="2400" dirty="0"/>
              <a:t>(CCS)</a:t>
            </a:r>
          </a:p>
          <a:p>
            <a:pPr marL="520700" lvl="2" indent="-163513">
              <a:lnSpc>
                <a:spcPct val="100000"/>
              </a:lnSpc>
            </a:pPr>
            <a:endParaRPr lang="en-US" sz="100" dirty="0"/>
          </a:p>
          <a:p>
            <a:pPr marL="177800" lvl="1" indent="-163513">
              <a:lnSpc>
                <a:spcPct val="100000"/>
              </a:lnSpc>
            </a:pPr>
            <a:r>
              <a:rPr lang="en-US" sz="2800" b="1" dirty="0"/>
              <a:t>Approach:</a:t>
            </a:r>
            <a:r>
              <a:rPr lang="en-US" sz="4200" b="1" dirty="0"/>
              <a:t> </a:t>
            </a:r>
          </a:p>
          <a:p>
            <a:pPr marL="520700" lvl="2" indent="-163513">
              <a:lnSpc>
                <a:spcPct val="100000"/>
              </a:lnSpc>
            </a:pPr>
            <a:r>
              <a:rPr lang="en-US" sz="2400" dirty="0"/>
              <a:t>sanitation</a:t>
            </a:r>
          </a:p>
          <a:p>
            <a:pPr marL="520700" lvl="2" indent="-163513">
              <a:lnSpc>
                <a:spcPct val="100000"/>
              </a:lnSpc>
            </a:pPr>
            <a:r>
              <a:rPr lang="en-US" sz="2400" dirty="0"/>
              <a:t> </a:t>
            </a:r>
            <a:r>
              <a:rPr lang="en-US" sz="2400" b="1" dirty="0">
                <a:solidFill>
                  <a:srgbClr val="C00000"/>
                </a:solidFill>
              </a:rPr>
              <a:t>vaccination </a:t>
            </a:r>
            <a:endParaRPr lang="en-US" sz="2400" i="1" dirty="0">
              <a:solidFill>
                <a:srgbClr val="C00000"/>
              </a:solidFill>
            </a:endParaRPr>
          </a:p>
          <a:p>
            <a:pPr lvl="1">
              <a:lnSpc>
                <a:spcPct val="110000"/>
              </a:lnSpc>
              <a:buFontTx/>
              <a:buChar char="-"/>
            </a:pPr>
            <a:endParaRPr lang="en-US" sz="2200" i="1" dirty="0">
              <a:solidFill>
                <a:srgbClr val="C00000"/>
              </a:solidFill>
            </a:endParaRPr>
          </a:p>
        </p:txBody>
      </p:sp>
      <p:pic>
        <p:nvPicPr>
          <p:cNvPr id="17" name="Picture 16">
            <a:extLst>
              <a:ext uri="{FF2B5EF4-FFF2-40B4-BE49-F238E27FC236}">
                <a16:creationId xmlns:a16="http://schemas.microsoft.com/office/drawing/2014/main" id="{AB161DA1-AC32-43CC-43A7-28B88C93994B}"/>
              </a:ext>
            </a:extLst>
          </p:cNvPr>
          <p:cNvPicPr>
            <a:picLocks noChangeAspect="1"/>
          </p:cNvPicPr>
          <p:nvPr/>
        </p:nvPicPr>
        <p:blipFill rotWithShape="1">
          <a:blip r:embed="rId5"/>
          <a:srcRect l="3330" t="-1" r="3516" b="92110"/>
          <a:stretch/>
        </p:blipFill>
        <p:spPr>
          <a:xfrm>
            <a:off x="7904741" y="4895112"/>
            <a:ext cx="3531352" cy="411480"/>
          </a:xfrm>
          <a:prstGeom prst="rect">
            <a:avLst/>
          </a:prstGeom>
        </p:spPr>
      </p:pic>
      <p:pic>
        <p:nvPicPr>
          <p:cNvPr id="18" name="Picture 17">
            <a:extLst>
              <a:ext uri="{FF2B5EF4-FFF2-40B4-BE49-F238E27FC236}">
                <a16:creationId xmlns:a16="http://schemas.microsoft.com/office/drawing/2014/main" id="{4198E895-AF8F-C6F5-322A-388AB881F664}"/>
              </a:ext>
            </a:extLst>
          </p:cNvPr>
          <p:cNvPicPr>
            <a:picLocks noChangeAspect="1"/>
          </p:cNvPicPr>
          <p:nvPr/>
        </p:nvPicPr>
        <p:blipFill rotWithShape="1">
          <a:blip r:embed="rId5"/>
          <a:srcRect t="69344"/>
          <a:stretch/>
        </p:blipFill>
        <p:spPr>
          <a:xfrm>
            <a:off x="7918269" y="5361294"/>
            <a:ext cx="3549422" cy="1496706"/>
          </a:xfrm>
          <a:prstGeom prst="rect">
            <a:avLst/>
          </a:prstGeom>
        </p:spPr>
      </p:pic>
      <p:sp>
        <p:nvSpPr>
          <p:cNvPr id="14" name="Content Placeholder 6">
            <a:extLst>
              <a:ext uri="{FF2B5EF4-FFF2-40B4-BE49-F238E27FC236}">
                <a16:creationId xmlns:a16="http://schemas.microsoft.com/office/drawing/2014/main" id="{43F22314-452C-94B1-4605-A7FD2B2CD1EA}"/>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3" name="Rectangle 2">
            <a:extLst>
              <a:ext uri="{FF2B5EF4-FFF2-40B4-BE49-F238E27FC236}">
                <a16:creationId xmlns:a16="http://schemas.microsoft.com/office/drawing/2014/main" id="{551494DB-75EC-709A-2092-FCE7281FA9FD}"/>
              </a:ext>
            </a:extLst>
          </p:cNvPr>
          <p:cNvSpPr/>
          <p:nvPr/>
        </p:nvSpPr>
        <p:spPr>
          <a:xfrm>
            <a:off x="631895" y="692331"/>
            <a:ext cx="3657603" cy="419648"/>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Conservation Biology</a:t>
            </a:r>
          </a:p>
        </p:txBody>
      </p:sp>
      <p:sp>
        <p:nvSpPr>
          <p:cNvPr id="6" name="Rectangle 5">
            <a:extLst>
              <a:ext uri="{FF2B5EF4-FFF2-40B4-BE49-F238E27FC236}">
                <a16:creationId xmlns:a16="http://schemas.microsoft.com/office/drawing/2014/main" id="{435DEBD8-0B5D-473A-8D0D-4F3BA0FFD06E}"/>
              </a:ext>
            </a:extLst>
          </p:cNvPr>
          <p:cNvSpPr/>
          <p:nvPr/>
        </p:nvSpPr>
        <p:spPr>
          <a:xfrm>
            <a:off x="7764527" y="713752"/>
            <a:ext cx="3671566" cy="431869"/>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Disease Ecology</a:t>
            </a:r>
          </a:p>
        </p:txBody>
      </p:sp>
      <p:cxnSp>
        <p:nvCxnSpPr>
          <p:cNvPr id="2" name="Straight Connector 1">
            <a:extLst>
              <a:ext uri="{FF2B5EF4-FFF2-40B4-BE49-F238E27FC236}">
                <a16:creationId xmlns:a16="http://schemas.microsoft.com/office/drawing/2014/main" id="{A57A6D01-A8BB-CF15-264E-093278B0A7A8}"/>
              </a:ext>
            </a:extLst>
          </p:cNvPr>
          <p:cNvCxnSpPr>
            <a:cxnSpLocks/>
          </p:cNvCxnSpPr>
          <p:nvPr/>
        </p:nvCxnSpPr>
        <p:spPr>
          <a:xfrm>
            <a:off x="0" y="715016"/>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9CD4601-52B9-C9A0-B64E-7A46255CC7F3}"/>
              </a:ext>
            </a:extLst>
          </p:cNvPr>
          <p:cNvCxnSpPr>
            <a:cxnSpLocks/>
          </p:cNvCxnSpPr>
          <p:nvPr/>
        </p:nvCxnSpPr>
        <p:spPr>
          <a:xfrm>
            <a:off x="0" y="111197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A3B0DF6-6F3F-0588-63E2-3B728825B52A}"/>
              </a:ext>
            </a:extLst>
          </p:cNvPr>
          <p:cNvSpPr/>
          <p:nvPr/>
        </p:nvSpPr>
        <p:spPr>
          <a:xfrm>
            <a:off x="7117078" y="2497873"/>
            <a:ext cx="4968241" cy="43191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28A7E19-BBDC-0198-58EE-1A40A9F26535}"/>
              </a:ext>
            </a:extLst>
          </p:cNvPr>
          <p:cNvSpPr/>
          <p:nvPr/>
        </p:nvSpPr>
        <p:spPr>
          <a:xfrm>
            <a:off x="190002" y="2110347"/>
            <a:ext cx="4968241" cy="43191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98453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red line&#10;&#10;Description automatically generated">
            <a:extLst>
              <a:ext uri="{FF2B5EF4-FFF2-40B4-BE49-F238E27FC236}">
                <a16:creationId xmlns:a16="http://schemas.microsoft.com/office/drawing/2014/main" id="{C9F229F5-BB86-0A64-AE41-647A1DF9D468}"/>
              </a:ext>
            </a:extLst>
          </p:cNvPr>
          <p:cNvPicPr>
            <a:picLocks noChangeAspect="1"/>
          </p:cNvPicPr>
          <p:nvPr/>
        </p:nvPicPr>
        <p:blipFill rotWithShape="1">
          <a:blip r:embed="rId3"/>
          <a:srcRect l="-183" t="18832" r="5416" b="3065"/>
          <a:stretch/>
        </p:blipFill>
        <p:spPr>
          <a:xfrm>
            <a:off x="5934955" y="2560725"/>
            <a:ext cx="6257045" cy="4297275"/>
          </a:xfrm>
          <a:prstGeom prst="rect">
            <a:avLst/>
          </a:prstGeom>
        </p:spPr>
      </p:pic>
      <p:sp>
        <p:nvSpPr>
          <p:cNvPr id="5" name="TextBox 4">
            <a:extLst>
              <a:ext uri="{FF2B5EF4-FFF2-40B4-BE49-F238E27FC236}">
                <a16:creationId xmlns:a16="http://schemas.microsoft.com/office/drawing/2014/main" id="{31B19C3B-8E5B-90B4-00FB-BB1101477207}"/>
              </a:ext>
            </a:extLst>
          </p:cNvPr>
          <p:cNvSpPr txBox="1"/>
          <p:nvPr/>
        </p:nvSpPr>
        <p:spPr>
          <a:xfrm rot="3714921">
            <a:off x="6862456" y="3033852"/>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6" name="TextBox 5">
            <a:extLst>
              <a:ext uri="{FF2B5EF4-FFF2-40B4-BE49-F238E27FC236}">
                <a16:creationId xmlns:a16="http://schemas.microsoft.com/office/drawing/2014/main" id="{D6201ADB-AE5E-0720-0A07-46D96A686202}"/>
              </a:ext>
            </a:extLst>
          </p:cNvPr>
          <p:cNvSpPr txBox="1"/>
          <p:nvPr/>
        </p:nvSpPr>
        <p:spPr>
          <a:xfrm rot="19332328">
            <a:off x="9390350" y="3253847"/>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sp>
        <p:nvSpPr>
          <p:cNvPr id="4" name="TextBox 3">
            <a:extLst>
              <a:ext uri="{FF2B5EF4-FFF2-40B4-BE49-F238E27FC236}">
                <a16:creationId xmlns:a16="http://schemas.microsoft.com/office/drawing/2014/main" id="{4AFC39E3-DDCD-9AF3-D636-1406D809934D}"/>
              </a:ext>
            </a:extLst>
          </p:cNvPr>
          <p:cNvSpPr txBox="1"/>
          <p:nvPr/>
        </p:nvSpPr>
        <p:spPr>
          <a:xfrm>
            <a:off x="0" y="6336804"/>
            <a:ext cx="6096000" cy="584775"/>
          </a:xfrm>
          <a:prstGeom prst="rect">
            <a:avLst/>
          </a:prstGeom>
          <a:noFill/>
        </p:spPr>
        <p:txBody>
          <a:bodyPr wrap="square" rtlCol="0">
            <a:spAutoFit/>
          </a:bodyPr>
          <a:lstStyle/>
          <a:p>
            <a:r>
              <a:rPr lang="en-US" sz="1600" dirty="0">
                <a:cs typeface="Franklin Gothic Medium"/>
              </a:rPr>
              <a:t>MacArthur and Wilson. 1963. </a:t>
            </a:r>
            <a:r>
              <a:rPr lang="en-US" sz="1600" i="1" dirty="0">
                <a:cs typeface="Franklin Gothic Medium"/>
              </a:rPr>
              <a:t>Evolution.</a:t>
            </a:r>
          </a:p>
          <a:p>
            <a:r>
              <a:rPr lang="en-US" sz="1600" dirty="0">
                <a:cs typeface="Franklin Gothic Medium"/>
              </a:rPr>
              <a:t>MacArthur and Wilson. 1967. </a:t>
            </a:r>
            <a:r>
              <a:rPr lang="en-US" sz="1600" i="1" dirty="0">
                <a:cs typeface="Franklin Gothic Medium"/>
              </a:rPr>
              <a:t>The Theory of Island Biogeography.</a:t>
            </a:r>
            <a:endParaRPr lang="en-US" sz="1600" dirty="0">
              <a:cs typeface="Franklin Gothic Medium"/>
            </a:endParaRPr>
          </a:p>
        </p:txBody>
      </p:sp>
      <p:sp>
        <p:nvSpPr>
          <p:cNvPr id="13" name="TextBox 12">
            <a:extLst>
              <a:ext uri="{FF2B5EF4-FFF2-40B4-BE49-F238E27FC236}">
                <a16:creationId xmlns:a16="http://schemas.microsoft.com/office/drawing/2014/main" id="{43B1D232-E252-6D93-039E-39109FF3D4E5}"/>
              </a:ext>
            </a:extLst>
          </p:cNvPr>
          <p:cNvSpPr txBox="1"/>
          <p:nvPr/>
        </p:nvSpPr>
        <p:spPr>
          <a:xfrm>
            <a:off x="242026" y="1513354"/>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sp>
        <p:nvSpPr>
          <p:cNvPr id="22" name="Title 1">
            <a:extLst>
              <a:ext uri="{FF2B5EF4-FFF2-40B4-BE49-F238E27FC236}">
                <a16:creationId xmlns:a16="http://schemas.microsoft.com/office/drawing/2014/main" id="{B62AF82F-A0E9-C596-64DB-EC1C9D0FEB76}"/>
              </a:ext>
            </a:extLst>
          </p:cNvPr>
          <p:cNvSpPr txBox="1">
            <a:spLocks/>
          </p:cNvSpPr>
          <p:nvPr/>
        </p:nvSpPr>
        <p:spPr>
          <a:xfrm>
            <a:off x="1062681" y="403844"/>
            <a:ext cx="10046043" cy="815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latin typeface="+mn-lt"/>
              </a:rPr>
              <a:t>The </a:t>
            </a:r>
            <a:r>
              <a:rPr lang="en-US" sz="2400" b="1" dirty="0">
                <a:solidFill>
                  <a:srgbClr val="C00000"/>
                </a:solidFill>
                <a:latin typeface="+mn-lt"/>
              </a:rPr>
              <a:t>theory of island biogeography</a:t>
            </a:r>
            <a:r>
              <a:rPr lang="en-US" sz="2400" dirty="0">
                <a:latin typeface="+mn-lt"/>
              </a:rPr>
              <a:t> offers a null model for the number of species found in a given habitat, predictable from both the </a:t>
            </a:r>
            <a:r>
              <a:rPr lang="en-US" sz="2400" b="1" dirty="0">
                <a:solidFill>
                  <a:srgbClr val="C00000"/>
                </a:solidFill>
                <a:latin typeface="+mn-lt"/>
              </a:rPr>
              <a:t>size</a:t>
            </a:r>
            <a:r>
              <a:rPr lang="en-US" sz="2400" dirty="0">
                <a:latin typeface="+mn-lt"/>
              </a:rPr>
              <a:t> of the habitat and its </a:t>
            </a:r>
            <a:r>
              <a:rPr lang="en-US" sz="2400" b="1" dirty="0">
                <a:solidFill>
                  <a:srgbClr val="C00000"/>
                </a:solidFill>
                <a:latin typeface="+mn-lt"/>
              </a:rPr>
              <a:t>distance</a:t>
            </a:r>
            <a:r>
              <a:rPr lang="en-US" sz="2400" dirty="0">
                <a:latin typeface="+mn-lt"/>
              </a:rPr>
              <a:t> from a source population.</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6C29EF8-C6E2-A096-B51E-1B80A939CA77}"/>
                  </a:ext>
                </a:extLst>
              </p:cNvPr>
              <p:cNvSpPr txBox="1"/>
              <p:nvPr/>
            </p:nvSpPr>
            <p:spPr>
              <a:xfrm>
                <a:off x="847807" y="3435178"/>
                <a:ext cx="2543574" cy="88017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𝑆</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𝑖𝑃</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ea typeface="Cambria Math" panose="02040503050406030204" pitchFamily="18" charset="0"/>
                                </a:rPr>
                                <m:t>𝜀</m:t>
                              </m:r>
                              <m:r>
                                <a:rPr lang="en-US" sz="2800" i="1">
                                  <a:latin typeface="Cambria Math" panose="02040503050406030204" pitchFamily="18" charset="0"/>
                                  <a:ea typeface="Cambria Math" panose="02040503050406030204" pitchFamily="18" charset="0"/>
                                </a:rPr>
                                <m:t>𝐴</m:t>
                              </m:r>
                            </m:sup>
                          </m:sSup>
                        </m:num>
                        <m:den>
                          <m:r>
                            <a:rPr lang="en-US" sz="2800" i="1">
                              <a:latin typeface="Cambria Math" panose="02040503050406030204" pitchFamily="18" charset="0"/>
                            </a:rPr>
                            <m:t>𝑖</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ea typeface="Cambria Math" panose="02040503050406030204" pitchFamily="18" charset="0"/>
                                </a:rPr>
                                <m:t>𝜀</m:t>
                              </m:r>
                              <m:r>
                                <a:rPr lang="en-US" sz="2800" i="1">
                                  <a:latin typeface="Cambria Math" panose="02040503050406030204" pitchFamily="18" charset="0"/>
                                  <a:ea typeface="Cambria Math" panose="02040503050406030204" pitchFamily="18" charset="0"/>
                                </a:rPr>
                                <m:t>𝐴</m:t>
                              </m:r>
                            </m:sup>
                          </m:sSup>
                          <m:r>
                            <a:rPr lang="en-US" sz="2800" b="0" i="1" smtClean="0">
                              <a:latin typeface="Cambria Math" panose="02040503050406030204" pitchFamily="18" charset="0"/>
                              <a:ea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smtClean="0">
                                  <a:latin typeface="Cambria Math" panose="02040503050406030204" pitchFamily="18" charset="0"/>
                                  <a:ea typeface="Cambria Math" panose="02040503050406030204" pitchFamily="18" charset="0"/>
                                </a:rPr>
                                <m:t>𝜙</m:t>
                              </m:r>
                              <m:r>
                                <a:rPr lang="en-US" sz="2800" b="0" i="1" smtClean="0">
                                  <a:latin typeface="Cambria Math" panose="02040503050406030204" pitchFamily="18" charset="0"/>
                                  <a:ea typeface="Cambria Math" panose="02040503050406030204" pitchFamily="18" charset="0"/>
                                </a:rPr>
                                <m:t>𝑑</m:t>
                              </m:r>
                            </m:sup>
                          </m:sSup>
                        </m:den>
                      </m:f>
                    </m:oMath>
                  </m:oMathPara>
                </a14:m>
                <a:endParaRPr lang="en-US" sz="2800" dirty="0"/>
              </a:p>
            </p:txBody>
          </p:sp>
        </mc:Choice>
        <mc:Fallback xmlns="">
          <p:sp>
            <p:nvSpPr>
              <p:cNvPr id="26" name="TextBox 25">
                <a:extLst>
                  <a:ext uri="{FF2B5EF4-FFF2-40B4-BE49-F238E27FC236}">
                    <a16:creationId xmlns:a16="http://schemas.microsoft.com/office/drawing/2014/main" id="{86C29EF8-C6E2-A096-B51E-1B80A939CA77}"/>
                  </a:ext>
                </a:extLst>
              </p:cNvPr>
              <p:cNvSpPr txBox="1">
                <a:spLocks noRot="1" noChangeAspect="1" noMove="1" noResize="1" noEditPoints="1" noAdjustHandles="1" noChangeArrowheads="1" noChangeShapeType="1" noTextEdit="1"/>
              </p:cNvSpPr>
              <p:nvPr/>
            </p:nvSpPr>
            <p:spPr>
              <a:xfrm>
                <a:off x="847807" y="3435178"/>
                <a:ext cx="2543574" cy="880177"/>
              </a:xfrm>
              <a:prstGeom prst="rect">
                <a:avLst/>
              </a:prstGeom>
              <a:blipFill>
                <a:blip r:embed="rId4"/>
                <a:stretch>
                  <a:fillRect l="-4478" b="-12857"/>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361065BE-2630-387B-C29A-300FBBEF3D83}"/>
              </a:ext>
            </a:extLst>
          </p:cNvPr>
          <p:cNvCxnSpPr>
            <a:cxnSpLocks/>
          </p:cNvCxnSpPr>
          <p:nvPr/>
        </p:nvCxnSpPr>
        <p:spPr>
          <a:xfrm flipV="1">
            <a:off x="8608604" y="4935125"/>
            <a:ext cx="0" cy="5481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32C4586-D41E-BBD5-6F3D-6EC092EDAE16}"/>
              </a:ext>
            </a:extLst>
          </p:cNvPr>
          <p:cNvCxnSpPr>
            <a:cxnSpLocks/>
          </p:cNvCxnSpPr>
          <p:nvPr/>
        </p:nvCxnSpPr>
        <p:spPr>
          <a:xfrm flipV="1">
            <a:off x="920757" y="4120102"/>
            <a:ext cx="0" cy="3262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F837EF4-EEC6-CEE9-4E18-522831CAC738}"/>
              </a:ext>
            </a:extLst>
          </p:cNvPr>
          <p:cNvSpPr txBox="1"/>
          <p:nvPr/>
        </p:nvSpPr>
        <p:spPr>
          <a:xfrm>
            <a:off x="154833" y="4491890"/>
            <a:ext cx="1531847" cy="830997"/>
          </a:xfrm>
          <a:prstGeom prst="rect">
            <a:avLst/>
          </a:prstGeom>
          <a:noFill/>
        </p:spPr>
        <p:txBody>
          <a:bodyPr wrap="square" rtlCol="0">
            <a:spAutoFit/>
          </a:bodyPr>
          <a:lstStyle/>
          <a:p>
            <a:pPr algn="ctr"/>
            <a:r>
              <a:rPr lang="en-US" sz="1600" dirty="0">
                <a:cs typeface="Franklin Gothic Medium"/>
              </a:rPr>
              <a:t>equilibrium number of species</a:t>
            </a:r>
            <a:endParaRPr lang="en-US" sz="1600" b="1" dirty="0">
              <a:solidFill>
                <a:srgbClr val="C00000"/>
              </a:solidFill>
              <a:cs typeface="Franklin Gothic Medium"/>
            </a:endParaRPr>
          </a:p>
        </p:txBody>
      </p:sp>
      <p:cxnSp>
        <p:nvCxnSpPr>
          <p:cNvPr id="11" name="Straight Arrow Connector 10">
            <a:extLst>
              <a:ext uri="{FF2B5EF4-FFF2-40B4-BE49-F238E27FC236}">
                <a16:creationId xmlns:a16="http://schemas.microsoft.com/office/drawing/2014/main" id="{DCBB43CC-82C7-046B-134C-E77AC13F0809}"/>
              </a:ext>
            </a:extLst>
          </p:cNvPr>
          <p:cNvCxnSpPr>
            <a:cxnSpLocks/>
          </p:cNvCxnSpPr>
          <p:nvPr/>
        </p:nvCxnSpPr>
        <p:spPr>
          <a:xfrm>
            <a:off x="2300443" y="3126152"/>
            <a:ext cx="0" cy="3028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EE29BC8-0D07-6428-DC14-343229B78611}"/>
              </a:ext>
            </a:extLst>
          </p:cNvPr>
          <p:cNvSpPr txBox="1"/>
          <p:nvPr/>
        </p:nvSpPr>
        <p:spPr>
          <a:xfrm>
            <a:off x="1498417" y="2295155"/>
            <a:ext cx="1892964" cy="830997"/>
          </a:xfrm>
          <a:prstGeom prst="rect">
            <a:avLst/>
          </a:prstGeom>
          <a:noFill/>
        </p:spPr>
        <p:txBody>
          <a:bodyPr wrap="square" rtlCol="0">
            <a:spAutoFit/>
          </a:bodyPr>
          <a:lstStyle/>
          <a:p>
            <a:pPr algn="ctr"/>
            <a:r>
              <a:rPr lang="en-US" sz="1600" dirty="0">
                <a:cs typeface="Franklin Gothic Medium"/>
              </a:rPr>
              <a:t>increases with number of species in source pool</a:t>
            </a:r>
            <a:endParaRPr lang="en-US" sz="1600" b="1" dirty="0">
              <a:solidFill>
                <a:srgbClr val="C00000"/>
              </a:solidFill>
              <a:cs typeface="Franklin Gothic Medium"/>
            </a:endParaRPr>
          </a:p>
        </p:txBody>
      </p:sp>
      <p:cxnSp>
        <p:nvCxnSpPr>
          <p:cNvPr id="14" name="Straight Arrow Connector 13">
            <a:extLst>
              <a:ext uri="{FF2B5EF4-FFF2-40B4-BE49-F238E27FC236}">
                <a16:creationId xmlns:a16="http://schemas.microsoft.com/office/drawing/2014/main" id="{BCE05AFC-2438-303D-C11A-EDDE0904B86C}"/>
              </a:ext>
            </a:extLst>
          </p:cNvPr>
          <p:cNvCxnSpPr>
            <a:cxnSpLocks/>
          </p:cNvCxnSpPr>
          <p:nvPr/>
        </p:nvCxnSpPr>
        <p:spPr>
          <a:xfrm flipH="1">
            <a:off x="2981638" y="3326359"/>
            <a:ext cx="514765" cy="2408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771BA98-E449-5DF3-44DD-50906EA1DA39}"/>
              </a:ext>
            </a:extLst>
          </p:cNvPr>
          <p:cNvSpPr txBox="1"/>
          <p:nvPr/>
        </p:nvSpPr>
        <p:spPr>
          <a:xfrm>
            <a:off x="3496403" y="2863347"/>
            <a:ext cx="1308542" cy="830997"/>
          </a:xfrm>
          <a:prstGeom prst="rect">
            <a:avLst/>
          </a:prstGeom>
          <a:noFill/>
        </p:spPr>
        <p:txBody>
          <a:bodyPr wrap="square" rtlCol="0">
            <a:spAutoFit/>
          </a:bodyPr>
          <a:lstStyle/>
          <a:p>
            <a:pPr algn="ctr"/>
            <a:r>
              <a:rPr lang="en-US" sz="1600" dirty="0">
                <a:cs typeface="Franklin Gothic Medium"/>
              </a:rPr>
              <a:t>increases with area of island</a:t>
            </a:r>
            <a:endParaRPr lang="en-US" sz="1600" b="1" dirty="0">
              <a:solidFill>
                <a:srgbClr val="C00000"/>
              </a:solidFill>
              <a:cs typeface="Franklin Gothic Medium"/>
            </a:endParaRPr>
          </a:p>
        </p:txBody>
      </p:sp>
      <p:cxnSp>
        <p:nvCxnSpPr>
          <p:cNvPr id="16" name="Straight Arrow Connector 15">
            <a:extLst>
              <a:ext uri="{FF2B5EF4-FFF2-40B4-BE49-F238E27FC236}">
                <a16:creationId xmlns:a16="http://schemas.microsoft.com/office/drawing/2014/main" id="{DDE88451-4FEB-F67B-91E8-2A55B339C4D7}"/>
              </a:ext>
            </a:extLst>
          </p:cNvPr>
          <p:cNvCxnSpPr>
            <a:cxnSpLocks/>
          </p:cNvCxnSpPr>
          <p:nvPr/>
        </p:nvCxnSpPr>
        <p:spPr>
          <a:xfrm flipH="1">
            <a:off x="3391381" y="4119647"/>
            <a:ext cx="39128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86FD5EB-EC8A-1263-8154-BC5354B7B5C3}"/>
              </a:ext>
            </a:extLst>
          </p:cNvPr>
          <p:cNvSpPr txBox="1"/>
          <p:nvPr/>
        </p:nvSpPr>
        <p:spPr>
          <a:xfrm>
            <a:off x="3692047" y="3907705"/>
            <a:ext cx="1661677" cy="1077218"/>
          </a:xfrm>
          <a:prstGeom prst="rect">
            <a:avLst/>
          </a:prstGeom>
          <a:noFill/>
        </p:spPr>
        <p:txBody>
          <a:bodyPr wrap="square" rtlCol="0">
            <a:spAutoFit/>
          </a:bodyPr>
          <a:lstStyle/>
          <a:p>
            <a:pPr algn="ctr"/>
            <a:r>
              <a:rPr lang="en-US" sz="1600" dirty="0">
                <a:cs typeface="Franklin Gothic Medium"/>
              </a:rPr>
              <a:t>decreases with distance from with distance from mainland</a:t>
            </a:r>
            <a:endParaRPr lang="en-US" sz="1600" b="1" dirty="0">
              <a:solidFill>
                <a:srgbClr val="C00000"/>
              </a:solidFill>
              <a:cs typeface="Franklin Gothic Medium"/>
            </a:endParaRPr>
          </a:p>
        </p:txBody>
      </p:sp>
    </p:spTree>
    <p:extLst>
      <p:ext uri="{BB962C8B-B14F-4D97-AF65-F5344CB8AC3E}">
        <p14:creationId xmlns:p14="http://schemas.microsoft.com/office/powerpoint/2010/main" val="15752047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a red line&#10;&#10;Description automatically generated">
            <a:extLst>
              <a:ext uri="{FF2B5EF4-FFF2-40B4-BE49-F238E27FC236}">
                <a16:creationId xmlns:a16="http://schemas.microsoft.com/office/drawing/2014/main" id="{69FE1ADA-4F23-4DE3-5D65-7812CA8A74C4}"/>
              </a:ext>
            </a:extLst>
          </p:cNvPr>
          <p:cNvPicPr>
            <a:picLocks noChangeAspect="1"/>
          </p:cNvPicPr>
          <p:nvPr/>
        </p:nvPicPr>
        <p:blipFill rotWithShape="1">
          <a:blip r:embed="rId3"/>
          <a:srcRect l="-183" t="18832" r="5416" b="3065"/>
          <a:stretch/>
        </p:blipFill>
        <p:spPr>
          <a:xfrm>
            <a:off x="3146347" y="2546142"/>
            <a:ext cx="6257045" cy="4297275"/>
          </a:xfrm>
          <a:prstGeom prst="rect">
            <a:avLst/>
          </a:prstGeom>
        </p:spPr>
      </p:pic>
      <p:sp>
        <p:nvSpPr>
          <p:cNvPr id="5" name="TextBox 4">
            <a:extLst>
              <a:ext uri="{FF2B5EF4-FFF2-40B4-BE49-F238E27FC236}">
                <a16:creationId xmlns:a16="http://schemas.microsoft.com/office/drawing/2014/main" id="{C69E9EDC-DACA-BCDF-D991-069EEAA2F608}"/>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cxnSp>
        <p:nvCxnSpPr>
          <p:cNvPr id="10" name="Straight Arrow Connector 9">
            <a:extLst>
              <a:ext uri="{FF2B5EF4-FFF2-40B4-BE49-F238E27FC236}">
                <a16:creationId xmlns:a16="http://schemas.microsoft.com/office/drawing/2014/main" id="{F48B98B2-9059-C496-4696-3F72CE3CA96A}"/>
              </a:ext>
            </a:extLst>
          </p:cNvPr>
          <p:cNvCxnSpPr>
            <a:cxnSpLocks/>
          </p:cNvCxnSpPr>
          <p:nvPr/>
        </p:nvCxnSpPr>
        <p:spPr>
          <a:xfrm flipH="1">
            <a:off x="8695068" y="1957682"/>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CB4B9E7-FBEE-CE12-5CEF-4349160834D9}"/>
              </a:ext>
            </a:extLst>
          </p:cNvPr>
          <p:cNvCxnSpPr>
            <a:cxnSpLocks/>
          </p:cNvCxnSpPr>
          <p:nvPr/>
        </p:nvCxnSpPr>
        <p:spPr>
          <a:xfrm>
            <a:off x="3279218" y="1835297"/>
            <a:ext cx="567258" cy="5297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2D6A75C-BD5D-0885-70E1-45D2E6689A25}"/>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p:sp>
        <p:nvSpPr>
          <p:cNvPr id="18" name="TextBox 17">
            <a:extLst>
              <a:ext uri="{FF2B5EF4-FFF2-40B4-BE49-F238E27FC236}">
                <a16:creationId xmlns:a16="http://schemas.microsoft.com/office/drawing/2014/main" id="{DCFA9547-B127-B88C-0591-F70EFFC176BF}"/>
              </a:ext>
            </a:extLst>
          </p:cNvPr>
          <p:cNvSpPr txBox="1"/>
          <p:nvPr/>
        </p:nvSpPr>
        <p:spPr>
          <a:xfrm>
            <a:off x="9247961" y="902544"/>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sp>
        <p:nvSpPr>
          <p:cNvPr id="19" name="Title 1">
            <a:extLst>
              <a:ext uri="{FF2B5EF4-FFF2-40B4-BE49-F238E27FC236}">
                <a16:creationId xmlns:a16="http://schemas.microsoft.com/office/drawing/2014/main" id="{143BF573-DCE7-EE1A-8011-01B891487731}"/>
              </a:ext>
            </a:extLst>
          </p:cNvPr>
          <p:cNvSpPr txBox="1">
            <a:spLocks/>
          </p:cNvSpPr>
          <p:nvPr/>
        </p:nvSpPr>
        <p:spPr>
          <a:xfrm>
            <a:off x="1977080" y="143452"/>
            <a:ext cx="8600303" cy="81597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latin typeface="+mn-lt"/>
              </a:rPr>
              <a:t>Extensions to the </a:t>
            </a:r>
            <a:r>
              <a:rPr lang="en-US" sz="2600" b="1" dirty="0">
                <a:solidFill>
                  <a:srgbClr val="C00000"/>
                </a:solidFill>
                <a:latin typeface="+mn-lt"/>
              </a:rPr>
              <a:t>theory of island biogeography</a:t>
            </a:r>
            <a:r>
              <a:rPr lang="en-US" sz="2600" dirty="0">
                <a:latin typeface="+mn-lt"/>
              </a:rPr>
              <a:t>…</a:t>
            </a:r>
          </a:p>
        </p:txBody>
      </p:sp>
      <p:sp>
        <p:nvSpPr>
          <p:cNvPr id="30" name="Oval 29">
            <a:extLst>
              <a:ext uri="{FF2B5EF4-FFF2-40B4-BE49-F238E27FC236}">
                <a16:creationId xmlns:a16="http://schemas.microsoft.com/office/drawing/2014/main" id="{E3A9FF54-1441-E298-FD34-54DD09F7FBEC}"/>
              </a:ext>
            </a:extLst>
          </p:cNvPr>
          <p:cNvSpPr/>
          <p:nvPr/>
        </p:nvSpPr>
        <p:spPr>
          <a:xfrm>
            <a:off x="1498052" y="4545922"/>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2D03860-C8F9-0FC5-232D-F3BC90FB5093}"/>
              </a:ext>
            </a:extLst>
          </p:cNvPr>
          <p:cNvSpPr/>
          <p:nvPr/>
        </p:nvSpPr>
        <p:spPr>
          <a:xfrm>
            <a:off x="902043" y="3778112"/>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B3841A8-339D-BFD1-3665-84A0B50734CA}"/>
              </a:ext>
            </a:extLst>
          </p:cNvPr>
          <p:cNvSpPr/>
          <p:nvPr/>
        </p:nvSpPr>
        <p:spPr>
          <a:xfrm>
            <a:off x="152740" y="3110468"/>
            <a:ext cx="321276" cy="345989"/>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hord 32">
            <a:extLst>
              <a:ext uri="{FF2B5EF4-FFF2-40B4-BE49-F238E27FC236}">
                <a16:creationId xmlns:a16="http://schemas.microsoft.com/office/drawing/2014/main" id="{DFC1ABEA-DAF3-7786-7014-AA5FB65C9EF2}"/>
              </a:ext>
            </a:extLst>
          </p:cNvPr>
          <p:cNvSpPr/>
          <p:nvPr/>
        </p:nvSpPr>
        <p:spPr>
          <a:xfrm rot="5400000">
            <a:off x="1003626" y="4462847"/>
            <a:ext cx="1544268" cy="3246039"/>
          </a:xfrm>
          <a:prstGeom prst="chord">
            <a:avLst>
              <a:gd name="adj1" fmla="val 5422378"/>
              <a:gd name="adj2" fmla="val 16200000"/>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938B65EC-CF74-94DF-ED17-0DDA8C95B569}"/>
              </a:ext>
            </a:extLst>
          </p:cNvPr>
          <p:cNvCxnSpPr>
            <a:cxnSpLocks/>
          </p:cNvCxnSpPr>
          <p:nvPr/>
        </p:nvCxnSpPr>
        <p:spPr>
          <a:xfrm flipV="1">
            <a:off x="1658690" y="4904268"/>
            <a:ext cx="0" cy="3349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20213B3-C22F-57ED-4D33-B4BE74AD0F86}"/>
              </a:ext>
            </a:extLst>
          </p:cNvPr>
          <p:cNvCxnSpPr>
            <a:cxnSpLocks/>
          </p:cNvCxnSpPr>
          <p:nvPr/>
        </p:nvCxnSpPr>
        <p:spPr>
          <a:xfrm flipV="1">
            <a:off x="1062681" y="4172985"/>
            <a:ext cx="0" cy="114074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211806-0078-2FA7-EDA9-9D63F86998A7}"/>
              </a:ext>
            </a:extLst>
          </p:cNvPr>
          <p:cNvCxnSpPr>
            <a:cxnSpLocks/>
          </p:cNvCxnSpPr>
          <p:nvPr/>
        </p:nvCxnSpPr>
        <p:spPr>
          <a:xfrm flipV="1">
            <a:off x="313378" y="3571102"/>
            <a:ext cx="0" cy="20908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5A47C6D7-889D-394B-B77B-3ED81AD34854}"/>
              </a:ext>
            </a:extLst>
          </p:cNvPr>
          <p:cNvSpPr/>
          <p:nvPr/>
        </p:nvSpPr>
        <p:spPr>
          <a:xfrm>
            <a:off x="10352430" y="3843673"/>
            <a:ext cx="1533601" cy="1553770"/>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N=100</a:t>
            </a:r>
          </a:p>
        </p:txBody>
      </p:sp>
      <p:sp>
        <p:nvSpPr>
          <p:cNvPr id="38" name="Oval 37">
            <a:extLst>
              <a:ext uri="{FF2B5EF4-FFF2-40B4-BE49-F238E27FC236}">
                <a16:creationId xmlns:a16="http://schemas.microsoft.com/office/drawing/2014/main" id="{6D8F2CAE-2FA7-1EC7-0AE5-E48F379CD286}"/>
              </a:ext>
            </a:extLst>
          </p:cNvPr>
          <p:cNvSpPr/>
          <p:nvPr/>
        </p:nvSpPr>
        <p:spPr>
          <a:xfrm>
            <a:off x="9445669" y="4774614"/>
            <a:ext cx="533309" cy="519875"/>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N=10</a:t>
            </a:r>
          </a:p>
        </p:txBody>
      </p:sp>
      <p:sp>
        <p:nvSpPr>
          <p:cNvPr id="3" name="TextBox 2">
            <a:extLst>
              <a:ext uri="{FF2B5EF4-FFF2-40B4-BE49-F238E27FC236}">
                <a16:creationId xmlns:a16="http://schemas.microsoft.com/office/drawing/2014/main" id="{74B5703F-D5B1-D570-C67E-A79B1D96756D}"/>
              </a:ext>
            </a:extLst>
          </p:cNvPr>
          <p:cNvSpPr txBox="1"/>
          <p:nvPr/>
        </p:nvSpPr>
        <p:spPr>
          <a:xfrm rot="3714921">
            <a:off x="4073848" y="3019269"/>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6" name="TextBox 5">
            <a:extLst>
              <a:ext uri="{FF2B5EF4-FFF2-40B4-BE49-F238E27FC236}">
                <a16:creationId xmlns:a16="http://schemas.microsoft.com/office/drawing/2014/main" id="{B3515126-CCEE-10E9-3DC0-0A11435AD1C5}"/>
              </a:ext>
            </a:extLst>
          </p:cNvPr>
          <p:cNvSpPr txBox="1"/>
          <p:nvPr/>
        </p:nvSpPr>
        <p:spPr>
          <a:xfrm rot="19332328">
            <a:off x="6601742" y="3239264"/>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spTree>
    <p:extLst>
      <p:ext uri="{BB962C8B-B14F-4D97-AF65-F5344CB8AC3E}">
        <p14:creationId xmlns:p14="http://schemas.microsoft.com/office/powerpoint/2010/main" val="37492551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a red line&#10;&#10;Description automatically generated">
            <a:extLst>
              <a:ext uri="{FF2B5EF4-FFF2-40B4-BE49-F238E27FC236}">
                <a16:creationId xmlns:a16="http://schemas.microsoft.com/office/drawing/2014/main" id="{69FE1ADA-4F23-4DE3-5D65-7812CA8A74C4}"/>
              </a:ext>
            </a:extLst>
          </p:cNvPr>
          <p:cNvPicPr>
            <a:picLocks noChangeAspect="1"/>
          </p:cNvPicPr>
          <p:nvPr/>
        </p:nvPicPr>
        <p:blipFill rotWithShape="1">
          <a:blip r:embed="rId3"/>
          <a:srcRect l="-183" t="18832" r="5416" b="3065"/>
          <a:stretch/>
        </p:blipFill>
        <p:spPr>
          <a:xfrm>
            <a:off x="3146347" y="2546142"/>
            <a:ext cx="6257045" cy="4297275"/>
          </a:xfrm>
          <a:prstGeom prst="rect">
            <a:avLst/>
          </a:prstGeom>
        </p:spPr>
      </p:pic>
      <p:sp>
        <p:nvSpPr>
          <p:cNvPr id="5" name="TextBox 4">
            <a:extLst>
              <a:ext uri="{FF2B5EF4-FFF2-40B4-BE49-F238E27FC236}">
                <a16:creationId xmlns:a16="http://schemas.microsoft.com/office/drawing/2014/main" id="{C69E9EDC-DACA-BCDF-D991-069EEAA2F608}"/>
              </a:ext>
            </a:extLst>
          </p:cNvPr>
          <p:cNvSpPr txBox="1"/>
          <p:nvPr/>
        </p:nvSpPr>
        <p:spPr>
          <a:xfrm>
            <a:off x="3986124" y="1663573"/>
            <a:ext cx="4296215" cy="830997"/>
          </a:xfrm>
          <a:prstGeom prst="rect">
            <a:avLst/>
          </a:prstGeom>
          <a:noFill/>
        </p:spPr>
        <p:txBody>
          <a:bodyPr wrap="square" rtlCol="0">
            <a:spAutoFit/>
          </a:bodyPr>
          <a:lstStyle/>
          <a:p>
            <a:pPr algn="ctr"/>
            <a:r>
              <a:rPr lang="en-US" sz="1600" dirty="0">
                <a:cs typeface="Franklin Gothic Medium"/>
              </a:rPr>
              <a:t>The equilibrium number of species in</a:t>
            </a:r>
          </a:p>
          <a:p>
            <a:pPr algn="ctr"/>
            <a:r>
              <a:rPr lang="en-US" sz="1600" dirty="0">
                <a:cs typeface="Franklin Gothic Medium"/>
              </a:rPr>
              <a:t> an “island” habitat is reached when:</a:t>
            </a:r>
          </a:p>
          <a:p>
            <a:pPr algn="ctr"/>
            <a:r>
              <a:rPr lang="en-US" sz="1600" b="1" dirty="0">
                <a:solidFill>
                  <a:srgbClr val="C00000"/>
                </a:solidFill>
                <a:cs typeface="Franklin Gothic Medium"/>
              </a:rPr>
              <a:t> the rate of immigration = the rate of extinction</a:t>
            </a:r>
          </a:p>
        </p:txBody>
      </p:sp>
      <p:cxnSp>
        <p:nvCxnSpPr>
          <p:cNvPr id="10" name="Straight Arrow Connector 9">
            <a:extLst>
              <a:ext uri="{FF2B5EF4-FFF2-40B4-BE49-F238E27FC236}">
                <a16:creationId xmlns:a16="http://schemas.microsoft.com/office/drawing/2014/main" id="{F48B98B2-9059-C496-4696-3F72CE3CA96A}"/>
              </a:ext>
            </a:extLst>
          </p:cNvPr>
          <p:cNvCxnSpPr>
            <a:cxnSpLocks/>
          </p:cNvCxnSpPr>
          <p:nvPr/>
        </p:nvCxnSpPr>
        <p:spPr>
          <a:xfrm flipH="1">
            <a:off x="8695068" y="1957682"/>
            <a:ext cx="722611" cy="501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CB4B9E7-FBEE-CE12-5CEF-4349160834D9}"/>
              </a:ext>
            </a:extLst>
          </p:cNvPr>
          <p:cNvCxnSpPr>
            <a:cxnSpLocks/>
          </p:cNvCxnSpPr>
          <p:nvPr/>
        </p:nvCxnSpPr>
        <p:spPr>
          <a:xfrm>
            <a:off x="3279218" y="1835297"/>
            <a:ext cx="567258" cy="5297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2D6A75C-BD5D-0885-70E1-45D2E6689A25}"/>
              </a:ext>
            </a:extLst>
          </p:cNvPr>
          <p:cNvSpPr txBox="1"/>
          <p:nvPr/>
        </p:nvSpPr>
        <p:spPr>
          <a:xfrm>
            <a:off x="902043" y="1403851"/>
            <a:ext cx="2440362" cy="1569660"/>
          </a:xfrm>
          <a:prstGeom prst="rect">
            <a:avLst/>
          </a:prstGeom>
          <a:noFill/>
        </p:spPr>
        <p:txBody>
          <a:bodyPr wrap="square" rtlCol="0">
            <a:spAutoFit/>
          </a:bodyPr>
          <a:lstStyle/>
          <a:p>
            <a:pPr algn="ctr"/>
            <a:r>
              <a:rPr lang="en-US" sz="1600" b="1" dirty="0">
                <a:cs typeface="Franklin Gothic Medium"/>
              </a:rPr>
              <a:t>Distance effect</a:t>
            </a:r>
            <a:r>
              <a:rPr lang="en-US" sz="1600" dirty="0">
                <a:cs typeface="Franklin Gothic Medium"/>
              </a:rPr>
              <a:t>: </a:t>
            </a:r>
            <a:r>
              <a:rPr lang="en-US" sz="1600" b="1" dirty="0">
                <a:solidFill>
                  <a:srgbClr val="C00000"/>
                </a:solidFill>
                <a:cs typeface="Franklin Gothic Medium"/>
              </a:rPr>
              <a:t>Closer islands have higher immigration rates </a:t>
            </a:r>
            <a:r>
              <a:rPr lang="en-US" sz="1600" dirty="0">
                <a:cs typeface="Franklin Gothic Medium"/>
              </a:rPr>
              <a:t>because it’s easier for organisms to disperse across short distances.</a:t>
            </a:r>
            <a:endParaRPr lang="en-US" sz="1600" b="1" dirty="0">
              <a:solidFill>
                <a:srgbClr val="C00000"/>
              </a:solidFill>
              <a:cs typeface="Franklin Gothic Medium"/>
            </a:endParaRPr>
          </a:p>
        </p:txBody>
      </p:sp>
      <p:sp>
        <p:nvSpPr>
          <p:cNvPr id="18" name="TextBox 17">
            <a:extLst>
              <a:ext uri="{FF2B5EF4-FFF2-40B4-BE49-F238E27FC236}">
                <a16:creationId xmlns:a16="http://schemas.microsoft.com/office/drawing/2014/main" id="{DCFA9547-B127-B88C-0591-F70EFFC176BF}"/>
              </a:ext>
            </a:extLst>
          </p:cNvPr>
          <p:cNvSpPr txBox="1"/>
          <p:nvPr/>
        </p:nvSpPr>
        <p:spPr>
          <a:xfrm>
            <a:off x="9247961" y="902544"/>
            <a:ext cx="2440362" cy="1815882"/>
          </a:xfrm>
          <a:prstGeom prst="rect">
            <a:avLst/>
          </a:prstGeom>
          <a:noFill/>
        </p:spPr>
        <p:txBody>
          <a:bodyPr wrap="square" rtlCol="0">
            <a:spAutoFit/>
          </a:bodyPr>
          <a:lstStyle/>
          <a:p>
            <a:pPr algn="ctr"/>
            <a:r>
              <a:rPr lang="en-US" sz="1600" b="1" dirty="0">
                <a:cs typeface="Franklin Gothic Medium"/>
              </a:rPr>
              <a:t>Species area-effect</a:t>
            </a:r>
            <a:r>
              <a:rPr lang="en-US" sz="1600" dirty="0">
                <a:cs typeface="Franklin Gothic Medium"/>
              </a:rPr>
              <a:t>: </a:t>
            </a:r>
            <a:r>
              <a:rPr lang="en-US" sz="1600" b="1" dirty="0">
                <a:solidFill>
                  <a:srgbClr val="C00000"/>
                </a:solidFill>
                <a:cs typeface="Franklin Gothic Medium"/>
              </a:rPr>
              <a:t>Larger islands have lower extinction rates </a:t>
            </a:r>
            <a:r>
              <a:rPr lang="en-US" sz="1600" dirty="0">
                <a:cs typeface="Franklin Gothic Medium"/>
              </a:rPr>
              <a:t>because they provide more habitat to sustain more species. Allee effects reduced at larger population sizes.</a:t>
            </a:r>
            <a:endParaRPr lang="en-US" sz="1600" b="1" dirty="0">
              <a:solidFill>
                <a:srgbClr val="C00000"/>
              </a:solidFill>
              <a:cs typeface="Franklin Gothic Medium"/>
            </a:endParaRPr>
          </a:p>
        </p:txBody>
      </p:sp>
      <p:sp>
        <p:nvSpPr>
          <p:cNvPr id="19" name="Title 1">
            <a:extLst>
              <a:ext uri="{FF2B5EF4-FFF2-40B4-BE49-F238E27FC236}">
                <a16:creationId xmlns:a16="http://schemas.microsoft.com/office/drawing/2014/main" id="{143BF573-DCE7-EE1A-8011-01B891487731}"/>
              </a:ext>
            </a:extLst>
          </p:cNvPr>
          <p:cNvSpPr txBox="1">
            <a:spLocks/>
          </p:cNvSpPr>
          <p:nvPr/>
        </p:nvSpPr>
        <p:spPr>
          <a:xfrm>
            <a:off x="1977080" y="143452"/>
            <a:ext cx="8600303" cy="81597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latin typeface="+mn-lt"/>
              </a:rPr>
              <a:t>Extensions to the </a:t>
            </a:r>
            <a:r>
              <a:rPr lang="en-US" sz="2600" b="1" dirty="0">
                <a:solidFill>
                  <a:srgbClr val="C00000"/>
                </a:solidFill>
                <a:latin typeface="+mn-lt"/>
              </a:rPr>
              <a:t>theory of island biogeography</a:t>
            </a:r>
            <a:r>
              <a:rPr lang="en-US" sz="2600" dirty="0">
                <a:latin typeface="+mn-lt"/>
              </a:rPr>
              <a:t>…</a:t>
            </a:r>
          </a:p>
        </p:txBody>
      </p:sp>
      <p:sp>
        <p:nvSpPr>
          <p:cNvPr id="3" name="TextBox 2">
            <a:extLst>
              <a:ext uri="{FF2B5EF4-FFF2-40B4-BE49-F238E27FC236}">
                <a16:creationId xmlns:a16="http://schemas.microsoft.com/office/drawing/2014/main" id="{74B5703F-D5B1-D570-C67E-A79B1D96756D}"/>
              </a:ext>
            </a:extLst>
          </p:cNvPr>
          <p:cNvSpPr txBox="1"/>
          <p:nvPr/>
        </p:nvSpPr>
        <p:spPr>
          <a:xfrm rot="3714921">
            <a:off x="4073848" y="3019269"/>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Immigration</a:t>
            </a:r>
          </a:p>
        </p:txBody>
      </p:sp>
      <p:sp>
        <p:nvSpPr>
          <p:cNvPr id="6" name="TextBox 5">
            <a:extLst>
              <a:ext uri="{FF2B5EF4-FFF2-40B4-BE49-F238E27FC236}">
                <a16:creationId xmlns:a16="http://schemas.microsoft.com/office/drawing/2014/main" id="{B3515126-CCEE-10E9-3DC0-0A11435AD1C5}"/>
              </a:ext>
            </a:extLst>
          </p:cNvPr>
          <p:cNvSpPr txBox="1"/>
          <p:nvPr/>
        </p:nvSpPr>
        <p:spPr>
          <a:xfrm rot="19332328">
            <a:off x="6601742" y="3239264"/>
            <a:ext cx="1613025" cy="340325"/>
          </a:xfrm>
          <a:prstGeom prst="rect">
            <a:avLst/>
          </a:prstGeom>
          <a:noFill/>
        </p:spPr>
        <p:txBody>
          <a:bodyPr wrap="square" rtlCol="0">
            <a:spAutoFit/>
          </a:bodyPr>
          <a:lstStyle/>
          <a:p>
            <a:pPr algn="r"/>
            <a:r>
              <a:rPr lang="en-US" sz="1600" dirty="0">
                <a:latin typeface="Arial" panose="020B0604020202020204" pitchFamily="34" charset="0"/>
                <a:cs typeface="Arial" panose="020B0604020202020204" pitchFamily="34" charset="0"/>
              </a:rPr>
              <a:t>Extinction</a:t>
            </a:r>
          </a:p>
        </p:txBody>
      </p:sp>
      <p:pic>
        <p:nvPicPr>
          <p:cNvPr id="4" name="Picture 3">
            <a:extLst>
              <a:ext uri="{FF2B5EF4-FFF2-40B4-BE49-F238E27FC236}">
                <a16:creationId xmlns:a16="http://schemas.microsoft.com/office/drawing/2014/main" id="{48DEF3B7-4F49-08EB-8066-C3AC30D4F06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266" t="20866"/>
          <a:stretch/>
        </p:blipFill>
        <p:spPr bwMode="auto">
          <a:xfrm>
            <a:off x="536336" y="4363091"/>
            <a:ext cx="2693399" cy="185611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8AB3D0D-9565-23B5-27E3-51029518B76A}"/>
              </a:ext>
            </a:extLst>
          </p:cNvPr>
          <p:cNvSpPr txBox="1"/>
          <p:nvPr/>
        </p:nvSpPr>
        <p:spPr>
          <a:xfrm>
            <a:off x="473373" y="3285873"/>
            <a:ext cx="2693399" cy="1077218"/>
          </a:xfrm>
          <a:prstGeom prst="rect">
            <a:avLst/>
          </a:prstGeom>
          <a:noFill/>
        </p:spPr>
        <p:txBody>
          <a:bodyPr wrap="square" rtlCol="0">
            <a:spAutoFit/>
          </a:bodyPr>
          <a:lstStyle/>
          <a:p>
            <a:pPr algn="ctr"/>
            <a:r>
              <a:rPr lang="en-US" sz="1600" b="1" dirty="0">
                <a:cs typeface="Franklin Gothic Medium"/>
              </a:rPr>
              <a:t>Target effect</a:t>
            </a:r>
            <a:r>
              <a:rPr lang="en-US" sz="1600" dirty="0">
                <a:cs typeface="Franklin Gothic Medium"/>
              </a:rPr>
              <a:t>: </a:t>
            </a:r>
            <a:r>
              <a:rPr lang="en-US" sz="1600" b="1" dirty="0">
                <a:solidFill>
                  <a:srgbClr val="C00000"/>
                </a:solidFill>
                <a:cs typeface="Franklin Gothic Medium"/>
              </a:rPr>
              <a:t>larger islands have higher immigration rates</a:t>
            </a:r>
            <a:r>
              <a:rPr lang="en-US" sz="1600" dirty="0">
                <a:cs typeface="Franklin Gothic Medium"/>
              </a:rPr>
              <a:t> because they offer a bigger target to land on!</a:t>
            </a:r>
          </a:p>
        </p:txBody>
      </p:sp>
      <p:cxnSp>
        <p:nvCxnSpPr>
          <p:cNvPr id="8" name="Straight Arrow Connector 7">
            <a:extLst>
              <a:ext uri="{FF2B5EF4-FFF2-40B4-BE49-F238E27FC236}">
                <a16:creationId xmlns:a16="http://schemas.microsoft.com/office/drawing/2014/main" id="{637B09A9-75CD-35BF-AB97-E526D772DFAD}"/>
              </a:ext>
            </a:extLst>
          </p:cNvPr>
          <p:cNvCxnSpPr>
            <a:cxnSpLocks/>
          </p:cNvCxnSpPr>
          <p:nvPr/>
        </p:nvCxnSpPr>
        <p:spPr>
          <a:xfrm flipV="1">
            <a:off x="3026730" y="3142747"/>
            <a:ext cx="599304" cy="4154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6">
            <a:extLst>
              <a:ext uri="{FF2B5EF4-FFF2-40B4-BE49-F238E27FC236}">
                <a16:creationId xmlns:a16="http://schemas.microsoft.com/office/drawing/2014/main" id="{B587D2E3-08A8-4999-AC76-DA1D2638570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81" t="1179" r="49333" b="-1"/>
          <a:stretch/>
        </p:blipFill>
        <p:spPr bwMode="auto">
          <a:xfrm>
            <a:off x="9300802" y="4392890"/>
            <a:ext cx="2334679" cy="189024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C86399C-9E1B-9885-296E-DE0F0B529666}"/>
              </a:ext>
            </a:extLst>
          </p:cNvPr>
          <p:cNvSpPr txBox="1"/>
          <p:nvPr/>
        </p:nvSpPr>
        <p:spPr>
          <a:xfrm>
            <a:off x="9330913" y="3160025"/>
            <a:ext cx="2553357" cy="1323439"/>
          </a:xfrm>
          <a:prstGeom prst="rect">
            <a:avLst/>
          </a:prstGeom>
          <a:noFill/>
        </p:spPr>
        <p:txBody>
          <a:bodyPr wrap="square" rtlCol="0">
            <a:spAutoFit/>
          </a:bodyPr>
          <a:lstStyle/>
          <a:p>
            <a:pPr algn="ctr"/>
            <a:r>
              <a:rPr lang="en-US" sz="1600" b="1" dirty="0">
                <a:cs typeface="Franklin Gothic Medium"/>
              </a:rPr>
              <a:t>Rescue effect</a:t>
            </a:r>
            <a:r>
              <a:rPr lang="en-US" sz="1600" dirty="0">
                <a:cs typeface="Franklin Gothic Medium"/>
              </a:rPr>
              <a:t>: </a:t>
            </a:r>
            <a:r>
              <a:rPr lang="en-US" sz="1600" b="1" dirty="0">
                <a:solidFill>
                  <a:srgbClr val="C00000"/>
                </a:solidFill>
                <a:cs typeface="Franklin Gothic Medium"/>
              </a:rPr>
              <a:t>Closer islands have lower extinction rates </a:t>
            </a:r>
            <a:r>
              <a:rPr lang="en-US" sz="1600" dirty="0">
                <a:cs typeface="Franklin Gothic Medium"/>
              </a:rPr>
              <a:t>because they can be repopulated from the mainland!</a:t>
            </a:r>
          </a:p>
        </p:txBody>
      </p:sp>
      <p:cxnSp>
        <p:nvCxnSpPr>
          <p:cNvPr id="14" name="Straight Arrow Connector 13">
            <a:extLst>
              <a:ext uri="{FF2B5EF4-FFF2-40B4-BE49-F238E27FC236}">
                <a16:creationId xmlns:a16="http://schemas.microsoft.com/office/drawing/2014/main" id="{28F45970-844F-8473-DBDE-3312C839F483}"/>
              </a:ext>
            </a:extLst>
          </p:cNvPr>
          <p:cNvCxnSpPr>
            <a:cxnSpLocks/>
          </p:cNvCxnSpPr>
          <p:nvPr/>
        </p:nvCxnSpPr>
        <p:spPr>
          <a:xfrm flipH="1" flipV="1">
            <a:off x="8358264" y="3142747"/>
            <a:ext cx="972649" cy="4154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5063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D87B8-340E-D2BE-5CC3-DFE755DB1AF4}"/>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A4A58600-A3B2-61BD-0B41-B0CB76F6E715}"/>
              </a:ext>
            </a:extLst>
          </p:cNvPr>
          <p:cNvSpPr>
            <a:spLocks noGrp="1"/>
          </p:cNvSpPr>
          <p:nvPr>
            <p:ph type="subTitle" idx="1"/>
          </p:nvPr>
        </p:nvSpPr>
        <p:spPr/>
        <p:txBody>
          <a:bodyPr/>
          <a:lstStyle/>
          <a:p>
            <a:endParaRPr lang="en-US"/>
          </a:p>
        </p:txBody>
      </p:sp>
      <p:pic>
        <p:nvPicPr>
          <p:cNvPr id="5" name="slide.url=https://www.polleverywhere.com/multiple_choice_polls/t0xuGVuH0WyvPAy2bgArC?display_state=instructions&amp;activity_state=opened&amp;state=opened&amp;flow=Instructor&amp;onscreen=persist">
            <a:extLst>
              <a:ext uri="{FF2B5EF4-FFF2-40B4-BE49-F238E27FC236}">
                <a16:creationId xmlns:a16="http://schemas.microsoft.com/office/drawing/2014/main" id="{3560B1F3-A158-CCAC-DADE-0CEE34039267}"/>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2898217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AE18-0C68-9A4B-084A-3E29EE7B3A75}"/>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D1D9637-AF3A-43DA-800F-8CA021203D28}"/>
              </a:ext>
            </a:extLst>
          </p:cNvPr>
          <p:cNvSpPr>
            <a:spLocks noGrp="1"/>
          </p:cNvSpPr>
          <p:nvPr>
            <p:ph type="subTitle" idx="1"/>
          </p:nvPr>
        </p:nvSpPr>
        <p:spPr/>
        <p:txBody>
          <a:bodyPr/>
          <a:lstStyle/>
          <a:p>
            <a:endParaRPr lang="en-US"/>
          </a:p>
        </p:txBody>
      </p:sp>
      <p:pic>
        <p:nvPicPr>
          <p:cNvPr id="5" name="slide.url=https://www.polleverywhere.com/multiple_choice_polls/t0xuGVuH0WyvPAy2bgArC?display_state=chart&amp;activity_state=closed&amp;state=closed&amp;flow=Instructor&amp;onscreen=persist">
            <a:extLst>
              <a:ext uri="{FF2B5EF4-FFF2-40B4-BE49-F238E27FC236}">
                <a16:creationId xmlns:a16="http://schemas.microsoft.com/office/drawing/2014/main" id="{493E0B7D-A2E6-04B9-3456-7BF1C6B47529}"/>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5271327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CED58-9C31-B764-A10C-FA01C8ECE07E}"/>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87B42032-70EA-10C2-33AC-D8EC234E244C}"/>
              </a:ext>
            </a:extLst>
          </p:cNvPr>
          <p:cNvSpPr>
            <a:spLocks noGrp="1"/>
          </p:cNvSpPr>
          <p:nvPr>
            <p:ph type="subTitle" idx="1"/>
          </p:nvPr>
        </p:nvSpPr>
        <p:spPr/>
        <p:txBody>
          <a:bodyPr/>
          <a:lstStyle/>
          <a:p>
            <a:endParaRPr lang="en-US"/>
          </a:p>
        </p:txBody>
      </p:sp>
      <p:pic>
        <p:nvPicPr>
          <p:cNvPr id="5" name="slide.url=https://www.polleverywhere.com/multiple_choice_polls/t0xuGVuH0WyvPAy2bgArC?display_state=chart&amp;activity_state=closed&amp;display=correctness&amp;state=closed&amp;flow=Instructor&amp;onscreen=persist">
            <a:extLst>
              <a:ext uri="{FF2B5EF4-FFF2-40B4-BE49-F238E27FC236}">
                <a16:creationId xmlns:a16="http://schemas.microsoft.com/office/drawing/2014/main" id="{D27B58A5-0AB7-AC21-609B-7D7F5F8422FD}"/>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8131960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59D704E-3420-EED9-DE43-F7F7F746BFE2}"/>
              </a:ext>
            </a:extLst>
          </p:cNvPr>
          <p:cNvPicPr>
            <a:picLocks noGrp="1" noChangeAspect="1"/>
          </p:cNvPicPr>
          <p:nvPr>
            <p:ph idx="1"/>
          </p:nvPr>
        </p:nvPicPr>
        <p:blipFill>
          <a:blip r:embed="rId3"/>
          <a:stretch>
            <a:fillRect/>
          </a:stretch>
        </p:blipFill>
        <p:spPr>
          <a:xfrm>
            <a:off x="1017352" y="1578393"/>
            <a:ext cx="6598638" cy="4200725"/>
          </a:xfrm>
        </p:spPr>
      </p:pic>
      <p:sp>
        <p:nvSpPr>
          <p:cNvPr id="6" name="TextBox 5">
            <a:extLst>
              <a:ext uri="{FF2B5EF4-FFF2-40B4-BE49-F238E27FC236}">
                <a16:creationId xmlns:a16="http://schemas.microsoft.com/office/drawing/2014/main" id="{0FDF85A1-23C6-F905-1D69-2101B74B4B84}"/>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Allen et al. 2018. </a:t>
            </a:r>
            <a:r>
              <a:rPr lang="en-US" sz="1600" i="1" dirty="0">
                <a:cs typeface="Franklin Gothic Medium"/>
              </a:rPr>
              <a:t>Community Ecology.</a:t>
            </a:r>
            <a:endParaRPr lang="en-US" sz="1600" dirty="0">
              <a:cs typeface="Franklin Gothic Medium"/>
            </a:endParaRPr>
          </a:p>
        </p:txBody>
      </p:sp>
      <p:sp>
        <p:nvSpPr>
          <p:cNvPr id="9" name="Title 1">
            <a:extLst>
              <a:ext uri="{FF2B5EF4-FFF2-40B4-BE49-F238E27FC236}">
                <a16:creationId xmlns:a16="http://schemas.microsoft.com/office/drawing/2014/main" id="{0C2A7DDF-9253-FC3F-3762-35181C27EB99}"/>
              </a:ext>
            </a:extLst>
          </p:cNvPr>
          <p:cNvSpPr txBox="1">
            <a:spLocks/>
          </p:cNvSpPr>
          <p:nvPr/>
        </p:nvSpPr>
        <p:spPr>
          <a:xfrm>
            <a:off x="529389" y="0"/>
            <a:ext cx="1147010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importance of island size vs. distance varied for different species!</a:t>
            </a:r>
          </a:p>
        </p:txBody>
      </p:sp>
      <p:pic>
        <p:nvPicPr>
          <p:cNvPr id="2050" name="Picture 2" descr="The joy of camera trapping - NatureSpy">
            <a:extLst>
              <a:ext uri="{FF2B5EF4-FFF2-40B4-BE49-F238E27FC236}">
                <a16:creationId xmlns:a16="http://schemas.microsoft.com/office/drawing/2014/main" id="{2BEC912D-E307-9CE9-F9D0-074CB1C76A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194" t="15732" r="21597" b="20234"/>
          <a:stretch/>
        </p:blipFill>
        <p:spPr bwMode="auto">
          <a:xfrm>
            <a:off x="8293768" y="1070334"/>
            <a:ext cx="3219473" cy="285217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2" name="Picture 4" descr="Chris Townsend Outdoors: First camera trap wildlife: a pine marten.">
            <a:extLst>
              <a:ext uri="{FF2B5EF4-FFF2-40B4-BE49-F238E27FC236}">
                <a16:creationId xmlns:a16="http://schemas.microsoft.com/office/drawing/2014/main" id="{4F0A297F-B9FD-9582-B7A0-0D66513EE3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4854" y="4147825"/>
            <a:ext cx="3797300" cy="214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93121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FDF85A1-23C6-F905-1D69-2101B74B4B84}"/>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Allen et al. 2018. </a:t>
            </a:r>
            <a:r>
              <a:rPr lang="en-US" sz="1600" i="1" dirty="0">
                <a:cs typeface="Franklin Gothic Medium"/>
              </a:rPr>
              <a:t>Community Ecology.</a:t>
            </a:r>
            <a:endParaRPr lang="en-US" sz="1600" dirty="0">
              <a:cs typeface="Franklin Gothic Medium"/>
            </a:endParaRPr>
          </a:p>
        </p:txBody>
      </p:sp>
      <p:sp>
        <p:nvSpPr>
          <p:cNvPr id="2" name="TextBox 1">
            <a:extLst>
              <a:ext uri="{FF2B5EF4-FFF2-40B4-BE49-F238E27FC236}">
                <a16:creationId xmlns:a16="http://schemas.microsoft.com/office/drawing/2014/main" id="{0EF8782F-64A5-30FA-BDD9-F6E69844D669}"/>
              </a:ext>
            </a:extLst>
          </p:cNvPr>
          <p:cNvSpPr txBox="1"/>
          <p:nvPr/>
        </p:nvSpPr>
        <p:spPr>
          <a:xfrm>
            <a:off x="6706249" y="1121737"/>
            <a:ext cx="5229077" cy="2908489"/>
          </a:xfrm>
          <a:prstGeom prst="rect">
            <a:avLst/>
          </a:prstGeom>
          <a:noFill/>
        </p:spPr>
        <p:txBody>
          <a:bodyPr wrap="square" rtlCol="0">
            <a:spAutoFit/>
          </a:bodyPr>
          <a:lstStyle/>
          <a:p>
            <a:pPr marL="285750" indent="-285750">
              <a:buFont typeface="Arial" panose="020B0604020202020204" pitchFamily="34" charset="0"/>
              <a:buChar char="•"/>
            </a:pPr>
            <a:r>
              <a:rPr lang="en-US" sz="2300" b="1" dirty="0">
                <a:cs typeface="Franklin Gothic Medium"/>
              </a:rPr>
              <a:t>Coyotes</a:t>
            </a:r>
            <a:r>
              <a:rPr lang="en-US" sz="2300" dirty="0">
                <a:cs typeface="Franklin Gothic Medium"/>
              </a:rPr>
              <a:t> – density predicted by (1) island size, (2) distance from mainland, (3) inter-island distances</a:t>
            </a:r>
          </a:p>
          <a:p>
            <a:pPr marL="285750" indent="-285750">
              <a:buFont typeface="Arial" panose="020B0604020202020204" pitchFamily="34" charset="0"/>
              <a:buChar char="•"/>
            </a:pPr>
            <a:r>
              <a:rPr lang="en-US" sz="2300" b="1" dirty="0">
                <a:cs typeface="Franklin Gothic Medium"/>
              </a:rPr>
              <a:t>Black bears</a:t>
            </a:r>
            <a:r>
              <a:rPr lang="en-US" sz="2300" dirty="0">
                <a:cs typeface="Franklin Gothic Medium"/>
              </a:rPr>
              <a:t> – predicted by (1) island size and (3) inter-island distances only</a:t>
            </a:r>
          </a:p>
          <a:p>
            <a:pPr marL="285750" indent="-285750">
              <a:buFont typeface="Arial" panose="020B0604020202020204" pitchFamily="34" charset="0"/>
              <a:buChar char="•"/>
            </a:pPr>
            <a:r>
              <a:rPr lang="en-US" sz="2300" b="1" dirty="0">
                <a:cs typeface="Franklin Gothic Medium"/>
              </a:rPr>
              <a:t>Weasels</a:t>
            </a:r>
            <a:r>
              <a:rPr lang="en-US" sz="2300" dirty="0">
                <a:cs typeface="Franklin Gothic Medium"/>
              </a:rPr>
              <a:t> – not predicted by any of these variables</a:t>
            </a:r>
          </a:p>
          <a:p>
            <a:pPr marL="285750" indent="-285750">
              <a:buFont typeface="Arial" panose="020B0604020202020204" pitchFamily="34" charset="0"/>
              <a:buChar char="•"/>
            </a:pPr>
            <a:endParaRPr lang="en-US" sz="2200" dirty="0">
              <a:cs typeface="Franklin Gothic Medium"/>
            </a:endParaRPr>
          </a:p>
        </p:txBody>
      </p:sp>
      <p:pic>
        <p:nvPicPr>
          <p:cNvPr id="8" name="Picture 7" descr="A table with numbers and text&#10;&#10;Description automatically generated">
            <a:extLst>
              <a:ext uri="{FF2B5EF4-FFF2-40B4-BE49-F238E27FC236}">
                <a16:creationId xmlns:a16="http://schemas.microsoft.com/office/drawing/2014/main" id="{9B018AF4-EA36-C864-15FF-FADA2B024EB1}"/>
              </a:ext>
            </a:extLst>
          </p:cNvPr>
          <p:cNvPicPr>
            <a:picLocks noChangeAspect="1"/>
          </p:cNvPicPr>
          <p:nvPr/>
        </p:nvPicPr>
        <p:blipFill>
          <a:blip r:embed="rId3"/>
          <a:stretch>
            <a:fillRect/>
          </a:stretch>
        </p:blipFill>
        <p:spPr>
          <a:xfrm>
            <a:off x="256674" y="1114563"/>
            <a:ext cx="6497701" cy="4334006"/>
          </a:xfrm>
          <a:prstGeom prst="rect">
            <a:avLst/>
          </a:prstGeom>
        </p:spPr>
      </p:pic>
      <p:pic>
        <p:nvPicPr>
          <p:cNvPr id="11" name="Content Placeholder 4">
            <a:extLst>
              <a:ext uri="{FF2B5EF4-FFF2-40B4-BE49-F238E27FC236}">
                <a16:creationId xmlns:a16="http://schemas.microsoft.com/office/drawing/2014/main" id="{BE4AFB6B-180B-7C61-647F-EC1E05FA3BDA}"/>
              </a:ext>
            </a:extLst>
          </p:cNvPr>
          <p:cNvPicPr>
            <a:picLocks noChangeAspect="1"/>
          </p:cNvPicPr>
          <p:nvPr/>
        </p:nvPicPr>
        <p:blipFill>
          <a:blip r:embed="rId4"/>
          <a:stretch>
            <a:fillRect/>
          </a:stretch>
        </p:blipFill>
        <p:spPr>
          <a:xfrm>
            <a:off x="7391063" y="3814783"/>
            <a:ext cx="3907575" cy="2487581"/>
          </a:xfrm>
          <a:prstGeom prst="rect">
            <a:avLst/>
          </a:prstGeom>
        </p:spPr>
      </p:pic>
      <p:sp>
        <p:nvSpPr>
          <p:cNvPr id="12" name="Title 1">
            <a:extLst>
              <a:ext uri="{FF2B5EF4-FFF2-40B4-BE49-F238E27FC236}">
                <a16:creationId xmlns:a16="http://schemas.microsoft.com/office/drawing/2014/main" id="{04816902-E956-773E-FF6D-7B673E39FCBD}"/>
              </a:ext>
            </a:extLst>
          </p:cNvPr>
          <p:cNvSpPr txBox="1">
            <a:spLocks/>
          </p:cNvSpPr>
          <p:nvPr/>
        </p:nvSpPr>
        <p:spPr>
          <a:xfrm>
            <a:off x="529389" y="0"/>
            <a:ext cx="1147010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The importance of island size vs. distance varied for different species!</a:t>
            </a:r>
          </a:p>
        </p:txBody>
      </p:sp>
    </p:spTree>
    <p:extLst>
      <p:ext uri="{BB962C8B-B14F-4D97-AF65-F5344CB8AC3E}">
        <p14:creationId xmlns:p14="http://schemas.microsoft.com/office/powerpoint/2010/main" val="7025096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D41678F-E8D9-F225-5A33-7BC0A7D066C9}"/>
              </a:ext>
            </a:extLst>
          </p:cNvPr>
          <p:cNvSpPr txBox="1">
            <a:spLocks/>
          </p:cNvSpPr>
          <p:nvPr/>
        </p:nvSpPr>
        <p:spPr>
          <a:xfrm>
            <a:off x="1326760" y="49054"/>
            <a:ext cx="95384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Wilson and </a:t>
            </a:r>
            <a:r>
              <a:rPr lang="en-US" sz="3200" dirty="0" err="1">
                <a:latin typeface="+mn-lt"/>
              </a:rPr>
              <a:t>Simberloff</a:t>
            </a:r>
            <a:r>
              <a:rPr lang="en-US" sz="3200" dirty="0">
                <a:latin typeface="+mn-lt"/>
              </a:rPr>
              <a:t> field-tested island biogeography theory in the Florida Keys!</a:t>
            </a:r>
          </a:p>
        </p:txBody>
      </p:sp>
      <p:sp>
        <p:nvSpPr>
          <p:cNvPr id="2" name="TextBox 1">
            <a:extLst>
              <a:ext uri="{FF2B5EF4-FFF2-40B4-BE49-F238E27FC236}">
                <a16:creationId xmlns:a16="http://schemas.microsoft.com/office/drawing/2014/main" id="{BD493308-78C7-A9D0-A572-8CB99E8CF457}"/>
              </a:ext>
            </a:extLst>
          </p:cNvPr>
          <p:cNvSpPr txBox="1"/>
          <p:nvPr/>
        </p:nvSpPr>
        <p:spPr>
          <a:xfrm>
            <a:off x="0" y="6026818"/>
            <a:ext cx="6096000" cy="1077218"/>
          </a:xfrm>
          <a:prstGeom prst="rect">
            <a:avLst/>
          </a:prstGeom>
          <a:noFill/>
        </p:spPr>
        <p:txBody>
          <a:bodyPr wrap="square" rtlCol="0">
            <a:spAutoFit/>
          </a:bodyPr>
          <a:lstStyle/>
          <a:p>
            <a:r>
              <a:rPr lang="en-US" sz="1600" dirty="0" err="1">
                <a:cs typeface="Franklin Gothic Medium"/>
              </a:rPr>
              <a:t>Simberloff</a:t>
            </a:r>
            <a:r>
              <a:rPr lang="en-US" sz="1600" dirty="0">
                <a:cs typeface="Franklin Gothic Medium"/>
              </a:rPr>
              <a:t>. 1969. </a:t>
            </a:r>
            <a:r>
              <a:rPr lang="en-US" sz="1600" i="1" dirty="0">
                <a:cs typeface="Franklin Gothic Medium"/>
              </a:rPr>
              <a:t>Ecology.</a:t>
            </a:r>
            <a:endParaRPr lang="en-US" sz="1600" dirty="0">
              <a:cs typeface="Franklin Gothic Medium"/>
            </a:endParaRPr>
          </a:p>
          <a:p>
            <a:r>
              <a:rPr lang="en-US" sz="1600" dirty="0">
                <a:cs typeface="Franklin Gothic Medium"/>
              </a:rPr>
              <a:t>Wilson and </a:t>
            </a:r>
            <a:r>
              <a:rPr lang="en-US" sz="1600" dirty="0" err="1">
                <a:cs typeface="Franklin Gothic Medium"/>
              </a:rPr>
              <a:t>Simberloff</a:t>
            </a:r>
            <a:r>
              <a:rPr lang="en-US" sz="1600" dirty="0">
                <a:cs typeface="Franklin Gothic Medium"/>
              </a:rPr>
              <a:t>. 1969. </a:t>
            </a:r>
            <a:r>
              <a:rPr lang="en-US" sz="1600" i="1" dirty="0">
                <a:cs typeface="Franklin Gothic Medium"/>
              </a:rPr>
              <a:t>Ecology.</a:t>
            </a:r>
          </a:p>
          <a:p>
            <a:r>
              <a:rPr lang="en-US" sz="1600" dirty="0" err="1">
                <a:cs typeface="Franklin Gothic Medium"/>
              </a:rPr>
              <a:t>Simberloff</a:t>
            </a:r>
            <a:r>
              <a:rPr lang="en-US" sz="1600" dirty="0">
                <a:cs typeface="Franklin Gothic Medium"/>
              </a:rPr>
              <a:t> and Wilson. 1969. </a:t>
            </a:r>
            <a:r>
              <a:rPr lang="en-US" sz="1600" i="1" dirty="0">
                <a:cs typeface="Franklin Gothic Medium"/>
              </a:rPr>
              <a:t>Ecology.</a:t>
            </a:r>
          </a:p>
          <a:p>
            <a:endParaRPr lang="en-US" sz="1600" dirty="0">
              <a:cs typeface="Franklin Gothic Medium"/>
            </a:endParaRPr>
          </a:p>
        </p:txBody>
      </p:sp>
      <p:pic>
        <p:nvPicPr>
          <p:cNvPr id="5" name="Picture 4" descr="Diagram&#10;&#10;Description automatically generated">
            <a:extLst>
              <a:ext uri="{FF2B5EF4-FFF2-40B4-BE49-F238E27FC236}">
                <a16:creationId xmlns:a16="http://schemas.microsoft.com/office/drawing/2014/main" id="{BF89E256-EACE-EF40-E710-54382C6F72FF}"/>
              </a:ext>
            </a:extLst>
          </p:cNvPr>
          <p:cNvPicPr>
            <a:picLocks noChangeAspect="1"/>
          </p:cNvPicPr>
          <p:nvPr/>
        </p:nvPicPr>
        <p:blipFill>
          <a:blip r:embed="rId3"/>
          <a:stretch>
            <a:fillRect/>
          </a:stretch>
        </p:blipFill>
        <p:spPr>
          <a:xfrm>
            <a:off x="0" y="1365181"/>
            <a:ext cx="4849530" cy="2924894"/>
          </a:xfrm>
          <a:prstGeom prst="rect">
            <a:avLst/>
          </a:prstGeom>
        </p:spPr>
      </p:pic>
      <p:pic>
        <p:nvPicPr>
          <p:cNvPr id="8" name="Picture 7" descr="Diagram&#10;&#10;Description automatically generated">
            <a:extLst>
              <a:ext uri="{FF2B5EF4-FFF2-40B4-BE49-F238E27FC236}">
                <a16:creationId xmlns:a16="http://schemas.microsoft.com/office/drawing/2014/main" id="{F528704E-BBBA-5DE5-5D64-ABD0A8DE2B56}"/>
              </a:ext>
            </a:extLst>
          </p:cNvPr>
          <p:cNvPicPr>
            <a:picLocks noChangeAspect="1"/>
          </p:cNvPicPr>
          <p:nvPr/>
        </p:nvPicPr>
        <p:blipFill>
          <a:blip r:embed="rId4"/>
          <a:stretch>
            <a:fillRect/>
          </a:stretch>
        </p:blipFill>
        <p:spPr>
          <a:xfrm>
            <a:off x="2312276" y="4030372"/>
            <a:ext cx="2236834" cy="2163021"/>
          </a:xfrm>
          <a:prstGeom prst="rect">
            <a:avLst/>
          </a:prstGeom>
        </p:spPr>
      </p:pic>
      <p:pic>
        <p:nvPicPr>
          <p:cNvPr id="9" name="Picture 8" descr="A picture containing text, water, boat, river&#10;&#10;Description automatically generated">
            <a:extLst>
              <a:ext uri="{FF2B5EF4-FFF2-40B4-BE49-F238E27FC236}">
                <a16:creationId xmlns:a16="http://schemas.microsoft.com/office/drawing/2014/main" id="{BB09DC04-BADD-68A8-5405-F14B9ED33CD5}"/>
              </a:ext>
            </a:extLst>
          </p:cNvPr>
          <p:cNvPicPr>
            <a:picLocks noChangeAspect="1"/>
          </p:cNvPicPr>
          <p:nvPr/>
        </p:nvPicPr>
        <p:blipFill rotWithShape="1">
          <a:blip r:embed="rId5"/>
          <a:srcRect l="3245" b="1175"/>
          <a:stretch/>
        </p:blipFill>
        <p:spPr>
          <a:xfrm>
            <a:off x="4666153" y="1438128"/>
            <a:ext cx="4114143" cy="4807241"/>
          </a:xfrm>
          <a:prstGeom prst="rect">
            <a:avLst/>
          </a:prstGeom>
        </p:spPr>
      </p:pic>
      <p:sp>
        <p:nvSpPr>
          <p:cNvPr id="10" name="TextBox 9">
            <a:extLst>
              <a:ext uri="{FF2B5EF4-FFF2-40B4-BE49-F238E27FC236}">
                <a16:creationId xmlns:a16="http://schemas.microsoft.com/office/drawing/2014/main" id="{E2C34BE7-5D02-DCE9-5E78-0701AEE673AD}"/>
              </a:ext>
            </a:extLst>
          </p:cNvPr>
          <p:cNvSpPr txBox="1"/>
          <p:nvPr/>
        </p:nvSpPr>
        <p:spPr>
          <a:xfrm>
            <a:off x="8780296" y="1176635"/>
            <a:ext cx="3317112" cy="5632311"/>
          </a:xfrm>
          <a:prstGeom prst="rect">
            <a:avLst/>
          </a:prstGeom>
          <a:noFill/>
        </p:spPr>
        <p:txBody>
          <a:bodyPr wrap="square" rtlCol="0">
            <a:spAutoFit/>
          </a:bodyPr>
          <a:lstStyle/>
          <a:p>
            <a:pPr marL="285750" indent="-285750">
              <a:buFont typeface="Arial" panose="020B0604020202020204" pitchFamily="34" charset="0"/>
              <a:buChar char="•"/>
            </a:pPr>
            <a:r>
              <a:rPr lang="en-US" dirty="0">
                <a:cs typeface="Franklin Gothic Medium"/>
              </a:rPr>
              <a:t>Wilson and </a:t>
            </a:r>
            <a:r>
              <a:rPr lang="en-US" dirty="0" err="1">
                <a:cs typeface="Franklin Gothic Medium"/>
              </a:rPr>
              <a:t>Simberloff</a:t>
            </a:r>
            <a:r>
              <a:rPr lang="en-US" dirty="0">
                <a:cs typeface="Franklin Gothic Medium"/>
              </a:rPr>
              <a:t> identified seven mangrove islands in the Florida Keys varying in size from 11-18m in diameter and catalogued their fauna (all arthropods). </a:t>
            </a:r>
          </a:p>
          <a:p>
            <a:pPr marL="285750" indent="-285750">
              <a:buFont typeface="Arial" panose="020B0604020202020204" pitchFamily="34" charset="0"/>
              <a:buChar char="•"/>
            </a:pPr>
            <a:r>
              <a:rPr lang="en-US" dirty="0">
                <a:cs typeface="Franklin Gothic Medium"/>
              </a:rPr>
              <a:t>They also conducted surveys across the keys to quantify the entire possible “source” pool to the islands.</a:t>
            </a:r>
          </a:p>
          <a:p>
            <a:pPr marL="285750" indent="-285750">
              <a:buFont typeface="Arial" panose="020B0604020202020204" pitchFamily="34" charset="0"/>
              <a:buChar char="•"/>
            </a:pPr>
            <a:r>
              <a:rPr lang="en-US" dirty="0">
                <a:cs typeface="Franklin Gothic Medium"/>
              </a:rPr>
              <a:t>The experimental islands were then fumigated with methyl bromide at levels lethal to arthropods but not to plants.</a:t>
            </a:r>
          </a:p>
          <a:p>
            <a:pPr marL="285750" indent="-285750">
              <a:buFont typeface="Arial" panose="020B0604020202020204" pitchFamily="34" charset="0"/>
              <a:buChar char="•"/>
            </a:pPr>
            <a:r>
              <a:rPr lang="en-US" dirty="0">
                <a:cs typeface="Franklin Gothic Medium"/>
              </a:rPr>
              <a:t>They catalogued their progressive recolonization after fumigation, tracking its predictability based on size and distance of these islands to the source pool.</a:t>
            </a:r>
          </a:p>
        </p:txBody>
      </p:sp>
      <p:sp>
        <p:nvSpPr>
          <p:cNvPr id="3" name="Rectangle 2">
            <a:extLst>
              <a:ext uri="{FF2B5EF4-FFF2-40B4-BE49-F238E27FC236}">
                <a16:creationId xmlns:a16="http://schemas.microsoft.com/office/drawing/2014/main" id="{5377EC16-12FA-144E-2937-B24791108FD3}"/>
              </a:ext>
            </a:extLst>
          </p:cNvPr>
          <p:cNvSpPr/>
          <p:nvPr/>
        </p:nvSpPr>
        <p:spPr>
          <a:xfrm>
            <a:off x="8798476" y="2871537"/>
            <a:ext cx="3317112" cy="3986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9624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D41678F-E8D9-F225-5A33-7BC0A7D066C9}"/>
              </a:ext>
            </a:extLst>
          </p:cNvPr>
          <p:cNvSpPr txBox="1">
            <a:spLocks/>
          </p:cNvSpPr>
          <p:nvPr/>
        </p:nvSpPr>
        <p:spPr>
          <a:xfrm>
            <a:off x="1326760" y="49054"/>
            <a:ext cx="95384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Wilson and </a:t>
            </a:r>
            <a:r>
              <a:rPr lang="en-US" sz="3200" dirty="0" err="1">
                <a:latin typeface="+mn-lt"/>
              </a:rPr>
              <a:t>Simberloff</a:t>
            </a:r>
            <a:r>
              <a:rPr lang="en-US" sz="3200" dirty="0">
                <a:latin typeface="+mn-lt"/>
              </a:rPr>
              <a:t> field-tested island biogeography theory in the Florida Keys!</a:t>
            </a:r>
          </a:p>
        </p:txBody>
      </p:sp>
      <p:sp>
        <p:nvSpPr>
          <p:cNvPr id="2" name="TextBox 1">
            <a:extLst>
              <a:ext uri="{FF2B5EF4-FFF2-40B4-BE49-F238E27FC236}">
                <a16:creationId xmlns:a16="http://schemas.microsoft.com/office/drawing/2014/main" id="{BD493308-78C7-A9D0-A572-8CB99E8CF457}"/>
              </a:ext>
            </a:extLst>
          </p:cNvPr>
          <p:cNvSpPr txBox="1"/>
          <p:nvPr/>
        </p:nvSpPr>
        <p:spPr>
          <a:xfrm>
            <a:off x="0" y="6026818"/>
            <a:ext cx="6096000" cy="1077218"/>
          </a:xfrm>
          <a:prstGeom prst="rect">
            <a:avLst/>
          </a:prstGeom>
          <a:noFill/>
        </p:spPr>
        <p:txBody>
          <a:bodyPr wrap="square" rtlCol="0">
            <a:spAutoFit/>
          </a:bodyPr>
          <a:lstStyle/>
          <a:p>
            <a:r>
              <a:rPr lang="en-US" sz="1600" dirty="0" err="1">
                <a:cs typeface="Franklin Gothic Medium"/>
              </a:rPr>
              <a:t>Simberloff</a:t>
            </a:r>
            <a:r>
              <a:rPr lang="en-US" sz="1600" dirty="0">
                <a:cs typeface="Franklin Gothic Medium"/>
              </a:rPr>
              <a:t>. 1969. </a:t>
            </a:r>
            <a:r>
              <a:rPr lang="en-US" sz="1600" i="1" dirty="0">
                <a:cs typeface="Franklin Gothic Medium"/>
              </a:rPr>
              <a:t>Ecology.</a:t>
            </a:r>
            <a:endParaRPr lang="en-US" sz="1600" dirty="0">
              <a:cs typeface="Franklin Gothic Medium"/>
            </a:endParaRPr>
          </a:p>
          <a:p>
            <a:r>
              <a:rPr lang="en-US" sz="1600" dirty="0">
                <a:cs typeface="Franklin Gothic Medium"/>
              </a:rPr>
              <a:t>Wilson and </a:t>
            </a:r>
            <a:r>
              <a:rPr lang="en-US" sz="1600" dirty="0" err="1">
                <a:cs typeface="Franklin Gothic Medium"/>
              </a:rPr>
              <a:t>Simberloff</a:t>
            </a:r>
            <a:r>
              <a:rPr lang="en-US" sz="1600" dirty="0">
                <a:cs typeface="Franklin Gothic Medium"/>
              </a:rPr>
              <a:t>. 1969. </a:t>
            </a:r>
            <a:r>
              <a:rPr lang="en-US" sz="1600" i="1" dirty="0">
                <a:cs typeface="Franklin Gothic Medium"/>
              </a:rPr>
              <a:t>Ecology.</a:t>
            </a:r>
          </a:p>
          <a:p>
            <a:r>
              <a:rPr lang="en-US" sz="1600" dirty="0" err="1">
                <a:cs typeface="Franklin Gothic Medium"/>
              </a:rPr>
              <a:t>Simberloff</a:t>
            </a:r>
            <a:r>
              <a:rPr lang="en-US" sz="1600" dirty="0">
                <a:cs typeface="Franklin Gothic Medium"/>
              </a:rPr>
              <a:t> and Wilson. 1969. </a:t>
            </a:r>
            <a:r>
              <a:rPr lang="en-US" sz="1600" i="1" dirty="0">
                <a:cs typeface="Franklin Gothic Medium"/>
              </a:rPr>
              <a:t>Ecology.</a:t>
            </a:r>
          </a:p>
          <a:p>
            <a:endParaRPr lang="en-US" sz="1600" dirty="0">
              <a:cs typeface="Franklin Gothic Medium"/>
            </a:endParaRPr>
          </a:p>
        </p:txBody>
      </p:sp>
      <p:pic>
        <p:nvPicPr>
          <p:cNvPr id="5" name="Picture 4" descr="Diagram&#10;&#10;Description automatically generated">
            <a:extLst>
              <a:ext uri="{FF2B5EF4-FFF2-40B4-BE49-F238E27FC236}">
                <a16:creationId xmlns:a16="http://schemas.microsoft.com/office/drawing/2014/main" id="{BF89E256-EACE-EF40-E710-54382C6F72FF}"/>
              </a:ext>
            </a:extLst>
          </p:cNvPr>
          <p:cNvPicPr>
            <a:picLocks noChangeAspect="1"/>
          </p:cNvPicPr>
          <p:nvPr/>
        </p:nvPicPr>
        <p:blipFill>
          <a:blip r:embed="rId3"/>
          <a:stretch>
            <a:fillRect/>
          </a:stretch>
        </p:blipFill>
        <p:spPr>
          <a:xfrm>
            <a:off x="0" y="1365181"/>
            <a:ext cx="4849530" cy="2924894"/>
          </a:xfrm>
          <a:prstGeom prst="rect">
            <a:avLst/>
          </a:prstGeom>
        </p:spPr>
      </p:pic>
      <p:pic>
        <p:nvPicPr>
          <p:cNvPr id="8" name="Picture 7" descr="Diagram&#10;&#10;Description automatically generated">
            <a:extLst>
              <a:ext uri="{FF2B5EF4-FFF2-40B4-BE49-F238E27FC236}">
                <a16:creationId xmlns:a16="http://schemas.microsoft.com/office/drawing/2014/main" id="{F528704E-BBBA-5DE5-5D64-ABD0A8DE2B56}"/>
              </a:ext>
            </a:extLst>
          </p:cNvPr>
          <p:cNvPicPr>
            <a:picLocks noChangeAspect="1"/>
          </p:cNvPicPr>
          <p:nvPr/>
        </p:nvPicPr>
        <p:blipFill>
          <a:blip r:embed="rId4"/>
          <a:stretch>
            <a:fillRect/>
          </a:stretch>
        </p:blipFill>
        <p:spPr>
          <a:xfrm>
            <a:off x="2312276" y="4030372"/>
            <a:ext cx="2236834" cy="2163021"/>
          </a:xfrm>
          <a:prstGeom prst="rect">
            <a:avLst/>
          </a:prstGeom>
        </p:spPr>
      </p:pic>
      <p:pic>
        <p:nvPicPr>
          <p:cNvPr id="9" name="Picture 8" descr="A picture containing text, water, boat, river&#10;&#10;Description automatically generated">
            <a:extLst>
              <a:ext uri="{FF2B5EF4-FFF2-40B4-BE49-F238E27FC236}">
                <a16:creationId xmlns:a16="http://schemas.microsoft.com/office/drawing/2014/main" id="{BB09DC04-BADD-68A8-5405-F14B9ED33CD5}"/>
              </a:ext>
            </a:extLst>
          </p:cNvPr>
          <p:cNvPicPr>
            <a:picLocks noChangeAspect="1"/>
          </p:cNvPicPr>
          <p:nvPr/>
        </p:nvPicPr>
        <p:blipFill rotWithShape="1">
          <a:blip r:embed="rId5"/>
          <a:srcRect l="3245" b="1175"/>
          <a:stretch/>
        </p:blipFill>
        <p:spPr>
          <a:xfrm>
            <a:off x="4666153" y="1438128"/>
            <a:ext cx="4114143" cy="4807241"/>
          </a:xfrm>
          <a:prstGeom prst="rect">
            <a:avLst/>
          </a:prstGeom>
        </p:spPr>
      </p:pic>
      <p:sp>
        <p:nvSpPr>
          <p:cNvPr id="10" name="TextBox 9">
            <a:extLst>
              <a:ext uri="{FF2B5EF4-FFF2-40B4-BE49-F238E27FC236}">
                <a16:creationId xmlns:a16="http://schemas.microsoft.com/office/drawing/2014/main" id="{E2C34BE7-5D02-DCE9-5E78-0701AEE673AD}"/>
              </a:ext>
            </a:extLst>
          </p:cNvPr>
          <p:cNvSpPr txBox="1"/>
          <p:nvPr/>
        </p:nvSpPr>
        <p:spPr>
          <a:xfrm>
            <a:off x="8780296" y="1176635"/>
            <a:ext cx="3317112" cy="5632311"/>
          </a:xfrm>
          <a:prstGeom prst="rect">
            <a:avLst/>
          </a:prstGeom>
          <a:noFill/>
        </p:spPr>
        <p:txBody>
          <a:bodyPr wrap="square" rtlCol="0">
            <a:spAutoFit/>
          </a:bodyPr>
          <a:lstStyle/>
          <a:p>
            <a:pPr marL="285750" indent="-285750">
              <a:buFont typeface="Arial" panose="020B0604020202020204" pitchFamily="34" charset="0"/>
              <a:buChar char="•"/>
            </a:pPr>
            <a:r>
              <a:rPr lang="en-US" dirty="0">
                <a:cs typeface="Franklin Gothic Medium"/>
              </a:rPr>
              <a:t>Wilson and </a:t>
            </a:r>
            <a:r>
              <a:rPr lang="en-US" dirty="0" err="1">
                <a:cs typeface="Franklin Gothic Medium"/>
              </a:rPr>
              <a:t>Simberloff</a:t>
            </a:r>
            <a:r>
              <a:rPr lang="en-US" dirty="0">
                <a:cs typeface="Franklin Gothic Medium"/>
              </a:rPr>
              <a:t> identified seven mangrove islands in the Florida Keys varying in size from 11-18m in diameter and catalogued their fauna (all arthropods). </a:t>
            </a:r>
          </a:p>
          <a:p>
            <a:pPr marL="285750" indent="-285750">
              <a:buFont typeface="Arial" panose="020B0604020202020204" pitchFamily="34" charset="0"/>
              <a:buChar char="•"/>
            </a:pPr>
            <a:r>
              <a:rPr lang="en-US" dirty="0">
                <a:cs typeface="Franklin Gothic Medium"/>
              </a:rPr>
              <a:t>They also conducted surveys across the keys to quantify the entire possible “source” pool to the islands.</a:t>
            </a:r>
          </a:p>
          <a:p>
            <a:pPr marL="285750" indent="-285750">
              <a:buFont typeface="Arial" panose="020B0604020202020204" pitchFamily="34" charset="0"/>
              <a:buChar char="•"/>
            </a:pPr>
            <a:r>
              <a:rPr lang="en-US" dirty="0">
                <a:cs typeface="Franklin Gothic Medium"/>
              </a:rPr>
              <a:t>The experimental islands were then fumigated with methyl bromide at levels lethal to arthropods but not to plants.</a:t>
            </a:r>
          </a:p>
          <a:p>
            <a:pPr marL="285750" indent="-285750">
              <a:buFont typeface="Arial" panose="020B0604020202020204" pitchFamily="34" charset="0"/>
              <a:buChar char="•"/>
            </a:pPr>
            <a:r>
              <a:rPr lang="en-US" dirty="0">
                <a:cs typeface="Franklin Gothic Medium"/>
              </a:rPr>
              <a:t>They catalogued their progressive recolonization after fumigation, tracking its predictability based on size and distance of these islands to the source pool.</a:t>
            </a:r>
          </a:p>
        </p:txBody>
      </p:sp>
      <p:sp>
        <p:nvSpPr>
          <p:cNvPr id="3" name="Rectangle 2">
            <a:extLst>
              <a:ext uri="{FF2B5EF4-FFF2-40B4-BE49-F238E27FC236}">
                <a16:creationId xmlns:a16="http://schemas.microsoft.com/office/drawing/2014/main" id="{E0080070-3B84-B54A-22E4-DDACE52A32B9}"/>
              </a:ext>
            </a:extLst>
          </p:cNvPr>
          <p:cNvSpPr/>
          <p:nvPr/>
        </p:nvSpPr>
        <p:spPr>
          <a:xfrm>
            <a:off x="8798476" y="4030372"/>
            <a:ext cx="3317112" cy="2827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2547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8FAC97-922D-0DED-688B-4DEF5BD1B246}"/>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3B0FABC0-BAA8-E41A-7F66-D1EF2AF636F0}"/>
              </a:ext>
            </a:extLst>
          </p:cNvPr>
          <p:cNvPicPr>
            <a:picLocks noChangeAspect="1"/>
          </p:cNvPicPr>
          <p:nvPr/>
        </p:nvPicPr>
        <p:blipFill rotWithShape="1">
          <a:blip r:embed="rId3"/>
          <a:srcRect l="27693" r="32913" b="1636"/>
          <a:stretch/>
        </p:blipFill>
        <p:spPr>
          <a:xfrm>
            <a:off x="5181603" y="692332"/>
            <a:ext cx="1831033" cy="6165669"/>
          </a:xfrm>
          <a:prstGeom prst="rect">
            <a:avLst/>
          </a:prstGeom>
        </p:spPr>
      </p:pic>
      <p:sp>
        <p:nvSpPr>
          <p:cNvPr id="5" name="Content Placeholder 2">
            <a:extLst>
              <a:ext uri="{FF2B5EF4-FFF2-40B4-BE49-F238E27FC236}">
                <a16:creationId xmlns:a16="http://schemas.microsoft.com/office/drawing/2014/main" id="{90E95A54-BBFF-8280-B310-834283B91DEF}"/>
              </a:ext>
            </a:extLst>
          </p:cNvPr>
          <p:cNvSpPr>
            <a:spLocks noGrp="1"/>
          </p:cNvSpPr>
          <p:nvPr>
            <p:ph idx="1"/>
          </p:nvPr>
        </p:nvSpPr>
        <p:spPr>
          <a:xfrm>
            <a:off x="106681" y="1261284"/>
            <a:ext cx="5134884" cy="3427270"/>
          </a:xfrm>
        </p:spPr>
        <p:txBody>
          <a:bodyPr>
            <a:normAutofit/>
          </a:bodyPr>
          <a:lstStyle/>
          <a:p>
            <a:pPr marL="177800" lvl="1" indent="-163513"/>
            <a:r>
              <a:rPr lang="en-US" sz="2600" b="1" dirty="0"/>
              <a:t>Goal:</a:t>
            </a:r>
            <a:r>
              <a:rPr lang="en-US" sz="2600" dirty="0"/>
              <a:t> </a:t>
            </a:r>
          </a:p>
          <a:p>
            <a:pPr marL="520700" lvl="2" indent="-163513"/>
            <a:r>
              <a:rPr lang="en-US" sz="2200" dirty="0"/>
              <a:t>protect </a:t>
            </a:r>
            <a:r>
              <a:rPr lang="en-US" sz="2200" b="1" dirty="0">
                <a:solidFill>
                  <a:srgbClr val="C00000"/>
                </a:solidFill>
              </a:rPr>
              <a:t>populations  </a:t>
            </a:r>
            <a:r>
              <a:rPr lang="en-US" sz="2200" dirty="0"/>
              <a:t> from </a:t>
            </a:r>
            <a:r>
              <a:rPr lang="en-US" sz="2200" b="1" dirty="0">
                <a:solidFill>
                  <a:srgbClr val="C00000"/>
                </a:solidFill>
              </a:rPr>
              <a:t>extinction</a:t>
            </a:r>
          </a:p>
          <a:p>
            <a:pPr marL="520700" lvl="2" indent="-163513"/>
            <a:endParaRPr lang="en-US" sz="200" b="1" dirty="0">
              <a:solidFill>
                <a:srgbClr val="C00000"/>
              </a:solidFill>
            </a:endParaRPr>
          </a:p>
          <a:p>
            <a:pPr marL="177800" lvl="1" indent="-163513"/>
            <a:r>
              <a:rPr lang="en-US" sz="2600" b="1" dirty="0"/>
              <a:t>Concept:</a:t>
            </a:r>
          </a:p>
          <a:p>
            <a:pPr marL="520700" lvl="2" indent="-163513"/>
            <a:r>
              <a:rPr lang="en-US" sz="2400" dirty="0"/>
              <a:t> </a:t>
            </a:r>
            <a:r>
              <a:rPr lang="en-US" sz="2400" b="1" dirty="0">
                <a:solidFill>
                  <a:srgbClr val="C00000"/>
                </a:solidFill>
              </a:rPr>
              <a:t>Minimum Viable Population </a:t>
            </a:r>
            <a:r>
              <a:rPr lang="en-US" sz="2400" dirty="0"/>
              <a:t>size (MVP)</a:t>
            </a:r>
          </a:p>
          <a:p>
            <a:pPr marL="520700" lvl="2" indent="-163513"/>
            <a:endParaRPr lang="en-US" sz="200" b="1" dirty="0">
              <a:solidFill>
                <a:srgbClr val="C00000"/>
              </a:solidFill>
            </a:endParaRPr>
          </a:p>
          <a:p>
            <a:pPr marL="177800" lvl="1" indent="-163513"/>
            <a:r>
              <a:rPr lang="en-US" sz="2600" b="1" dirty="0"/>
              <a:t>Approach:</a:t>
            </a:r>
            <a:r>
              <a:rPr lang="en-US" sz="2600" dirty="0"/>
              <a:t> </a:t>
            </a:r>
          </a:p>
          <a:p>
            <a:pPr marL="520700" lvl="2" indent="-163513"/>
            <a:r>
              <a:rPr lang="en-US" sz="2200" dirty="0"/>
              <a:t>protected area </a:t>
            </a:r>
            <a:r>
              <a:rPr lang="en-US" sz="2200" b="1" dirty="0">
                <a:solidFill>
                  <a:srgbClr val="C00000"/>
                </a:solidFill>
              </a:rPr>
              <a:t>reserves</a:t>
            </a:r>
          </a:p>
          <a:p>
            <a:pPr marL="357187" lvl="2" indent="0">
              <a:buNone/>
            </a:pPr>
            <a:endParaRPr lang="en-US" sz="2200" b="1" dirty="0">
              <a:solidFill>
                <a:srgbClr val="C00000"/>
              </a:solidFill>
            </a:endParaRPr>
          </a:p>
          <a:p>
            <a:pPr lvl="1">
              <a:buFontTx/>
              <a:buChar char="-"/>
            </a:pPr>
            <a:endParaRPr lang="en-US" sz="2200" i="1" dirty="0">
              <a:solidFill>
                <a:srgbClr val="C00000"/>
              </a:solidFill>
            </a:endParaRPr>
          </a:p>
          <a:p>
            <a:pPr lvl="1">
              <a:buFontTx/>
              <a:buChar char="-"/>
            </a:pPr>
            <a:endParaRPr lang="en-US" sz="2200" i="1" dirty="0">
              <a:solidFill>
                <a:srgbClr val="C00000"/>
              </a:solidFill>
            </a:endParaRPr>
          </a:p>
        </p:txBody>
      </p:sp>
      <p:pic>
        <p:nvPicPr>
          <p:cNvPr id="9" name="Picture 8">
            <a:extLst>
              <a:ext uri="{FF2B5EF4-FFF2-40B4-BE49-F238E27FC236}">
                <a16:creationId xmlns:a16="http://schemas.microsoft.com/office/drawing/2014/main" id="{E888CD7A-071C-276A-AD82-308DA67F1165}"/>
              </a:ext>
            </a:extLst>
          </p:cNvPr>
          <p:cNvPicPr>
            <a:picLocks noChangeAspect="1"/>
          </p:cNvPicPr>
          <p:nvPr/>
        </p:nvPicPr>
        <p:blipFill rotWithShape="1">
          <a:blip r:embed="rId4"/>
          <a:srcRect l="6638" t="10369" r="59932" b="22413"/>
          <a:stretch/>
        </p:blipFill>
        <p:spPr>
          <a:xfrm>
            <a:off x="724309" y="4620769"/>
            <a:ext cx="1599187" cy="1808695"/>
          </a:xfrm>
          <a:prstGeom prst="rect">
            <a:avLst/>
          </a:prstGeom>
        </p:spPr>
      </p:pic>
      <p:pic>
        <p:nvPicPr>
          <p:cNvPr id="12" name="Picture 11">
            <a:extLst>
              <a:ext uri="{FF2B5EF4-FFF2-40B4-BE49-F238E27FC236}">
                <a16:creationId xmlns:a16="http://schemas.microsoft.com/office/drawing/2014/main" id="{C3BC4D35-D437-945C-DC6F-6578398CF04D}"/>
              </a:ext>
            </a:extLst>
          </p:cNvPr>
          <p:cNvPicPr>
            <a:picLocks noChangeAspect="1"/>
          </p:cNvPicPr>
          <p:nvPr/>
        </p:nvPicPr>
        <p:blipFill rotWithShape="1">
          <a:blip r:embed="rId4"/>
          <a:srcRect l="50403" t="9005" r="9529" b="18455"/>
          <a:stretch/>
        </p:blipFill>
        <p:spPr>
          <a:xfrm>
            <a:off x="2307938" y="4620769"/>
            <a:ext cx="1916723" cy="1951893"/>
          </a:xfrm>
          <a:prstGeom prst="rect">
            <a:avLst/>
          </a:prstGeom>
        </p:spPr>
      </p:pic>
      <p:sp>
        <p:nvSpPr>
          <p:cNvPr id="16" name="Content Placeholder 2">
            <a:extLst>
              <a:ext uri="{FF2B5EF4-FFF2-40B4-BE49-F238E27FC236}">
                <a16:creationId xmlns:a16="http://schemas.microsoft.com/office/drawing/2014/main" id="{B181424F-CEDA-35D2-CE48-D0585696869B}"/>
              </a:ext>
            </a:extLst>
          </p:cNvPr>
          <p:cNvSpPr txBox="1">
            <a:spLocks/>
          </p:cNvSpPr>
          <p:nvPr/>
        </p:nvSpPr>
        <p:spPr>
          <a:xfrm>
            <a:off x="6996434" y="1181199"/>
            <a:ext cx="5347966" cy="447995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7800" lvl="1" indent="-163513">
              <a:lnSpc>
                <a:spcPct val="100000"/>
              </a:lnSpc>
            </a:pPr>
            <a:r>
              <a:rPr lang="en-US" sz="2800" b="1" dirty="0"/>
              <a:t>Goal:</a:t>
            </a:r>
            <a:r>
              <a:rPr lang="en-US" sz="2800" dirty="0"/>
              <a:t> </a:t>
            </a:r>
          </a:p>
          <a:p>
            <a:pPr marL="520700" lvl="2" indent="-163513">
              <a:lnSpc>
                <a:spcPct val="100000"/>
              </a:lnSpc>
            </a:pPr>
            <a:r>
              <a:rPr lang="en-US" sz="2400" dirty="0"/>
              <a:t>protect </a:t>
            </a:r>
            <a:r>
              <a:rPr lang="en-US" sz="2400" b="1" dirty="0">
                <a:solidFill>
                  <a:srgbClr val="C00000"/>
                </a:solidFill>
              </a:rPr>
              <a:t>populations  </a:t>
            </a:r>
            <a:r>
              <a:rPr lang="en-US" sz="2400" dirty="0"/>
              <a:t> from disease via pathogen </a:t>
            </a:r>
            <a:r>
              <a:rPr lang="en-US" sz="2400" b="1" dirty="0">
                <a:solidFill>
                  <a:srgbClr val="C00000"/>
                </a:solidFill>
              </a:rPr>
              <a:t>extinction</a:t>
            </a:r>
          </a:p>
          <a:p>
            <a:pPr marL="177800" lvl="1" indent="-163513">
              <a:lnSpc>
                <a:spcPct val="100000"/>
              </a:lnSpc>
            </a:pPr>
            <a:r>
              <a:rPr lang="en-US" sz="2800" b="1" dirty="0"/>
              <a:t>Concept:</a:t>
            </a:r>
          </a:p>
          <a:p>
            <a:pPr marL="520700" lvl="2" indent="-163513">
              <a:lnSpc>
                <a:spcPct val="100000"/>
              </a:lnSpc>
            </a:pPr>
            <a:r>
              <a:rPr lang="en-US" sz="2400" dirty="0"/>
              <a:t> </a:t>
            </a:r>
            <a:r>
              <a:rPr lang="en-US" sz="2400" b="1" dirty="0">
                <a:solidFill>
                  <a:srgbClr val="C00000"/>
                </a:solidFill>
              </a:rPr>
              <a:t>Critical Community Size </a:t>
            </a:r>
            <a:r>
              <a:rPr lang="en-US" sz="2400" dirty="0"/>
              <a:t>(CCS)</a:t>
            </a:r>
          </a:p>
          <a:p>
            <a:pPr marL="520700" lvl="2" indent="-163513">
              <a:lnSpc>
                <a:spcPct val="100000"/>
              </a:lnSpc>
            </a:pPr>
            <a:endParaRPr lang="en-US" sz="100" dirty="0"/>
          </a:p>
          <a:p>
            <a:pPr marL="177800" lvl="1" indent="-163513">
              <a:lnSpc>
                <a:spcPct val="100000"/>
              </a:lnSpc>
            </a:pPr>
            <a:r>
              <a:rPr lang="en-US" sz="2800" b="1" dirty="0"/>
              <a:t>Approach:</a:t>
            </a:r>
            <a:r>
              <a:rPr lang="en-US" sz="4200" b="1" dirty="0"/>
              <a:t> </a:t>
            </a:r>
          </a:p>
          <a:p>
            <a:pPr marL="520700" lvl="2" indent="-163513">
              <a:lnSpc>
                <a:spcPct val="100000"/>
              </a:lnSpc>
            </a:pPr>
            <a:r>
              <a:rPr lang="en-US" sz="2400" dirty="0"/>
              <a:t>sanitation</a:t>
            </a:r>
          </a:p>
          <a:p>
            <a:pPr marL="520700" lvl="2" indent="-163513">
              <a:lnSpc>
                <a:spcPct val="100000"/>
              </a:lnSpc>
            </a:pPr>
            <a:r>
              <a:rPr lang="en-US" sz="2400" dirty="0"/>
              <a:t> </a:t>
            </a:r>
            <a:r>
              <a:rPr lang="en-US" sz="2400" b="1" dirty="0">
                <a:solidFill>
                  <a:srgbClr val="C00000"/>
                </a:solidFill>
              </a:rPr>
              <a:t>vaccination </a:t>
            </a:r>
            <a:endParaRPr lang="en-US" sz="2400" i="1" dirty="0">
              <a:solidFill>
                <a:srgbClr val="C00000"/>
              </a:solidFill>
            </a:endParaRPr>
          </a:p>
          <a:p>
            <a:pPr lvl="1">
              <a:lnSpc>
                <a:spcPct val="110000"/>
              </a:lnSpc>
              <a:buFontTx/>
              <a:buChar char="-"/>
            </a:pPr>
            <a:endParaRPr lang="en-US" sz="2200" i="1" dirty="0">
              <a:solidFill>
                <a:srgbClr val="C00000"/>
              </a:solidFill>
            </a:endParaRPr>
          </a:p>
        </p:txBody>
      </p:sp>
      <p:pic>
        <p:nvPicPr>
          <p:cNvPr id="17" name="Picture 16">
            <a:extLst>
              <a:ext uri="{FF2B5EF4-FFF2-40B4-BE49-F238E27FC236}">
                <a16:creationId xmlns:a16="http://schemas.microsoft.com/office/drawing/2014/main" id="{C4B20FB0-C36C-E432-94E9-32E4C11596EA}"/>
              </a:ext>
            </a:extLst>
          </p:cNvPr>
          <p:cNvPicPr>
            <a:picLocks noChangeAspect="1"/>
          </p:cNvPicPr>
          <p:nvPr/>
        </p:nvPicPr>
        <p:blipFill rotWithShape="1">
          <a:blip r:embed="rId5"/>
          <a:srcRect l="3330" t="-1" r="3516" b="92110"/>
          <a:stretch/>
        </p:blipFill>
        <p:spPr>
          <a:xfrm>
            <a:off x="7904741" y="4895112"/>
            <a:ext cx="3531352" cy="411480"/>
          </a:xfrm>
          <a:prstGeom prst="rect">
            <a:avLst/>
          </a:prstGeom>
        </p:spPr>
      </p:pic>
      <p:pic>
        <p:nvPicPr>
          <p:cNvPr id="18" name="Picture 17">
            <a:extLst>
              <a:ext uri="{FF2B5EF4-FFF2-40B4-BE49-F238E27FC236}">
                <a16:creationId xmlns:a16="http://schemas.microsoft.com/office/drawing/2014/main" id="{4601E3E6-D879-F97E-89AB-6B9E82F05BF5}"/>
              </a:ext>
            </a:extLst>
          </p:cNvPr>
          <p:cNvPicPr>
            <a:picLocks noChangeAspect="1"/>
          </p:cNvPicPr>
          <p:nvPr/>
        </p:nvPicPr>
        <p:blipFill rotWithShape="1">
          <a:blip r:embed="rId5"/>
          <a:srcRect t="69344"/>
          <a:stretch/>
        </p:blipFill>
        <p:spPr>
          <a:xfrm>
            <a:off x="7918269" y="5361294"/>
            <a:ext cx="3549422" cy="1496706"/>
          </a:xfrm>
          <a:prstGeom prst="rect">
            <a:avLst/>
          </a:prstGeom>
        </p:spPr>
      </p:pic>
      <p:sp>
        <p:nvSpPr>
          <p:cNvPr id="14" name="Content Placeholder 6">
            <a:extLst>
              <a:ext uri="{FF2B5EF4-FFF2-40B4-BE49-F238E27FC236}">
                <a16:creationId xmlns:a16="http://schemas.microsoft.com/office/drawing/2014/main" id="{703E3B55-5D70-C942-6E48-CCB3070BD4C5}"/>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3" name="Rectangle 2">
            <a:extLst>
              <a:ext uri="{FF2B5EF4-FFF2-40B4-BE49-F238E27FC236}">
                <a16:creationId xmlns:a16="http://schemas.microsoft.com/office/drawing/2014/main" id="{BD6E0F2E-A32F-A938-ED6A-8725ACB62203}"/>
              </a:ext>
            </a:extLst>
          </p:cNvPr>
          <p:cNvSpPr/>
          <p:nvPr/>
        </p:nvSpPr>
        <p:spPr>
          <a:xfrm>
            <a:off x="631895" y="692331"/>
            <a:ext cx="3657603" cy="419648"/>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Conservation Biology</a:t>
            </a:r>
          </a:p>
        </p:txBody>
      </p:sp>
      <p:sp>
        <p:nvSpPr>
          <p:cNvPr id="6" name="Rectangle 5">
            <a:extLst>
              <a:ext uri="{FF2B5EF4-FFF2-40B4-BE49-F238E27FC236}">
                <a16:creationId xmlns:a16="http://schemas.microsoft.com/office/drawing/2014/main" id="{FEDE8506-F606-537F-FFB6-9BA1180BF00D}"/>
              </a:ext>
            </a:extLst>
          </p:cNvPr>
          <p:cNvSpPr/>
          <p:nvPr/>
        </p:nvSpPr>
        <p:spPr>
          <a:xfrm>
            <a:off x="7764527" y="713752"/>
            <a:ext cx="3671566" cy="431869"/>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Disease Ecology</a:t>
            </a:r>
          </a:p>
        </p:txBody>
      </p:sp>
      <p:cxnSp>
        <p:nvCxnSpPr>
          <p:cNvPr id="2" name="Straight Connector 1">
            <a:extLst>
              <a:ext uri="{FF2B5EF4-FFF2-40B4-BE49-F238E27FC236}">
                <a16:creationId xmlns:a16="http://schemas.microsoft.com/office/drawing/2014/main" id="{C5B7CD51-114F-6A7C-B454-66DD8DE139D1}"/>
              </a:ext>
            </a:extLst>
          </p:cNvPr>
          <p:cNvCxnSpPr>
            <a:cxnSpLocks/>
          </p:cNvCxnSpPr>
          <p:nvPr/>
        </p:nvCxnSpPr>
        <p:spPr>
          <a:xfrm>
            <a:off x="0" y="715016"/>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FD6C947-1C7B-805D-0131-D7097CC53C35}"/>
              </a:ext>
            </a:extLst>
          </p:cNvPr>
          <p:cNvCxnSpPr>
            <a:cxnSpLocks/>
          </p:cNvCxnSpPr>
          <p:nvPr/>
        </p:nvCxnSpPr>
        <p:spPr>
          <a:xfrm>
            <a:off x="0" y="111197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500C152C-E558-B16E-5C2E-A3CD61553C1E}"/>
              </a:ext>
            </a:extLst>
          </p:cNvPr>
          <p:cNvSpPr/>
          <p:nvPr/>
        </p:nvSpPr>
        <p:spPr>
          <a:xfrm>
            <a:off x="7117078" y="3429000"/>
            <a:ext cx="4968241" cy="33879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7652A4F-E14D-ABEF-E82F-E518AF5FA7BA}"/>
              </a:ext>
            </a:extLst>
          </p:cNvPr>
          <p:cNvSpPr/>
          <p:nvPr/>
        </p:nvSpPr>
        <p:spPr>
          <a:xfrm>
            <a:off x="13091" y="3379835"/>
            <a:ext cx="4968241" cy="33879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D9E0F82D-AAB2-6988-71AC-D82ACFE744D8}"/>
              </a:ext>
            </a:extLst>
          </p:cNvPr>
          <p:cNvSpPr txBox="1">
            <a:spLocks/>
          </p:cNvSpPr>
          <p:nvPr/>
        </p:nvSpPr>
        <p:spPr>
          <a:xfrm>
            <a:off x="-324506" y="3947514"/>
            <a:ext cx="5433469" cy="34272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7187" lvl="2" indent="0" algn="ctr">
              <a:buNone/>
            </a:pPr>
            <a:r>
              <a:rPr lang="en-US" sz="2200" i="1" dirty="0"/>
              <a:t>MVP = the </a:t>
            </a:r>
            <a:r>
              <a:rPr lang="en-US" sz="2200" i="1" u="sng" dirty="0"/>
              <a:t>minimum number of individuals in a population</a:t>
            </a:r>
            <a:r>
              <a:rPr lang="en-US" sz="2200" i="1" dirty="0"/>
              <a:t> needed to sustain the population </a:t>
            </a:r>
            <a:r>
              <a:rPr lang="en-US" sz="2200" i="1" u="sng" dirty="0"/>
              <a:t>1000 years</a:t>
            </a:r>
            <a:r>
              <a:rPr lang="en-US" sz="2200" i="1" dirty="0"/>
              <a:t> into the future</a:t>
            </a:r>
            <a:endParaRPr lang="en-US" sz="2200" i="1" dirty="0">
              <a:solidFill>
                <a:srgbClr val="C00000"/>
              </a:solidFill>
            </a:endParaRPr>
          </a:p>
        </p:txBody>
      </p:sp>
      <p:sp>
        <p:nvSpPr>
          <p:cNvPr id="13" name="Content Placeholder 2">
            <a:extLst>
              <a:ext uri="{FF2B5EF4-FFF2-40B4-BE49-F238E27FC236}">
                <a16:creationId xmlns:a16="http://schemas.microsoft.com/office/drawing/2014/main" id="{0B0DBB83-15AE-31BB-A38E-BD67E729950C}"/>
              </a:ext>
            </a:extLst>
          </p:cNvPr>
          <p:cNvSpPr txBox="1">
            <a:spLocks/>
          </p:cNvSpPr>
          <p:nvPr/>
        </p:nvSpPr>
        <p:spPr>
          <a:xfrm>
            <a:off x="6838822" y="3930359"/>
            <a:ext cx="5134884" cy="34272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7187" lvl="2" indent="0" algn="ctr">
              <a:buNone/>
            </a:pPr>
            <a:r>
              <a:rPr lang="en-US" sz="2200" i="1" dirty="0"/>
              <a:t>CCS = the </a:t>
            </a:r>
            <a:r>
              <a:rPr lang="en-US" sz="2200" i="1" u="sng" dirty="0"/>
              <a:t>minimum number of hosts</a:t>
            </a:r>
            <a:r>
              <a:rPr lang="en-US" sz="2200" i="1" dirty="0"/>
              <a:t> needed to sustain endemic transmission of a pathogen </a:t>
            </a:r>
            <a:r>
              <a:rPr lang="en-US" sz="2200" i="1" u="sng" dirty="0"/>
              <a:t>indefinitely</a:t>
            </a:r>
            <a:r>
              <a:rPr lang="en-US" sz="2200" i="1" dirty="0"/>
              <a:t> into the future</a:t>
            </a:r>
            <a:endParaRPr lang="en-US" sz="2200" i="1" dirty="0">
              <a:solidFill>
                <a:srgbClr val="C00000"/>
              </a:solidFill>
            </a:endParaRPr>
          </a:p>
        </p:txBody>
      </p:sp>
    </p:spTree>
    <p:extLst>
      <p:ext uri="{BB962C8B-B14F-4D97-AF65-F5344CB8AC3E}">
        <p14:creationId xmlns:p14="http://schemas.microsoft.com/office/powerpoint/2010/main" val="33470794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D41678F-E8D9-F225-5A33-7BC0A7D066C9}"/>
              </a:ext>
            </a:extLst>
          </p:cNvPr>
          <p:cNvSpPr txBox="1">
            <a:spLocks/>
          </p:cNvSpPr>
          <p:nvPr/>
        </p:nvSpPr>
        <p:spPr>
          <a:xfrm>
            <a:off x="1326760" y="49054"/>
            <a:ext cx="95384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Wilson and </a:t>
            </a:r>
            <a:r>
              <a:rPr lang="en-US" sz="3200" dirty="0" err="1">
                <a:latin typeface="+mn-lt"/>
              </a:rPr>
              <a:t>Simberloff</a:t>
            </a:r>
            <a:r>
              <a:rPr lang="en-US" sz="3200" dirty="0">
                <a:latin typeface="+mn-lt"/>
              </a:rPr>
              <a:t> field-tested island biogeography theory in the Florida Keys!</a:t>
            </a:r>
          </a:p>
        </p:txBody>
      </p:sp>
      <p:sp>
        <p:nvSpPr>
          <p:cNvPr id="2" name="TextBox 1">
            <a:extLst>
              <a:ext uri="{FF2B5EF4-FFF2-40B4-BE49-F238E27FC236}">
                <a16:creationId xmlns:a16="http://schemas.microsoft.com/office/drawing/2014/main" id="{BD493308-78C7-A9D0-A572-8CB99E8CF457}"/>
              </a:ext>
            </a:extLst>
          </p:cNvPr>
          <p:cNvSpPr txBox="1"/>
          <p:nvPr/>
        </p:nvSpPr>
        <p:spPr>
          <a:xfrm>
            <a:off x="0" y="6026818"/>
            <a:ext cx="6096000" cy="1077218"/>
          </a:xfrm>
          <a:prstGeom prst="rect">
            <a:avLst/>
          </a:prstGeom>
          <a:noFill/>
        </p:spPr>
        <p:txBody>
          <a:bodyPr wrap="square" rtlCol="0">
            <a:spAutoFit/>
          </a:bodyPr>
          <a:lstStyle/>
          <a:p>
            <a:r>
              <a:rPr lang="en-US" sz="1600" dirty="0" err="1">
                <a:cs typeface="Franklin Gothic Medium"/>
              </a:rPr>
              <a:t>Simberloff</a:t>
            </a:r>
            <a:r>
              <a:rPr lang="en-US" sz="1600" dirty="0">
                <a:cs typeface="Franklin Gothic Medium"/>
              </a:rPr>
              <a:t>. 1969. </a:t>
            </a:r>
            <a:r>
              <a:rPr lang="en-US" sz="1600" i="1" dirty="0">
                <a:cs typeface="Franklin Gothic Medium"/>
              </a:rPr>
              <a:t>Ecology.</a:t>
            </a:r>
            <a:endParaRPr lang="en-US" sz="1600" dirty="0">
              <a:cs typeface="Franklin Gothic Medium"/>
            </a:endParaRPr>
          </a:p>
          <a:p>
            <a:r>
              <a:rPr lang="en-US" sz="1600" dirty="0">
                <a:cs typeface="Franklin Gothic Medium"/>
              </a:rPr>
              <a:t>Wilson and </a:t>
            </a:r>
            <a:r>
              <a:rPr lang="en-US" sz="1600" dirty="0" err="1">
                <a:cs typeface="Franklin Gothic Medium"/>
              </a:rPr>
              <a:t>Simberloff</a:t>
            </a:r>
            <a:r>
              <a:rPr lang="en-US" sz="1600" dirty="0">
                <a:cs typeface="Franklin Gothic Medium"/>
              </a:rPr>
              <a:t>. 1969. </a:t>
            </a:r>
            <a:r>
              <a:rPr lang="en-US" sz="1600" i="1" dirty="0">
                <a:cs typeface="Franklin Gothic Medium"/>
              </a:rPr>
              <a:t>Ecology.</a:t>
            </a:r>
          </a:p>
          <a:p>
            <a:r>
              <a:rPr lang="en-US" sz="1600" dirty="0" err="1">
                <a:cs typeface="Franklin Gothic Medium"/>
              </a:rPr>
              <a:t>Simberloff</a:t>
            </a:r>
            <a:r>
              <a:rPr lang="en-US" sz="1600" dirty="0">
                <a:cs typeface="Franklin Gothic Medium"/>
              </a:rPr>
              <a:t> and Wilson. 1969. </a:t>
            </a:r>
            <a:r>
              <a:rPr lang="en-US" sz="1600" i="1" dirty="0">
                <a:cs typeface="Franklin Gothic Medium"/>
              </a:rPr>
              <a:t>Ecology.</a:t>
            </a:r>
          </a:p>
          <a:p>
            <a:endParaRPr lang="en-US" sz="1600" dirty="0">
              <a:cs typeface="Franklin Gothic Medium"/>
            </a:endParaRPr>
          </a:p>
        </p:txBody>
      </p:sp>
      <p:pic>
        <p:nvPicPr>
          <p:cNvPr id="5" name="Picture 4" descr="Diagram&#10;&#10;Description automatically generated">
            <a:extLst>
              <a:ext uri="{FF2B5EF4-FFF2-40B4-BE49-F238E27FC236}">
                <a16:creationId xmlns:a16="http://schemas.microsoft.com/office/drawing/2014/main" id="{BF89E256-EACE-EF40-E710-54382C6F72FF}"/>
              </a:ext>
            </a:extLst>
          </p:cNvPr>
          <p:cNvPicPr>
            <a:picLocks noChangeAspect="1"/>
          </p:cNvPicPr>
          <p:nvPr/>
        </p:nvPicPr>
        <p:blipFill>
          <a:blip r:embed="rId3"/>
          <a:stretch>
            <a:fillRect/>
          </a:stretch>
        </p:blipFill>
        <p:spPr>
          <a:xfrm>
            <a:off x="0" y="1365181"/>
            <a:ext cx="4849530" cy="2924894"/>
          </a:xfrm>
          <a:prstGeom prst="rect">
            <a:avLst/>
          </a:prstGeom>
        </p:spPr>
      </p:pic>
      <p:pic>
        <p:nvPicPr>
          <p:cNvPr id="8" name="Picture 7" descr="Diagram&#10;&#10;Description automatically generated">
            <a:extLst>
              <a:ext uri="{FF2B5EF4-FFF2-40B4-BE49-F238E27FC236}">
                <a16:creationId xmlns:a16="http://schemas.microsoft.com/office/drawing/2014/main" id="{F528704E-BBBA-5DE5-5D64-ABD0A8DE2B56}"/>
              </a:ext>
            </a:extLst>
          </p:cNvPr>
          <p:cNvPicPr>
            <a:picLocks noChangeAspect="1"/>
          </p:cNvPicPr>
          <p:nvPr/>
        </p:nvPicPr>
        <p:blipFill>
          <a:blip r:embed="rId4"/>
          <a:stretch>
            <a:fillRect/>
          </a:stretch>
        </p:blipFill>
        <p:spPr>
          <a:xfrm>
            <a:off x="2312276" y="4030372"/>
            <a:ext cx="2236834" cy="2163021"/>
          </a:xfrm>
          <a:prstGeom prst="rect">
            <a:avLst/>
          </a:prstGeom>
        </p:spPr>
      </p:pic>
      <p:pic>
        <p:nvPicPr>
          <p:cNvPr id="9" name="Picture 8" descr="A picture containing text, water, boat, river&#10;&#10;Description automatically generated">
            <a:extLst>
              <a:ext uri="{FF2B5EF4-FFF2-40B4-BE49-F238E27FC236}">
                <a16:creationId xmlns:a16="http://schemas.microsoft.com/office/drawing/2014/main" id="{BB09DC04-BADD-68A8-5405-F14B9ED33CD5}"/>
              </a:ext>
            </a:extLst>
          </p:cNvPr>
          <p:cNvPicPr>
            <a:picLocks noChangeAspect="1"/>
          </p:cNvPicPr>
          <p:nvPr/>
        </p:nvPicPr>
        <p:blipFill rotWithShape="1">
          <a:blip r:embed="rId5"/>
          <a:srcRect l="3245" b="1175"/>
          <a:stretch/>
        </p:blipFill>
        <p:spPr>
          <a:xfrm>
            <a:off x="4666153" y="1438128"/>
            <a:ext cx="4114143" cy="4807241"/>
          </a:xfrm>
          <a:prstGeom prst="rect">
            <a:avLst/>
          </a:prstGeom>
        </p:spPr>
      </p:pic>
      <p:sp>
        <p:nvSpPr>
          <p:cNvPr id="10" name="TextBox 9">
            <a:extLst>
              <a:ext uri="{FF2B5EF4-FFF2-40B4-BE49-F238E27FC236}">
                <a16:creationId xmlns:a16="http://schemas.microsoft.com/office/drawing/2014/main" id="{E2C34BE7-5D02-DCE9-5E78-0701AEE673AD}"/>
              </a:ext>
            </a:extLst>
          </p:cNvPr>
          <p:cNvSpPr txBox="1"/>
          <p:nvPr/>
        </p:nvSpPr>
        <p:spPr>
          <a:xfrm>
            <a:off x="8780296" y="1176635"/>
            <a:ext cx="3317112" cy="5632311"/>
          </a:xfrm>
          <a:prstGeom prst="rect">
            <a:avLst/>
          </a:prstGeom>
          <a:noFill/>
        </p:spPr>
        <p:txBody>
          <a:bodyPr wrap="square" rtlCol="0">
            <a:spAutoFit/>
          </a:bodyPr>
          <a:lstStyle/>
          <a:p>
            <a:pPr marL="285750" indent="-285750">
              <a:buFont typeface="Arial" panose="020B0604020202020204" pitchFamily="34" charset="0"/>
              <a:buChar char="•"/>
            </a:pPr>
            <a:r>
              <a:rPr lang="en-US" dirty="0">
                <a:cs typeface="Franklin Gothic Medium"/>
              </a:rPr>
              <a:t>Wilson and </a:t>
            </a:r>
            <a:r>
              <a:rPr lang="en-US" dirty="0" err="1">
                <a:cs typeface="Franklin Gothic Medium"/>
              </a:rPr>
              <a:t>Simberloff</a:t>
            </a:r>
            <a:r>
              <a:rPr lang="en-US" dirty="0">
                <a:cs typeface="Franklin Gothic Medium"/>
              </a:rPr>
              <a:t> identified seven mangrove islands in the Florida Keys varying in size from 11-18m in diameter and catalogued their fauna (all arthropods). </a:t>
            </a:r>
          </a:p>
          <a:p>
            <a:pPr marL="285750" indent="-285750">
              <a:buFont typeface="Arial" panose="020B0604020202020204" pitchFamily="34" charset="0"/>
              <a:buChar char="•"/>
            </a:pPr>
            <a:r>
              <a:rPr lang="en-US" dirty="0">
                <a:cs typeface="Franklin Gothic Medium"/>
              </a:rPr>
              <a:t>They also conducted surveys across the keys to quantify the entire possible “source” pool to the islands.</a:t>
            </a:r>
          </a:p>
          <a:p>
            <a:pPr marL="285750" indent="-285750">
              <a:buFont typeface="Arial" panose="020B0604020202020204" pitchFamily="34" charset="0"/>
              <a:buChar char="•"/>
            </a:pPr>
            <a:r>
              <a:rPr lang="en-US" dirty="0">
                <a:cs typeface="Franklin Gothic Medium"/>
              </a:rPr>
              <a:t>The experimental islands were then fumigated with methyl bromide at levels lethal to arthropods but not to plants.</a:t>
            </a:r>
          </a:p>
          <a:p>
            <a:pPr marL="285750" indent="-285750">
              <a:buFont typeface="Arial" panose="020B0604020202020204" pitchFamily="34" charset="0"/>
              <a:buChar char="•"/>
            </a:pPr>
            <a:r>
              <a:rPr lang="en-US" dirty="0">
                <a:cs typeface="Franklin Gothic Medium"/>
              </a:rPr>
              <a:t>They catalogued their progressive recolonization after fumigation, tracking its predictability based on size and distance of these islands to the source pool.</a:t>
            </a:r>
          </a:p>
        </p:txBody>
      </p:sp>
      <p:sp>
        <p:nvSpPr>
          <p:cNvPr id="3" name="Rectangle 2">
            <a:extLst>
              <a:ext uri="{FF2B5EF4-FFF2-40B4-BE49-F238E27FC236}">
                <a16:creationId xmlns:a16="http://schemas.microsoft.com/office/drawing/2014/main" id="{477C103E-2779-31AA-5529-01CD31D05A3E}"/>
              </a:ext>
            </a:extLst>
          </p:cNvPr>
          <p:cNvSpPr/>
          <p:nvPr/>
        </p:nvSpPr>
        <p:spPr>
          <a:xfrm>
            <a:off x="8798476" y="5021179"/>
            <a:ext cx="3317112" cy="1836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45328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D41678F-E8D9-F225-5A33-7BC0A7D066C9}"/>
              </a:ext>
            </a:extLst>
          </p:cNvPr>
          <p:cNvSpPr txBox="1">
            <a:spLocks/>
          </p:cNvSpPr>
          <p:nvPr/>
        </p:nvSpPr>
        <p:spPr>
          <a:xfrm>
            <a:off x="1326760" y="49054"/>
            <a:ext cx="95384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Wilson and </a:t>
            </a:r>
            <a:r>
              <a:rPr lang="en-US" sz="3200" dirty="0" err="1">
                <a:latin typeface="+mn-lt"/>
              </a:rPr>
              <a:t>Simberloff</a:t>
            </a:r>
            <a:r>
              <a:rPr lang="en-US" sz="3200" dirty="0">
                <a:latin typeface="+mn-lt"/>
              </a:rPr>
              <a:t> field-tested island biogeography theory in the Florida Keys!</a:t>
            </a:r>
          </a:p>
        </p:txBody>
      </p:sp>
      <p:sp>
        <p:nvSpPr>
          <p:cNvPr id="2" name="TextBox 1">
            <a:extLst>
              <a:ext uri="{FF2B5EF4-FFF2-40B4-BE49-F238E27FC236}">
                <a16:creationId xmlns:a16="http://schemas.microsoft.com/office/drawing/2014/main" id="{BD493308-78C7-A9D0-A572-8CB99E8CF457}"/>
              </a:ext>
            </a:extLst>
          </p:cNvPr>
          <p:cNvSpPr txBox="1"/>
          <p:nvPr/>
        </p:nvSpPr>
        <p:spPr>
          <a:xfrm>
            <a:off x="0" y="6026818"/>
            <a:ext cx="6096000" cy="1077218"/>
          </a:xfrm>
          <a:prstGeom prst="rect">
            <a:avLst/>
          </a:prstGeom>
          <a:noFill/>
        </p:spPr>
        <p:txBody>
          <a:bodyPr wrap="square" rtlCol="0">
            <a:spAutoFit/>
          </a:bodyPr>
          <a:lstStyle/>
          <a:p>
            <a:r>
              <a:rPr lang="en-US" sz="1600" dirty="0" err="1">
                <a:cs typeface="Franklin Gothic Medium"/>
              </a:rPr>
              <a:t>Simberloff</a:t>
            </a:r>
            <a:r>
              <a:rPr lang="en-US" sz="1600" dirty="0">
                <a:cs typeface="Franklin Gothic Medium"/>
              </a:rPr>
              <a:t>. 1969. </a:t>
            </a:r>
            <a:r>
              <a:rPr lang="en-US" sz="1600" i="1" dirty="0">
                <a:cs typeface="Franklin Gothic Medium"/>
              </a:rPr>
              <a:t>Ecology.</a:t>
            </a:r>
            <a:endParaRPr lang="en-US" sz="1600" dirty="0">
              <a:cs typeface="Franklin Gothic Medium"/>
            </a:endParaRPr>
          </a:p>
          <a:p>
            <a:r>
              <a:rPr lang="en-US" sz="1600" dirty="0">
                <a:cs typeface="Franklin Gothic Medium"/>
              </a:rPr>
              <a:t>Wilson and </a:t>
            </a:r>
            <a:r>
              <a:rPr lang="en-US" sz="1600" dirty="0" err="1">
                <a:cs typeface="Franklin Gothic Medium"/>
              </a:rPr>
              <a:t>Simberloff</a:t>
            </a:r>
            <a:r>
              <a:rPr lang="en-US" sz="1600" dirty="0">
                <a:cs typeface="Franklin Gothic Medium"/>
              </a:rPr>
              <a:t>. 1969. </a:t>
            </a:r>
            <a:r>
              <a:rPr lang="en-US" sz="1600" i="1" dirty="0">
                <a:cs typeface="Franklin Gothic Medium"/>
              </a:rPr>
              <a:t>Ecology.</a:t>
            </a:r>
          </a:p>
          <a:p>
            <a:r>
              <a:rPr lang="en-US" sz="1600" dirty="0" err="1">
                <a:cs typeface="Franklin Gothic Medium"/>
              </a:rPr>
              <a:t>Simberloff</a:t>
            </a:r>
            <a:r>
              <a:rPr lang="en-US" sz="1600" dirty="0">
                <a:cs typeface="Franklin Gothic Medium"/>
              </a:rPr>
              <a:t> and Wilson. 1969. </a:t>
            </a:r>
            <a:r>
              <a:rPr lang="en-US" sz="1600" i="1" dirty="0">
                <a:cs typeface="Franklin Gothic Medium"/>
              </a:rPr>
              <a:t>Ecology.</a:t>
            </a:r>
          </a:p>
          <a:p>
            <a:endParaRPr lang="en-US" sz="1600" dirty="0">
              <a:cs typeface="Franklin Gothic Medium"/>
            </a:endParaRPr>
          </a:p>
        </p:txBody>
      </p:sp>
      <p:pic>
        <p:nvPicPr>
          <p:cNvPr id="5" name="Picture 4" descr="Diagram&#10;&#10;Description automatically generated">
            <a:extLst>
              <a:ext uri="{FF2B5EF4-FFF2-40B4-BE49-F238E27FC236}">
                <a16:creationId xmlns:a16="http://schemas.microsoft.com/office/drawing/2014/main" id="{BF89E256-EACE-EF40-E710-54382C6F72FF}"/>
              </a:ext>
            </a:extLst>
          </p:cNvPr>
          <p:cNvPicPr>
            <a:picLocks noChangeAspect="1"/>
          </p:cNvPicPr>
          <p:nvPr/>
        </p:nvPicPr>
        <p:blipFill>
          <a:blip r:embed="rId3"/>
          <a:stretch>
            <a:fillRect/>
          </a:stretch>
        </p:blipFill>
        <p:spPr>
          <a:xfrm>
            <a:off x="0" y="1365181"/>
            <a:ext cx="4849530" cy="2924894"/>
          </a:xfrm>
          <a:prstGeom prst="rect">
            <a:avLst/>
          </a:prstGeom>
        </p:spPr>
      </p:pic>
      <p:pic>
        <p:nvPicPr>
          <p:cNvPr id="8" name="Picture 7" descr="Diagram&#10;&#10;Description automatically generated">
            <a:extLst>
              <a:ext uri="{FF2B5EF4-FFF2-40B4-BE49-F238E27FC236}">
                <a16:creationId xmlns:a16="http://schemas.microsoft.com/office/drawing/2014/main" id="{F528704E-BBBA-5DE5-5D64-ABD0A8DE2B56}"/>
              </a:ext>
            </a:extLst>
          </p:cNvPr>
          <p:cNvPicPr>
            <a:picLocks noChangeAspect="1"/>
          </p:cNvPicPr>
          <p:nvPr/>
        </p:nvPicPr>
        <p:blipFill>
          <a:blip r:embed="rId4"/>
          <a:stretch>
            <a:fillRect/>
          </a:stretch>
        </p:blipFill>
        <p:spPr>
          <a:xfrm>
            <a:off x="2312276" y="4030372"/>
            <a:ext cx="2236834" cy="2163021"/>
          </a:xfrm>
          <a:prstGeom prst="rect">
            <a:avLst/>
          </a:prstGeom>
        </p:spPr>
      </p:pic>
      <p:pic>
        <p:nvPicPr>
          <p:cNvPr id="9" name="Picture 8" descr="A picture containing text, water, boat, river&#10;&#10;Description automatically generated">
            <a:extLst>
              <a:ext uri="{FF2B5EF4-FFF2-40B4-BE49-F238E27FC236}">
                <a16:creationId xmlns:a16="http://schemas.microsoft.com/office/drawing/2014/main" id="{BB09DC04-BADD-68A8-5405-F14B9ED33CD5}"/>
              </a:ext>
            </a:extLst>
          </p:cNvPr>
          <p:cNvPicPr>
            <a:picLocks noChangeAspect="1"/>
          </p:cNvPicPr>
          <p:nvPr/>
        </p:nvPicPr>
        <p:blipFill rotWithShape="1">
          <a:blip r:embed="rId5"/>
          <a:srcRect l="3245" b="1175"/>
          <a:stretch/>
        </p:blipFill>
        <p:spPr>
          <a:xfrm>
            <a:off x="4666153" y="1438128"/>
            <a:ext cx="4114143" cy="4807241"/>
          </a:xfrm>
          <a:prstGeom prst="rect">
            <a:avLst/>
          </a:prstGeom>
        </p:spPr>
      </p:pic>
      <p:sp>
        <p:nvSpPr>
          <p:cNvPr id="10" name="TextBox 9">
            <a:extLst>
              <a:ext uri="{FF2B5EF4-FFF2-40B4-BE49-F238E27FC236}">
                <a16:creationId xmlns:a16="http://schemas.microsoft.com/office/drawing/2014/main" id="{E2C34BE7-5D02-DCE9-5E78-0701AEE673AD}"/>
              </a:ext>
            </a:extLst>
          </p:cNvPr>
          <p:cNvSpPr txBox="1"/>
          <p:nvPr/>
        </p:nvSpPr>
        <p:spPr>
          <a:xfrm>
            <a:off x="8780296" y="1176635"/>
            <a:ext cx="3317112" cy="5632311"/>
          </a:xfrm>
          <a:prstGeom prst="rect">
            <a:avLst/>
          </a:prstGeom>
          <a:noFill/>
        </p:spPr>
        <p:txBody>
          <a:bodyPr wrap="square" rtlCol="0">
            <a:spAutoFit/>
          </a:bodyPr>
          <a:lstStyle/>
          <a:p>
            <a:pPr marL="285750" indent="-285750">
              <a:buFont typeface="Arial" panose="020B0604020202020204" pitchFamily="34" charset="0"/>
              <a:buChar char="•"/>
            </a:pPr>
            <a:r>
              <a:rPr lang="en-US" dirty="0">
                <a:cs typeface="Franklin Gothic Medium"/>
              </a:rPr>
              <a:t>Wilson and </a:t>
            </a:r>
            <a:r>
              <a:rPr lang="en-US" dirty="0" err="1">
                <a:cs typeface="Franklin Gothic Medium"/>
              </a:rPr>
              <a:t>Simberloff</a:t>
            </a:r>
            <a:r>
              <a:rPr lang="en-US" dirty="0">
                <a:cs typeface="Franklin Gothic Medium"/>
              </a:rPr>
              <a:t> identified seven mangrove islands in the Florida Keys varying in size from 11-18m in diameter and catalogued their fauna (all arthropods). </a:t>
            </a:r>
          </a:p>
          <a:p>
            <a:pPr marL="285750" indent="-285750">
              <a:buFont typeface="Arial" panose="020B0604020202020204" pitchFamily="34" charset="0"/>
              <a:buChar char="•"/>
            </a:pPr>
            <a:r>
              <a:rPr lang="en-US" dirty="0">
                <a:cs typeface="Franklin Gothic Medium"/>
              </a:rPr>
              <a:t>They also conducted surveys across the keys to quantify the entire possible “source” pool to the islands.</a:t>
            </a:r>
          </a:p>
          <a:p>
            <a:pPr marL="285750" indent="-285750">
              <a:buFont typeface="Arial" panose="020B0604020202020204" pitchFamily="34" charset="0"/>
              <a:buChar char="•"/>
            </a:pPr>
            <a:r>
              <a:rPr lang="en-US" dirty="0">
                <a:cs typeface="Franklin Gothic Medium"/>
              </a:rPr>
              <a:t>The experimental islands were then fumigated with methyl bromide at levels lethal to arthropods but not to plants.</a:t>
            </a:r>
          </a:p>
          <a:p>
            <a:pPr marL="285750" indent="-285750">
              <a:buFont typeface="Arial" panose="020B0604020202020204" pitchFamily="34" charset="0"/>
              <a:buChar char="•"/>
            </a:pPr>
            <a:r>
              <a:rPr lang="en-US" dirty="0">
                <a:cs typeface="Franklin Gothic Medium"/>
              </a:rPr>
              <a:t>They catalogued their progressive recolonization after fumigation, tracking its predictability based on size and distance of these islands to the source pool.</a:t>
            </a:r>
          </a:p>
        </p:txBody>
      </p:sp>
    </p:spTree>
    <p:extLst>
      <p:ext uri="{BB962C8B-B14F-4D97-AF65-F5344CB8AC3E}">
        <p14:creationId xmlns:p14="http://schemas.microsoft.com/office/powerpoint/2010/main" val="35182710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Picture 4" descr="Island Biogeography - E. O Wilson">
            <a:extLst>
              <a:ext uri="{FF2B5EF4-FFF2-40B4-BE49-F238E27FC236}">
                <a16:creationId xmlns:a16="http://schemas.microsoft.com/office/drawing/2014/main" id="{E3386019-D65B-3BA3-78F2-A8217340F9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6408" y="4516176"/>
            <a:ext cx="2801590" cy="215435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D493308-78C7-A9D0-A572-8CB99E8CF457}"/>
              </a:ext>
            </a:extLst>
          </p:cNvPr>
          <p:cNvSpPr txBox="1"/>
          <p:nvPr/>
        </p:nvSpPr>
        <p:spPr>
          <a:xfrm>
            <a:off x="11898" y="5984776"/>
            <a:ext cx="6096000" cy="1077218"/>
          </a:xfrm>
          <a:prstGeom prst="rect">
            <a:avLst/>
          </a:prstGeom>
          <a:noFill/>
        </p:spPr>
        <p:txBody>
          <a:bodyPr wrap="square" rtlCol="0">
            <a:spAutoFit/>
          </a:bodyPr>
          <a:lstStyle/>
          <a:p>
            <a:r>
              <a:rPr lang="en-US" sz="1600" dirty="0" err="1">
                <a:cs typeface="Franklin Gothic Medium"/>
              </a:rPr>
              <a:t>Simberloff</a:t>
            </a:r>
            <a:r>
              <a:rPr lang="en-US" sz="1600" dirty="0">
                <a:cs typeface="Franklin Gothic Medium"/>
              </a:rPr>
              <a:t>. 1969. </a:t>
            </a:r>
            <a:r>
              <a:rPr lang="en-US" sz="1600" i="1" dirty="0">
                <a:cs typeface="Franklin Gothic Medium"/>
              </a:rPr>
              <a:t>Ecology.</a:t>
            </a:r>
            <a:endParaRPr lang="en-US" sz="1600" dirty="0">
              <a:cs typeface="Franklin Gothic Medium"/>
            </a:endParaRPr>
          </a:p>
          <a:p>
            <a:r>
              <a:rPr lang="en-US" sz="1600" dirty="0">
                <a:cs typeface="Franklin Gothic Medium"/>
              </a:rPr>
              <a:t>Wilson and </a:t>
            </a:r>
            <a:r>
              <a:rPr lang="en-US" sz="1600" dirty="0" err="1">
                <a:cs typeface="Franklin Gothic Medium"/>
              </a:rPr>
              <a:t>Simberloff</a:t>
            </a:r>
            <a:r>
              <a:rPr lang="en-US" sz="1600" dirty="0">
                <a:cs typeface="Franklin Gothic Medium"/>
              </a:rPr>
              <a:t>. 1969. </a:t>
            </a:r>
            <a:r>
              <a:rPr lang="en-US" sz="1600" i="1" dirty="0">
                <a:cs typeface="Franklin Gothic Medium"/>
              </a:rPr>
              <a:t>Ecology.</a:t>
            </a:r>
          </a:p>
          <a:p>
            <a:r>
              <a:rPr lang="en-US" sz="1600" dirty="0" err="1">
                <a:cs typeface="Franklin Gothic Medium"/>
              </a:rPr>
              <a:t>Simberloff</a:t>
            </a:r>
            <a:r>
              <a:rPr lang="en-US" sz="1600" dirty="0">
                <a:cs typeface="Franklin Gothic Medium"/>
              </a:rPr>
              <a:t> and Wilson. 1969. </a:t>
            </a:r>
            <a:r>
              <a:rPr lang="en-US" sz="1600" i="1" dirty="0">
                <a:cs typeface="Franklin Gothic Medium"/>
              </a:rPr>
              <a:t>Ecology.</a:t>
            </a:r>
          </a:p>
          <a:p>
            <a:endParaRPr lang="en-US" sz="1600" dirty="0">
              <a:cs typeface="Franklin Gothic Medium"/>
            </a:endParaRPr>
          </a:p>
        </p:txBody>
      </p:sp>
      <p:sp>
        <p:nvSpPr>
          <p:cNvPr id="5" name="TextBox 4">
            <a:extLst>
              <a:ext uri="{FF2B5EF4-FFF2-40B4-BE49-F238E27FC236}">
                <a16:creationId xmlns:a16="http://schemas.microsoft.com/office/drawing/2014/main" id="{91DD31E5-C41E-38C6-1A2C-6E2B3039ECEA}"/>
              </a:ext>
            </a:extLst>
          </p:cNvPr>
          <p:cNvSpPr txBox="1"/>
          <p:nvPr/>
        </p:nvSpPr>
        <p:spPr>
          <a:xfrm>
            <a:off x="6369269" y="1376855"/>
            <a:ext cx="5728139" cy="3477875"/>
          </a:xfrm>
          <a:prstGeom prst="rect">
            <a:avLst/>
          </a:prstGeom>
          <a:noFill/>
        </p:spPr>
        <p:txBody>
          <a:bodyPr wrap="square" rtlCol="0">
            <a:spAutoFit/>
          </a:bodyPr>
          <a:lstStyle/>
          <a:p>
            <a:pPr marL="285750" indent="-285750">
              <a:buFont typeface="Arial" panose="020B0604020202020204" pitchFamily="34" charset="0"/>
              <a:buChar char="•"/>
            </a:pPr>
            <a:r>
              <a:rPr lang="en-US" sz="2000" dirty="0">
                <a:cs typeface="Franklin Gothic Medium"/>
              </a:rPr>
              <a:t>Islands were recolonized to pre-defaunation levels rapidly, within a year!</a:t>
            </a:r>
          </a:p>
          <a:p>
            <a:pPr marL="285750" indent="-285750">
              <a:buFont typeface="Arial" panose="020B0604020202020204" pitchFamily="34" charset="0"/>
              <a:buChar char="•"/>
            </a:pPr>
            <a:r>
              <a:rPr lang="en-US" sz="2000" dirty="0">
                <a:cs typeface="Franklin Gothic Medium"/>
              </a:rPr>
              <a:t>Though the equilibrium number of species was the same, the identity was quite different – only about 40% similar to the original censuses.</a:t>
            </a:r>
          </a:p>
          <a:p>
            <a:pPr marL="285750" indent="-285750">
              <a:buFont typeface="Arial" panose="020B0604020202020204" pitchFamily="34" charset="0"/>
              <a:buChar char="•"/>
            </a:pPr>
            <a:r>
              <a:rPr lang="en-US" sz="2000" dirty="0">
                <a:cs typeface="Franklin Gothic Medium"/>
              </a:rPr>
              <a:t>Strong flyers recolonized first but were eventually replaced (outcompeted) by better competitors (typically ants) – in keeping with theories of faunal succession.</a:t>
            </a:r>
          </a:p>
          <a:p>
            <a:pPr marL="285750" indent="-285750">
              <a:buFont typeface="Arial" panose="020B0604020202020204" pitchFamily="34" charset="0"/>
              <a:buChar char="•"/>
            </a:pPr>
            <a:r>
              <a:rPr lang="en-US" sz="2000" dirty="0">
                <a:cs typeface="Franklin Gothic Medium"/>
              </a:rPr>
              <a:t>The islands farthest from the mainland were the slowest to recolonize.</a:t>
            </a:r>
          </a:p>
        </p:txBody>
      </p:sp>
      <p:pic>
        <p:nvPicPr>
          <p:cNvPr id="8" name="Picture 7" descr="Diagram&#10;&#10;Description automatically generated with low confidence">
            <a:extLst>
              <a:ext uri="{FF2B5EF4-FFF2-40B4-BE49-F238E27FC236}">
                <a16:creationId xmlns:a16="http://schemas.microsoft.com/office/drawing/2014/main" id="{604ABDB6-2AD2-3A52-4EAF-851DEEA5D0DC}"/>
              </a:ext>
            </a:extLst>
          </p:cNvPr>
          <p:cNvPicPr>
            <a:picLocks noChangeAspect="1"/>
          </p:cNvPicPr>
          <p:nvPr/>
        </p:nvPicPr>
        <p:blipFill>
          <a:blip r:embed="rId4"/>
          <a:stretch>
            <a:fillRect/>
          </a:stretch>
        </p:blipFill>
        <p:spPr>
          <a:xfrm>
            <a:off x="388555" y="1113880"/>
            <a:ext cx="5626976" cy="4379572"/>
          </a:xfrm>
          <a:prstGeom prst="rect">
            <a:avLst/>
          </a:prstGeom>
        </p:spPr>
      </p:pic>
      <p:sp>
        <p:nvSpPr>
          <p:cNvPr id="3" name="Title 1">
            <a:extLst>
              <a:ext uri="{FF2B5EF4-FFF2-40B4-BE49-F238E27FC236}">
                <a16:creationId xmlns:a16="http://schemas.microsoft.com/office/drawing/2014/main" id="{790565E5-0156-7676-CD57-4049A68B3F4A}"/>
              </a:ext>
            </a:extLst>
          </p:cNvPr>
          <p:cNvSpPr txBox="1">
            <a:spLocks/>
          </p:cNvSpPr>
          <p:nvPr/>
        </p:nvSpPr>
        <p:spPr>
          <a:xfrm>
            <a:off x="1326760" y="49054"/>
            <a:ext cx="95384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Wilson and </a:t>
            </a:r>
            <a:r>
              <a:rPr lang="en-US" sz="3200" dirty="0" err="1">
                <a:latin typeface="+mn-lt"/>
              </a:rPr>
              <a:t>Simberloff</a:t>
            </a:r>
            <a:r>
              <a:rPr lang="en-US" sz="3200" dirty="0">
                <a:latin typeface="+mn-lt"/>
              </a:rPr>
              <a:t> field-tested island biogeography theory in the Florida Keys!</a:t>
            </a:r>
          </a:p>
        </p:txBody>
      </p:sp>
      <p:sp>
        <p:nvSpPr>
          <p:cNvPr id="4" name="Rectangle 3">
            <a:extLst>
              <a:ext uri="{FF2B5EF4-FFF2-40B4-BE49-F238E27FC236}">
                <a16:creationId xmlns:a16="http://schemas.microsoft.com/office/drawing/2014/main" id="{741A734B-3F55-162F-D92E-DB0043C84EB0}"/>
              </a:ext>
            </a:extLst>
          </p:cNvPr>
          <p:cNvSpPr/>
          <p:nvPr/>
        </p:nvSpPr>
        <p:spPr>
          <a:xfrm>
            <a:off x="6369268" y="2062481"/>
            <a:ext cx="5728139" cy="2515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0E2966E-B3B0-A176-1B8A-5E60AF7BD579}"/>
              </a:ext>
            </a:extLst>
          </p:cNvPr>
          <p:cNvSpPr/>
          <p:nvPr/>
        </p:nvSpPr>
        <p:spPr>
          <a:xfrm>
            <a:off x="6364818" y="2999812"/>
            <a:ext cx="2801590" cy="2695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74113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Picture 4" descr="Island Biogeography - E. O Wilson">
            <a:extLst>
              <a:ext uri="{FF2B5EF4-FFF2-40B4-BE49-F238E27FC236}">
                <a16:creationId xmlns:a16="http://schemas.microsoft.com/office/drawing/2014/main" id="{E3386019-D65B-3BA3-78F2-A8217340F9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6408" y="4516176"/>
            <a:ext cx="2801590" cy="215435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D493308-78C7-A9D0-A572-8CB99E8CF457}"/>
              </a:ext>
            </a:extLst>
          </p:cNvPr>
          <p:cNvSpPr txBox="1"/>
          <p:nvPr/>
        </p:nvSpPr>
        <p:spPr>
          <a:xfrm>
            <a:off x="11898" y="5984776"/>
            <a:ext cx="6096000" cy="1077218"/>
          </a:xfrm>
          <a:prstGeom prst="rect">
            <a:avLst/>
          </a:prstGeom>
          <a:noFill/>
        </p:spPr>
        <p:txBody>
          <a:bodyPr wrap="square" rtlCol="0">
            <a:spAutoFit/>
          </a:bodyPr>
          <a:lstStyle/>
          <a:p>
            <a:r>
              <a:rPr lang="en-US" sz="1600" dirty="0" err="1">
                <a:cs typeface="Franklin Gothic Medium"/>
              </a:rPr>
              <a:t>Simberloff</a:t>
            </a:r>
            <a:r>
              <a:rPr lang="en-US" sz="1600" dirty="0">
                <a:cs typeface="Franklin Gothic Medium"/>
              </a:rPr>
              <a:t>. 1969. </a:t>
            </a:r>
            <a:r>
              <a:rPr lang="en-US" sz="1600" i="1" dirty="0">
                <a:cs typeface="Franklin Gothic Medium"/>
              </a:rPr>
              <a:t>Ecology.</a:t>
            </a:r>
            <a:endParaRPr lang="en-US" sz="1600" dirty="0">
              <a:cs typeface="Franklin Gothic Medium"/>
            </a:endParaRPr>
          </a:p>
          <a:p>
            <a:r>
              <a:rPr lang="en-US" sz="1600" dirty="0">
                <a:cs typeface="Franklin Gothic Medium"/>
              </a:rPr>
              <a:t>Wilson and </a:t>
            </a:r>
            <a:r>
              <a:rPr lang="en-US" sz="1600" dirty="0" err="1">
                <a:cs typeface="Franklin Gothic Medium"/>
              </a:rPr>
              <a:t>Simberloff</a:t>
            </a:r>
            <a:r>
              <a:rPr lang="en-US" sz="1600" dirty="0">
                <a:cs typeface="Franklin Gothic Medium"/>
              </a:rPr>
              <a:t>. 1969. </a:t>
            </a:r>
            <a:r>
              <a:rPr lang="en-US" sz="1600" i="1" dirty="0">
                <a:cs typeface="Franklin Gothic Medium"/>
              </a:rPr>
              <a:t>Ecology.</a:t>
            </a:r>
          </a:p>
          <a:p>
            <a:r>
              <a:rPr lang="en-US" sz="1600" dirty="0" err="1">
                <a:cs typeface="Franklin Gothic Medium"/>
              </a:rPr>
              <a:t>Simberloff</a:t>
            </a:r>
            <a:r>
              <a:rPr lang="en-US" sz="1600" dirty="0">
                <a:cs typeface="Franklin Gothic Medium"/>
              </a:rPr>
              <a:t> and Wilson. 1969. </a:t>
            </a:r>
            <a:r>
              <a:rPr lang="en-US" sz="1600" i="1" dirty="0">
                <a:cs typeface="Franklin Gothic Medium"/>
              </a:rPr>
              <a:t>Ecology.</a:t>
            </a:r>
          </a:p>
          <a:p>
            <a:endParaRPr lang="en-US" sz="1600" dirty="0">
              <a:cs typeface="Franklin Gothic Medium"/>
            </a:endParaRPr>
          </a:p>
        </p:txBody>
      </p:sp>
      <p:sp>
        <p:nvSpPr>
          <p:cNvPr id="5" name="TextBox 4">
            <a:extLst>
              <a:ext uri="{FF2B5EF4-FFF2-40B4-BE49-F238E27FC236}">
                <a16:creationId xmlns:a16="http://schemas.microsoft.com/office/drawing/2014/main" id="{91DD31E5-C41E-38C6-1A2C-6E2B3039ECEA}"/>
              </a:ext>
            </a:extLst>
          </p:cNvPr>
          <p:cNvSpPr txBox="1"/>
          <p:nvPr/>
        </p:nvSpPr>
        <p:spPr>
          <a:xfrm>
            <a:off x="6369269" y="1376855"/>
            <a:ext cx="5728139" cy="3477875"/>
          </a:xfrm>
          <a:prstGeom prst="rect">
            <a:avLst/>
          </a:prstGeom>
          <a:noFill/>
        </p:spPr>
        <p:txBody>
          <a:bodyPr wrap="square" rtlCol="0">
            <a:spAutoFit/>
          </a:bodyPr>
          <a:lstStyle/>
          <a:p>
            <a:pPr marL="285750" indent="-285750">
              <a:buFont typeface="Arial" panose="020B0604020202020204" pitchFamily="34" charset="0"/>
              <a:buChar char="•"/>
            </a:pPr>
            <a:r>
              <a:rPr lang="en-US" sz="2000" dirty="0">
                <a:cs typeface="Franklin Gothic Medium"/>
              </a:rPr>
              <a:t>Islands were recolonized to pre-defaunation levels rapidly, within a year!</a:t>
            </a:r>
          </a:p>
          <a:p>
            <a:pPr marL="285750" indent="-285750">
              <a:buFont typeface="Arial" panose="020B0604020202020204" pitchFamily="34" charset="0"/>
              <a:buChar char="•"/>
            </a:pPr>
            <a:r>
              <a:rPr lang="en-US" sz="2000" dirty="0">
                <a:cs typeface="Franklin Gothic Medium"/>
              </a:rPr>
              <a:t>Though the equilibrium number of species was the same, the identity was quite different – only about 40% similar to the original censuses.</a:t>
            </a:r>
          </a:p>
          <a:p>
            <a:pPr marL="285750" indent="-285750">
              <a:buFont typeface="Arial" panose="020B0604020202020204" pitchFamily="34" charset="0"/>
              <a:buChar char="•"/>
            </a:pPr>
            <a:r>
              <a:rPr lang="en-US" sz="2000" dirty="0">
                <a:cs typeface="Franklin Gothic Medium"/>
              </a:rPr>
              <a:t>Strong flyers recolonized first but were eventually replaced (outcompeted) by better competitors (typically ants) – in keeping with theories of faunal succession.</a:t>
            </a:r>
          </a:p>
          <a:p>
            <a:pPr marL="285750" indent="-285750">
              <a:buFont typeface="Arial" panose="020B0604020202020204" pitchFamily="34" charset="0"/>
              <a:buChar char="•"/>
            </a:pPr>
            <a:r>
              <a:rPr lang="en-US" sz="2000" dirty="0">
                <a:cs typeface="Franklin Gothic Medium"/>
              </a:rPr>
              <a:t>The islands farthest from the mainland were the slowest to recolonize.</a:t>
            </a:r>
          </a:p>
        </p:txBody>
      </p:sp>
      <p:pic>
        <p:nvPicPr>
          <p:cNvPr id="8" name="Picture 7" descr="Diagram&#10;&#10;Description automatically generated with low confidence">
            <a:extLst>
              <a:ext uri="{FF2B5EF4-FFF2-40B4-BE49-F238E27FC236}">
                <a16:creationId xmlns:a16="http://schemas.microsoft.com/office/drawing/2014/main" id="{604ABDB6-2AD2-3A52-4EAF-851DEEA5D0DC}"/>
              </a:ext>
            </a:extLst>
          </p:cNvPr>
          <p:cNvPicPr>
            <a:picLocks noChangeAspect="1"/>
          </p:cNvPicPr>
          <p:nvPr/>
        </p:nvPicPr>
        <p:blipFill>
          <a:blip r:embed="rId4"/>
          <a:stretch>
            <a:fillRect/>
          </a:stretch>
        </p:blipFill>
        <p:spPr>
          <a:xfrm>
            <a:off x="388555" y="1113880"/>
            <a:ext cx="5626976" cy="4379572"/>
          </a:xfrm>
          <a:prstGeom prst="rect">
            <a:avLst/>
          </a:prstGeom>
        </p:spPr>
      </p:pic>
      <p:sp>
        <p:nvSpPr>
          <p:cNvPr id="3" name="Title 1">
            <a:extLst>
              <a:ext uri="{FF2B5EF4-FFF2-40B4-BE49-F238E27FC236}">
                <a16:creationId xmlns:a16="http://schemas.microsoft.com/office/drawing/2014/main" id="{790565E5-0156-7676-CD57-4049A68B3F4A}"/>
              </a:ext>
            </a:extLst>
          </p:cNvPr>
          <p:cNvSpPr txBox="1">
            <a:spLocks/>
          </p:cNvSpPr>
          <p:nvPr/>
        </p:nvSpPr>
        <p:spPr>
          <a:xfrm>
            <a:off x="1326760" y="49054"/>
            <a:ext cx="95384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Wilson and </a:t>
            </a:r>
            <a:r>
              <a:rPr lang="en-US" sz="3200" dirty="0" err="1">
                <a:latin typeface="+mn-lt"/>
              </a:rPr>
              <a:t>Simberloff</a:t>
            </a:r>
            <a:r>
              <a:rPr lang="en-US" sz="3200" dirty="0">
                <a:latin typeface="+mn-lt"/>
              </a:rPr>
              <a:t> field-tested island biogeography theory in the Florida Keys!</a:t>
            </a:r>
          </a:p>
        </p:txBody>
      </p:sp>
      <p:sp>
        <p:nvSpPr>
          <p:cNvPr id="4" name="Rectangle 3">
            <a:extLst>
              <a:ext uri="{FF2B5EF4-FFF2-40B4-BE49-F238E27FC236}">
                <a16:creationId xmlns:a16="http://schemas.microsoft.com/office/drawing/2014/main" id="{741A734B-3F55-162F-D92E-DB0043C84EB0}"/>
              </a:ext>
            </a:extLst>
          </p:cNvPr>
          <p:cNvSpPr/>
          <p:nvPr/>
        </p:nvSpPr>
        <p:spPr>
          <a:xfrm>
            <a:off x="6369268" y="2997574"/>
            <a:ext cx="5728139" cy="15805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0E2966E-B3B0-A176-1B8A-5E60AF7BD579}"/>
              </a:ext>
            </a:extLst>
          </p:cNvPr>
          <p:cNvSpPr/>
          <p:nvPr/>
        </p:nvSpPr>
        <p:spPr>
          <a:xfrm>
            <a:off x="6364818" y="2999812"/>
            <a:ext cx="2801590" cy="2695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9322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Picture 4" descr="Island Biogeography - E. O Wilson">
            <a:extLst>
              <a:ext uri="{FF2B5EF4-FFF2-40B4-BE49-F238E27FC236}">
                <a16:creationId xmlns:a16="http://schemas.microsoft.com/office/drawing/2014/main" id="{E3386019-D65B-3BA3-78F2-A8217340F9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6408" y="4516176"/>
            <a:ext cx="2801590" cy="215435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D493308-78C7-A9D0-A572-8CB99E8CF457}"/>
              </a:ext>
            </a:extLst>
          </p:cNvPr>
          <p:cNvSpPr txBox="1"/>
          <p:nvPr/>
        </p:nvSpPr>
        <p:spPr>
          <a:xfrm>
            <a:off x="11898" y="5984776"/>
            <a:ext cx="6096000" cy="1077218"/>
          </a:xfrm>
          <a:prstGeom prst="rect">
            <a:avLst/>
          </a:prstGeom>
          <a:noFill/>
        </p:spPr>
        <p:txBody>
          <a:bodyPr wrap="square" rtlCol="0">
            <a:spAutoFit/>
          </a:bodyPr>
          <a:lstStyle/>
          <a:p>
            <a:r>
              <a:rPr lang="en-US" sz="1600" dirty="0" err="1">
                <a:cs typeface="Franklin Gothic Medium"/>
              </a:rPr>
              <a:t>Simberloff</a:t>
            </a:r>
            <a:r>
              <a:rPr lang="en-US" sz="1600" dirty="0">
                <a:cs typeface="Franklin Gothic Medium"/>
              </a:rPr>
              <a:t>. 1969. </a:t>
            </a:r>
            <a:r>
              <a:rPr lang="en-US" sz="1600" i="1" dirty="0">
                <a:cs typeface="Franklin Gothic Medium"/>
              </a:rPr>
              <a:t>Ecology.</a:t>
            </a:r>
            <a:endParaRPr lang="en-US" sz="1600" dirty="0">
              <a:cs typeface="Franklin Gothic Medium"/>
            </a:endParaRPr>
          </a:p>
          <a:p>
            <a:r>
              <a:rPr lang="en-US" sz="1600" dirty="0">
                <a:cs typeface="Franklin Gothic Medium"/>
              </a:rPr>
              <a:t>Wilson and </a:t>
            </a:r>
            <a:r>
              <a:rPr lang="en-US" sz="1600" dirty="0" err="1">
                <a:cs typeface="Franklin Gothic Medium"/>
              </a:rPr>
              <a:t>Simberloff</a:t>
            </a:r>
            <a:r>
              <a:rPr lang="en-US" sz="1600" dirty="0">
                <a:cs typeface="Franklin Gothic Medium"/>
              </a:rPr>
              <a:t>. 1969. </a:t>
            </a:r>
            <a:r>
              <a:rPr lang="en-US" sz="1600" i="1" dirty="0">
                <a:cs typeface="Franklin Gothic Medium"/>
              </a:rPr>
              <a:t>Ecology.</a:t>
            </a:r>
          </a:p>
          <a:p>
            <a:r>
              <a:rPr lang="en-US" sz="1600" dirty="0" err="1">
                <a:cs typeface="Franklin Gothic Medium"/>
              </a:rPr>
              <a:t>Simberloff</a:t>
            </a:r>
            <a:r>
              <a:rPr lang="en-US" sz="1600" dirty="0">
                <a:cs typeface="Franklin Gothic Medium"/>
              </a:rPr>
              <a:t> and Wilson. 1969. </a:t>
            </a:r>
            <a:r>
              <a:rPr lang="en-US" sz="1600" i="1" dirty="0">
                <a:cs typeface="Franklin Gothic Medium"/>
              </a:rPr>
              <a:t>Ecology.</a:t>
            </a:r>
          </a:p>
          <a:p>
            <a:endParaRPr lang="en-US" sz="1600" dirty="0">
              <a:cs typeface="Franklin Gothic Medium"/>
            </a:endParaRPr>
          </a:p>
        </p:txBody>
      </p:sp>
      <p:sp>
        <p:nvSpPr>
          <p:cNvPr id="5" name="TextBox 4">
            <a:extLst>
              <a:ext uri="{FF2B5EF4-FFF2-40B4-BE49-F238E27FC236}">
                <a16:creationId xmlns:a16="http://schemas.microsoft.com/office/drawing/2014/main" id="{91DD31E5-C41E-38C6-1A2C-6E2B3039ECEA}"/>
              </a:ext>
            </a:extLst>
          </p:cNvPr>
          <p:cNvSpPr txBox="1"/>
          <p:nvPr/>
        </p:nvSpPr>
        <p:spPr>
          <a:xfrm>
            <a:off x="6369269" y="1376855"/>
            <a:ext cx="5728139" cy="3477875"/>
          </a:xfrm>
          <a:prstGeom prst="rect">
            <a:avLst/>
          </a:prstGeom>
          <a:noFill/>
        </p:spPr>
        <p:txBody>
          <a:bodyPr wrap="square" rtlCol="0">
            <a:spAutoFit/>
          </a:bodyPr>
          <a:lstStyle/>
          <a:p>
            <a:pPr marL="285750" indent="-285750">
              <a:buFont typeface="Arial" panose="020B0604020202020204" pitchFamily="34" charset="0"/>
              <a:buChar char="•"/>
            </a:pPr>
            <a:r>
              <a:rPr lang="en-US" sz="2000" dirty="0">
                <a:cs typeface="Franklin Gothic Medium"/>
              </a:rPr>
              <a:t>Islands were recolonized to pre-defaunation levels rapidly, within a year!</a:t>
            </a:r>
          </a:p>
          <a:p>
            <a:pPr marL="285750" indent="-285750">
              <a:buFont typeface="Arial" panose="020B0604020202020204" pitchFamily="34" charset="0"/>
              <a:buChar char="•"/>
            </a:pPr>
            <a:r>
              <a:rPr lang="en-US" sz="2000" dirty="0">
                <a:cs typeface="Franklin Gothic Medium"/>
              </a:rPr>
              <a:t>Though the equilibrium number of species was the same, the identity was quite different – only about 40% similar to the original censuses.</a:t>
            </a:r>
          </a:p>
          <a:p>
            <a:pPr marL="285750" indent="-285750">
              <a:buFont typeface="Arial" panose="020B0604020202020204" pitchFamily="34" charset="0"/>
              <a:buChar char="•"/>
            </a:pPr>
            <a:r>
              <a:rPr lang="en-US" sz="2000" dirty="0">
                <a:cs typeface="Franklin Gothic Medium"/>
              </a:rPr>
              <a:t>Strong flyers recolonized first but were eventually replaced (outcompeted) by better competitors (typically ants) – in keeping with theories of faunal succession.</a:t>
            </a:r>
          </a:p>
          <a:p>
            <a:pPr marL="285750" indent="-285750">
              <a:buFont typeface="Arial" panose="020B0604020202020204" pitchFamily="34" charset="0"/>
              <a:buChar char="•"/>
            </a:pPr>
            <a:r>
              <a:rPr lang="en-US" sz="2000" dirty="0">
                <a:cs typeface="Franklin Gothic Medium"/>
              </a:rPr>
              <a:t>The islands farthest from the mainland were the slowest to recolonize.</a:t>
            </a:r>
          </a:p>
        </p:txBody>
      </p:sp>
      <p:pic>
        <p:nvPicPr>
          <p:cNvPr id="8" name="Picture 7" descr="Diagram&#10;&#10;Description automatically generated with low confidence">
            <a:extLst>
              <a:ext uri="{FF2B5EF4-FFF2-40B4-BE49-F238E27FC236}">
                <a16:creationId xmlns:a16="http://schemas.microsoft.com/office/drawing/2014/main" id="{604ABDB6-2AD2-3A52-4EAF-851DEEA5D0DC}"/>
              </a:ext>
            </a:extLst>
          </p:cNvPr>
          <p:cNvPicPr>
            <a:picLocks noChangeAspect="1"/>
          </p:cNvPicPr>
          <p:nvPr/>
        </p:nvPicPr>
        <p:blipFill>
          <a:blip r:embed="rId4"/>
          <a:stretch>
            <a:fillRect/>
          </a:stretch>
        </p:blipFill>
        <p:spPr>
          <a:xfrm>
            <a:off x="388555" y="1113880"/>
            <a:ext cx="5626976" cy="4379572"/>
          </a:xfrm>
          <a:prstGeom prst="rect">
            <a:avLst/>
          </a:prstGeom>
        </p:spPr>
      </p:pic>
      <p:sp>
        <p:nvSpPr>
          <p:cNvPr id="3" name="Title 1">
            <a:extLst>
              <a:ext uri="{FF2B5EF4-FFF2-40B4-BE49-F238E27FC236}">
                <a16:creationId xmlns:a16="http://schemas.microsoft.com/office/drawing/2014/main" id="{790565E5-0156-7676-CD57-4049A68B3F4A}"/>
              </a:ext>
            </a:extLst>
          </p:cNvPr>
          <p:cNvSpPr txBox="1">
            <a:spLocks/>
          </p:cNvSpPr>
          <p:nvPr/>
        </p:nvSpPr>
        <p:spPr>
          <a:xfrm>
            <a:off x="1326760" y="49054"/>
            <a:ext cx="95384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Wilson and </a:t>
            </a:r>
            <a:r>
              <a:rPr lang="en-US" sz="3200" dirty="0" err="1">
                <a:latin typeface="+mn-lt"/>
              </a:rPr>
              <a:t>Simberloff</a:t>
            </a:r>
            <a:r>
              <a:rPr lang="en-US" sz="3200" dirty="0">
                <a:latin typeface="+mn-lt"/>
              </a:rPr>
              <a:t> field-tested island biogeography theory in the Florida Keys!</a:t>
            </a:r>
          </a:p>
        </p:txBody>
      </p:sp>
      <p:sp>
        <p:nvSpPr>
          <p:cNvPr id="4" name="Rectangle 3">
            <a:extLst>
              <a:ext uri="{FF2B5EF4-FFF2-40B4-BE49-F238E27FC236}">
                <a16:creationId xmlns:a16="http://schemas.microsoft.com/office/drawing/2014/main" id="{741A734B-3F55-162F-D92E-DB0043C84EB0}"/>
              </a:ext>
            </a:extLst>
          </p:cNvPr>
          <p:cNvSpPr/>
          <p:nvPr/>
        </p:nvSpPr>
        <p:spPr>
          <a:xfrm>
            <a:off x="6369268" y="4203032"/>
            <a:ext cx="5728139" cy="375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0E2966E-B3B0-A176-1B8A-5E60AF7BD579}"/>
              </a:ext>
            </a:extLst>
          </p:cNvPr>
          <p:cNvSpPr/>
          <p:nvPr/>
        </p:nvSpPr>
        <p:spPr>
          <a:xfrm>
            <a:off x="6364818" y="4203032"/>
            <a:ext cx="2801590" cy="14919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36985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Picture 4" descr="Island Biogeography - E. O Wilson">
            <a:extLst>
              <a:ext uri="{FF2B5EF4-FFF2-40B4-BE49-F238E27FC236}">
                <a16:creationId xmlns:a16="http://schemas.microsoft.com/office/drawing/2014/main" id="{E3386019-D65B-3BA3-78F2-A8217340F9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6408" y="4516176"/>
            <a:ext cx="2801590" cy="215435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D493308-78C7-A9D0-A572-8CB99E8CF457}"/>
              </a:ext>
            </a:extLst>
          </p:cNvPr>
          <p:cNvSpPr txBox="1"/>
          <p:nvPr/>
        </p:nvSpPr>
        <p:spPr>
          <a:xfrm>
            <a:off x="11898" y="5984776"/>
            <a:ext cx="6096000" cy="1077218"/>
          </a:xfrm>
          <a:prstGeom prst="rect">
            <a:avLst/>
          </a:prstGeom>
          <a:noFill/>
        </p:spPr>
        <p:txBody>
          <a:bodyPr wrap="square" rtlCol="0">
            <a:spAutoFit/>
          </a:bodyPr>
          <a:lstStyle/>
          <a:p>
            <a:r>
              <a:rPr lang="en-US" sz="1600" dirty="0" err="1">
                <a:cs typeface="Franklin Gothic Medium"/>
              </a:rPr>
              <a:t>Simberloff</a:t>
            </a:r>
            <a:r>
              <a:rPr lang="en-US" sz="1600" dirty="0">
                <a:cs typeface="Franklin Gothic Medium"/>
              </a:rPr>
              <a:t>. 1969. </a:t>
            </a:r>
            <a:r>
              <a:rPr lang="en-US" sz="1600" i="1" dirty="0">
                <a:cs typeface="Franklin Gothic Medium"/>
              </a:rPr>
              <a:t>Ecology.</a:t>
            </a:r>
            <a:endParaRPr lang="en-US" sz="1600" dirty="0">
              <a:cs typeface="Franklin Gothic Medium"/>
            </a:endParaRPr>
          </a:p>
          <a:p>
            <a:r>
              <a:rPr lang="en-US" sz="1600" dirty="0">
                <a:cs typeface="Franklin Gothic Medium"/>
              </a:rPr>
              <a:t>Wilson and </a:t>
            </a:r>
            <a:r>
              <a:rPr lang="en-US" sz="1600" dirty="0" err="1">
                <a:cs typeface="Franklin Gothic Medium"/>
              </a:rPr>
              <a:t>Simberloff</a:t>
            </a:r>
            <a:r>
              <a:rPr lang="en-US" sz="1600" dirty="0">
                <a:cs typeface="Franklin Gothic Medium"/>
              </a:rPr>
              <a:t>. 1969. </a:t>
            </a:r>
            <a:r>
              <a:rPr lang="en-US" sz="1600" i="1" dirty="0">
                <a:cs typeface="Franklin Gothic Medium"/>
              </a:rPr>
              <a:t>Ecology.</a:t>
            </a:r>
          </a:p>
          <a:p>
            <a:r>
              <a:rPr lang="en-US" sz="1600" dirty="0" err="1">
                <a:cs typeface="Franklin Gothic Medium"/>
              </a:rPr>
              <a:t>Simberloff</a:t>
            </a:r>
            <a:r>
              <a:rPr lang="en-US" sz="1600" dirty="0">
                <a:cs typeface="Franklin Gothic Medium"/>
              </a:rPr>
              <a:t> and Wilson. 1969. </a:t>
            </a:r>
            <a:r>
              <a:rPr lang="en-US" sz="1600" i="1" dirty="0">
                <a:cs typeface="Franklin Gothic Medium"/>
              </a:rPr>
              <a:t>Ecology.</a:t>
            </a:r>
          </a:p>
          <a:p>
            <a:endParaRPr lang="en-US" sz="1600" dirty="0">
              <a:cs typeface="Franklin Gothic Medium"/>
            </a:endParaRPr>
          </a:p>
        </p:txBody>
      </p:sp>
      <p:sp>
        <p:nvSpPr>
          <p:cNvPr id="5" name="TextBox 4">
            <a:extLst>
              <a:ext uri="{FF2B5EF4-FFF2-40B4-BE49-F238E27FC236}">
                <a16:creationId xmlns:a16="http://schemas.microsoft.com/office/drawing/2014/main" id="{91DD31E5-C41E-38C6-1A2C-6E2B3039ECEA}"/>
              </a:ext>
            </a:extLst>
          </p:cNvPr>
          <p:cNvSpPr txBox="1"/>
          <p:nvPr/>
        </p:nvSpPr>
        <p:spPr>
          <a:xfrm>
            <a:off x="6369269" y="1376855"/>
            <a:ext cx="5728139" cy="3477875"/>
          </a:xfrm>
          <a:prstGeom prst="rect">
            <a:avLst/>
          </a:prstGeom>
          <a:noFill/>
        </p:spPr>
        <p:txBody>
          <a:bodyPr wrap="square" rtlCol="0">
            <a:spAutoFit/>
          </a:bodyPr>
          <a:lstStyle/>
          <a:p>
            <a:pPr marL="285750" indent="-285750">
              <a:buFont typeface="Arial" panose="020B0604020202020204" pitchFamily="34" charset="0"/>
              <a:buChar char="•"/>
            </a:pPr>
            <a:r>
              <a:rPr lang="en-US" sz="2000" dirty="0">
                <a:cs typeface="Franklin Gothic Medium"/>
              </a:rPr>
              <a:t>Islands were recolonized to pre-defaunation levels rapidly, within a year!</a:t>
            </a:r>
          </a:p>
          <a:p>
            <a:pPr marL="285750" indent="-285750">
              <a:buFont typeface="Arial" panose="020B0604020202020204" pitchFamily="34" charset="0"/>
              <a:buChar char="•"/>
            </a:pPr>
            <a:r>
              <a:rPr lang="en-US" sz="2000" dirty="0">
                <a:cs typeface="Franklin Gothic Medium"/>
              </a:rPr>
              <a:t>Though the equilibrium number of species was the same, the identity was quite different – only about 40% similar to the original censuses.</a:t>
            </a:r>
          </a:p>
          <a:p>
            <a:pPr marL="285750" indent="-285750">
              <a:buFont typeface="Arial" panose="020B0604020202020204" pitchFamily="34" charset="0"/>
              <a:buChar char="•"/>
            </a:pPr>
            <a:r>
              <a:rPr lang="en-US" sz="2000" dirty="0">
                <a:cs typeface="Franklin Gothic Medium"/>
              </a:rPr>
              <a:t>Strong flyers recolonized first but were eventually replaced (outcompeted) by better competitors (typically ants) – in keeping with theories of faunal succession.</a:t>
            </a:r>
          </a:p>
          <a:p>
            <a:pPr marL="285750" indent="-285750">
              <a:buFont typeface="Arial" panose="020B0604020202020204" pitchFamily="34" charset="0"/>
              <a:buChar char="•"/>
            </a:pPr>
            <a:r>
              <a:rPr lang="en-US" sz="2000" dirty="0">
                <a:cs typeface="Franklin Gothic Medium"/>
              </a:rPr>
              <a:t>The islands farthest from the mainland were the slowest to recolonize.</a:t>
            </a:r>
          </a:p>
        </p:txBody>
      </p:sp>
      <p:pic>
        <p:nvPicPr>
          <p:cNvPr id="8" name="Picture 7" descr="Diagram&#10;&#10;Description automatically generated with low confidence">
            <a:extLst>
              <a:ext uri="{FF2B5EF4-FFF2-40B4-BE49-F238E27FC236}">
                <a16:creationId xmlns:a16="http://schemas.microsoft.com/office/drawing/2014/main" id="{604ABDB6-2AD2-3A52-4EAF-851DEEA5D0DC}"/>
              </a:ext>
            </a:extLst>
          </p:cNvPr>
          <p:cNvPicPr>
            <a:picLocks noChangeAspect="1"/>
          </p:cNvPicPr>
          <p:nvPr/>
        </p:nvPicPr>
        <p:blipFill>
          <a:blip r:embed="rId4"/>
          <a:stretch>
            <a:fillRect/>
          </a:stretch>
        </p:blipFill>
        <p:spPr>
          <a:xfrm>
            <a:off x="388555" y="1113880"/>
            <a:ext cx="5626976" cy="4379572"/>
          </a:xfrm>
          <a:prstGeom prst="rect">
            <a:avLst/>
          </a:prstGeom>
        </p:spPr>
      </p:pic>
      <p:sp>
        <p:nvSpPr>
          <p:cNvPr id="3" name="Title 1">
            <a:extLst>
              <a:ext uri="{FF2B5EF4-FFF2-40B4-BE49-F238E27FC236}">
                <a16:creationId xmlns:a16="http://schemas.microsoft.com/office/drawing/2014/main" id="{790565E5-0156-7676-CD57-4049A68B3F4A}"/>
              </a:ext>
            </a:extLst>
          </p:cNvPr>
          <p:cNvSpPr txBox="1">
            <a:spLocks/>
          </p:cNvSpPr>
          <p:nvPr/>
        </p:nvSpPr>
        <p:spPr>
          <a:xfrm>
            <a:off x="1326760" y="49054"/>
            <a:ext cx="9538479"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Wilson and </a:t>
            </a:r>
            <a:r>
              <a:rPr lang="en-US" sz="3200" dirty="0" err="1">
                <a:latin typeface="+mn-lt"/>
              </a:rPr>
              <a:t>Simberloff</a:t>
            </a:r>
            <a:r>
              <a:rPr lang="en-US" sz="3200" dirty="0">
                <a:latin typeface="+mn-lt"/>
              </a:rPr>
              <a:t> field-tested island biogeography theory in the Florida Keys!</a:t>
            </a:r>
          </a:p>
        </p:txBody>
      </p:sp>
    </p:spTree>
    <p:extLst>
      <p:ext uri="{BB962C8B-B14F-4D97-AF65-F5344CB8AC3E}">
        <p14:creationId xmlns:p14="http://schemas.microsoft.com/office/powerpoint/2010/main" val="930059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D41678F-E8D9-F225-5A33-7BC0A7D066C9}"/>
              </a:ext>
            </a:extLst>
          </p:cNvPr>
          <p:cNvSpPr txBox="1">
            <a:spLocks/>
          </p:cNvSpPr>
          <p:nvPr/>
        </p:nvSpPr>
        <p:spPr>
          <a:xfrm>
            <a:off x="183037" y="217630"/>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In subsequent work, </a:t>
            </a:r>
            <a:r>
              <a:rPr lang="en-US" sz="3200" dirty="0" err="1">
                <a:latin typeface="+mn-lt"/>
              </a:rPr>
              <a:t>Simberloff</a:t>
            </a:r>
            <a:r>
              <a:rPr lang="en-US" sz="3200" dirty="0">
                <a:latin typeface="+mn-lt"/>
              </a:rPr>
              <a:t> demonstrated the area effect by actually removing entire chunks out of islands and censusing species!</a:t>
            </a:r>
          </a:p>
        </p:txBody>
      </p:sp>
      <p:sp>
        <p:nvSpPr>
          <p:cNvPr id="2" name="TextBox 1">
            <a:extLst>
              <a:ext uri="{FF2B5EF4-FFF2-40B4-BE49-F238E27FC236}">
                <a16:creationId xmlns:a16="http://schemas.microsoft.com/office/drawing/2014/main" id="{BD493308-78C7-A9D0-A572-8CB99E8CF457}"/>
              </a:ext>
            </a:extLst>
          </p:cNvPr>
          <p:cNvSpPr txBox="1"/>
          <p:nvPr/>
        </p:nvSpPr>
        <p:spPr>
          <a:xfrm>
            <a:off x="0" y="6519446"/>
            <a:ext cx="6096000" cy="338554"/>
          </a:xfrm>
          <a:prstGeom prst="rect">
            <a:avLst/>
          </a:prstGeom>
          <a:noFill/>
        </p:spPr>
        <p:txBody>
          <a:bodyPr wrap="square" rtlCol="0">
            <a:spAutoFit/>
          </a:bodyPr>
          <a:lstStyle/>
          <a:p>
            <a:r>
              <a:rPr lang="en-US" sz="1600" dirty="0" err="1">
                <a:cs typeface="Franklin Gothic Medium"/>
              </a:rPr>
              <a:t>Simberloff</a:t>
            </a:r>
            <a:r>
              <a:rPr lang="en-US" sz="1600" dirty="0">
                <a:cs typeface="Franklin Gothic Medium"/>
              </a:rPr>
              <a:t>. 1976. </a:t>
            </a:r>
            <a:r>
              <a:rPr lang="en-US" sz="1600" i="1" dirty="0">
                <a:cs typeface="Franklin Gothic Medium"/>
              </a:rPr>
              <a:t>Ecology.</a:t>
            </a:r>
            <a:endParaRPr lang="en-US" sz="1600" dirty="0">
              <a:cs typeface="Franklin Gothic Medium"/>
            </a:endParaRPr>
          </a:p>
        </p:txBody>
      </p:sp>
      <p:pic>
        <p:nvPicPr>
          <p:cNvPr id="4" name="Picture 3" descr="A picture containing antenna, different&#10;&#10;Description automatically generated">
            <a:extLst>
              <a:ext uri="{FF2B5EF4-FFF2-40B4-BE49-F238E27FC236}">
                <a16:creationId xmlns:a16="http://schemas.microsoft.com/office/drawing/2014/main" id="{E6BF9724-3769-7297-1318-4073AA6E754B}"/>
              </a:ext>
            </a:extLst>
          </p:cNvPr>
          <p:cNvPicPr>
            <a:picLocks noChangeAspect="1"/>
          </p:cNvPicPr>
          <p:nvPr/>
        </p:nvPicPr>
        <p:blipFill>
          <a:blip r:embed="rId3"/>
          <a:stretch>
            <a:fillRect/>
          </a:stretch>
        </p:blipFill>
        <p:spPr>
          <a:xfrm>
            <a:off x="6372902" y="1944447"/>
            <a:ext cx="4974767" cy="4744276"/>
          </a:xfrm>
          <a:prstGeom prst="rect">
            <a:avLst/>
          </a:prstGeom>
        </p:spPr>
      </p:pic>
      <p:pic>
        <p:nvPicPr>
          <p:cNvPr id="9" name="Picture 8" descr="A picture containing text, outdoor, beach&#10;&#10;Description automatically generated">
            <a:extLst>
              <a:ext uri="{FF2B5EF4-FFF2-40B4-BE49-F238E27FC236}">
                <a16:creationId xmlns:a16="http://schemas.microsoft.com/office/drawing/2014/main" id="{D415AFD9-13D6-7D65-D00F-69CB9D6626F9}"/>
              </a:ext>
            </a:extLst>
          </p:cNvPr>
          <p:cNvPicPr>
            <a:picLocks noChangeAspect="1"/>
          </p:cNvPicPr>
          <p:nvPr/>
        </p:nvPicPr>
        <p:blipFill rotWithShape="1">
          <a:blip r:embed="rId4"/>
          <a:srcRect r="35135"/>
          <a:stretch/>
        </p:blipFill>
        <p:spPr>
          <a:xfrm>
            <a:off x="2253575" y="5057744"/>
            <a:ext cx="4210287" cy="1800256"/>
          </a:xfrm>
          <a:prstGeom prst="rect">
            <a:avLst/>
          </a:prstGeom>
          <a:ln>
            <a:noFill/>
          </a:ln>
          <a:effectLst>
            <a:softEdge rad="112500"/>
          </a:effectLst>
        </p:spPr>
      </p:pic>
      <p:pic>
        <p:nvPicPr>
          <p:cNvPr id="11" name="Picture 10" descr="Diagram&#10;&#10;Description automatically generated with medium confidence">
            <a:extLst>
              <a:ext uri="{FF2B5EF4-FFF2-40B4-BE49-F238E27FC236}">
                <a16:creationId xmlns:a16="http://schemas.microsoft.com/office/drawing/2014/main" id="{332F125B-D8E8-5961-B160-24D7D9EB8803}"/>
              </a:ext>
            </a:extLst>
          </p:cNvPr>
          <p:cNvPicPr>
            <a:picLocks noChangeAspect="1"/>
          </p:cNvPicPr>
          <p:nvPr/>
        </p:nvPicPr>
        <p:blipFill>
          <a:blip r:embed="rId5"/>
          <a:stretch>
            <a:fillRect/>
          </a:stretch>
        </p:blipFill>
        <p:spPr>
          <a:xfrm>
            <a:off x="375126" y="1352250"/>
            <a:ext cx="3426372" cy="3632329"/>
          </a:xfrm>
          <a:prstGeom prst="rect">
            <a:avLst/>
          </a:prstGeom>
        </p:spPr>
      </p:pic>
      <p:sp>
        <p:nvSpPr>
          <p:cNvPr id="12" name="TextBox 11">
            <a:extLst>
              <a:ext uri="{FF2B5EF4-FFF2-40B4-BE49-F238E27FC236}">
                <a16:creationId xmlns:a16="http://schemas.microsoft.com/office/drawing/2014/main" id="{495C6861-5D59-239E-FA06-4CD9201B9A9C}"/>
              </a:ext>
            </a:extLst>
          </p:cNvPr>
          <p:cNvSpPr txBox="1"/>
          <p:nvPr/>
        </p:nvSpPr>
        <p:spPr>
          <a:xfrm>
            <a:off x="6576573" y="1444865"/>
            <a:ext cx="5240301" cy="769441"/>
          </a:xfrm>
          <a:prstGeom prst="rect">
            <a:avLst/>
          </a:prstGeom>
          <a:noFill/>
        </p:spPr>
        <p:txBody>
          <a:bodyPr wrap="square" rtlCol="0">
            <a:spAutoFit/>
          </a:bodyPr>
          <a:lstStyle/>
          <a:p>
            <a:pPr algn="ctr"/>
            <a:r>
              <a:rPr lang="en-US" sz="2200" dirty="0">
                <a:cs typeface="Franklin Gothic Medium"/>
              </a:rPr>
              <a:t>log-log plot of island area and species count before and after land removal!</a:t>
            </a:r>
          </a:p>
        </p:txBody>
      </p:sp>
      <p:sp>
        <p:nvSpPr>
          <p:cNvPr id="13" name="TextBox 12">
            <a:extLst>
              <a:ext uri="{FF2B5EF4-FFF2-40B4-BE49-F238E27FC236}">
                <a16:creationId xmlns:a16="http://schemas.microsoft.com/office/drawing/2014/main" id="{3495229E-455D-7A90-60CE-5061A609BB1F}"/>
              </a:ext>
            </a:extLst>
          </p:cNvPr>
          <p:cNvSpPr txBox="1"/>
          <p:nvPr/>
        </p:nvSpPr>
        <p:spPr>
          <a:xfrm>
            <a:off x="3481318" y="2269989"/>
            <a:ext cx="2891584" cy="2123658"/>
          </a:xfrm>
          <a:prstGeom prst="rect">
            <a:avLst/>
          </a:prstGeom>
          <a:noFill/>
        </p:spPr>
        <p:txBody>
          <a:bodyPr wrap="square" rtlCol="0">
            <a:spAutoFit/>
          </a:bodyPr>
          <a:lstStyle/>
          <a:p>
            <a:pPr algn="ctr"/>
            <a:r>
              <a:rPr lang="en-US" sz="2200" dirty="0">
                <a:cs typeface="Franklin Gothic Medium"/>
              </a:rPr>
              <a:t>Pre-land removal species accumulation curves demonstrate that a sufficient quantity of biodiversity was sampled.</a:t>
            </a:r>
          </a:p>
        </p:txBody>
      </p:sp>
      <p:cxnSp>
        <p:nvCxnSpPr>
          <p:cNvPr id="14" name="Straight Arrow Connector 13">
            <a:extLst>
              <a:ext uri="{FF2B5EF4-FFF2-40B4-BE49-F238E27FC236}">
                <a16:creationId xmlns:a16="http://schemas.microsoft.com/office/drawing/2014/main" id="{0CED8708-BCC4-FB46-4A17-DF85DD5A03A2}"/>
              </a:ext>
            </a:extLst>
          </p:cNvPr>
          <p:cNvCxnSpPr>
            <a:cxnSpLocks/>
          </p:cNvCxnSpPr>
          <p:nvPr/>
        </p:nvCxnSpPr>
        <p:spPr>
          <a:xfrm flipH="1" flipV="1">
            <a:off x="3899724" y="1944447"/>
            <a:ext cx="556662" cy="3001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46555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6A50FE2-0B8F-E74B-1513-997E03CA99FB}"/>
              </a:ext>
            </a:extLst>
          </p:cNvPr>
          <p:cNvSpPr txBox="1">
            <a:spLocks/>
          </p:cNvSpPr>
          <p:nvPr/>
        </p:nvSpPr>
        <p:spPr>
          <a:xfrm>
            <a:off x="1451517" y="144058"/>
            <a:ext cx="928896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Island biogeography has greatly influenced the design of </a:t>
            </a:r>
            <a:r>
              <a:rPr lang="en-US" sz="3200" b="1" dirty="0">
                <a:solidFill>
                  <a:srgbClr val="C00000"/>
                </a:solidFill>
                <a:latin typeface="+mn-lt"/>
              </a:rPr>
              <a:t>protected area reserves</a:t>
            </a:r>
          </a:p>
        </p:txBody>
      </p:sp>
      <p:sp>
        <p:nvSpPr>
          <p:cNvPr id="7" name="TextBox 6">
            <a:extLst>
              <a:ext uri="{FF2B5EF4-FFF2-40B4-BE49-F238E27FC236}">
                <a16:creationId xmlns:a16="http://schemas.microsoft.com/office/drawing/2014/main" id="{2429A189-C3F5-BE8C-CF85-E4254CAC620B}"/>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Diamond. 1975. </a:t>
            </a:r>
            <a:r>
              <a:rPr lang="en-US" sz="1600" i="1" dirty="0">
                <a:cs typeface="Franklin Gothic Medium"/>
              </a:rPr>
              <a:t>Biological Conservation.</a:t>
            </a:r>
            <a:endParaRPr lang="en-US" sz="1600" dirty="0">
              <a:cs typeface="Franklin Gothic Medium"/>
            </a:endParaRPr>
          </a:p>
        </p:txBody>
      </p:sp>
      <p:pic>
        <p:nvPicPr>
          <p:cNvPr id="11" name="Picture 10" descr="Chart, scatter chart&#10;&#10;Description automatically generated">
            <a:extLst>
              <a:ext uri="{FF2B5EF4-FFF2-40B4-BE49-F238E27FC236}">
                <a16:creationId xmlns:a16="http://schemas.microsoft.com/office/drawing/2014/main" id="{30AFD0B8-F5A5-3751-0A1D-BC27EFDF479C}"/>
              </a:ext>
            </a:extLst>
          </p:cNvPr>
          <p:cNvPicPr>
            <a:picLocks noChangeAspect="1"/>
          </p:cNvPicPr>
          <p:nvPr/>
        </p:nvPicPr>
        <p:blipFill>
          <a:blip r:embed="rId3"/>
          <a:stretch>
            <a:fillRect/>
          </a:stretch>
        </p:blipFill>
        <p:spPr>
          <a:xfrm>
            <a:off x="471375" y="1979815"/>
            <a:ext cx="5507422" cy="3994019"/>
          </a:xfrm>
          <a:prstGeom prst="rect">
            <a:avLst/>
          </a:prstGeom>
        </p:spPr>
      </p:pic>
      <p:pic>
        <p:nvPicPr>
          <p:cNvPr id="13" name="Picture 12" descr="Chart, scatter chart&#10;&#10;Description automatically generated">
            <a:extLst>
              <a:ext uri="{FF2B5EF4-FFF2-40B4-BE49-F238E27FC236}">
                <a16:creationId xmlns:a16="http://schemas.microsoft.com/office/drawing/2014/main" id="{26583891-F27A-758B-DC0A-0725EBE4E9F5}"/>
              </a:ext>
            </a:extLst>
          </p:cNvPr>
          <p:cNvPicPr>
            <a:picLocks noChangeAspect="1"/>
          </p:cNvPicPr>
          <p:nvPr/>
        </p:nvPicPr>
        <p:blipFill>
          <a:blip r:embed="rId4"/>
          <a:stretch>
            <a:fillRect/>
          </a:stretch>
        </p:blipFill>
        <p:spPr>
          <a:xfrm>
            <a:off x="5848512" y="1829394"/>
            <a:ext cx="4891970" cy="4201077"/>
          </a:xfrm>
          <a:prstGeom prst="rect">
            <a:avLst/>
          </a:prstGeom>
        </p:spPr>
      </p:pic>
      <p:sp>
        <p:nvSpPr>
          <p:cNvPr id="14" name="TextBox 13">
            <a:extLst>
              <a:ext uri="{FF2B5EF4-FFF2-40B4-BE49-F238E27FC236}">
                <a16:creationId xmlns:a16="http://schemas.microsoft.com/office/drawing/2014/main" id="{35D7FD93-278C-E243-C4E3-9A2A025F4BE7}"/>
              </a:ext>
            </a:extLst>
          </p:cNvPr>
          <p:cNvSpPr txBox="1"/>
          <p:nvPr/>
        </p:nvSpPr>
        <p:spPr>
          <a:xfrm>
            <a:off x="1183010" y="1636028"/>
            <a:ext cx="3336332" cy="1200329"/>
          </a:xfrm>
          <a:prstGeom prst="rect">
            <a:avLst/>
          </a:prstGeom>
          <a:noFill/>
        </p:spPr>
        <p:txBody>
          <a:bodyPr wrap="square" rtlCol="0">
            <a:spAutoFit/>
          </a:bodyPr>
          <a:lstStyle/>
          <a:p>
            <a:r>
              <a:rPr lang="en-US" b="1" dirty="0">
                <a:solidFill>
                  <a:srgbClr val="C00000"/>
                </a:solidFill>
                <a:cs typeface="Franklin Gothic Medium"/>
              </a:rPr>
              <a:t>Area effect:</a:t>
            </a:r>
          </a:p>
          <a:p>
            <a:r>
              <a:rPr lang="en-US" dirty="0">
                <a:cs typeface="Franklin Gothic Medium"/>
              </a:rPr>
              <a:t>Island size and resident, non-marine bird species number near New Guinea</a:t>
            </a:r>
          </a:p>
        </p:txBody>
      </p:sp>
      <p:sp>
        <p:nvSpPr>
          <p:cNvPr id="17" name="TextBox 16">
            <a:extLst>
              <a:ext uri="{FF2B5EF4-FFF2-40B4-BE49-F238E27FC236}">
                <a16:creationId xmlns:a16="http://schemas.microsoft.com/office/drawing/2014/main" id="{FE4A2D55-F2BB-0A3A-7FC9-0D0E907F3E10}"/>
              </a:ext>
            </a:extLst>
          </p:cNvPr>
          <p:cNvSpPr txBox="1"/>
          <p:nvPr/>
        </p:nvSpPr>
        <p:spPr>
          <a:xfrm>
            <a:off x="7798413" y="1636028"/>
            <a:ext cx="4042585" cy="1169551"/>
          </a:xfrm>
          <a:prstGeom prst="rect">
            <a:avLst/>
          </a:prstGeom>
          <a:noFill/>
        </p:spPr>
        <p:txBody>
          <a:bodyPr wrap="square" rtlCol="0">
            <a:spAutoFit/>
          </a:bodyPr>
          <a:lstStyle/>
          <a:p>
            <a:pPr algn="r"/>
            <a:r>
              <a:rPr lang="en-US" b="1" dirty="0">
                <a:solidFill>
                  <a:srgbClr val="C00000"/>
                </a:solidFill>
                <a:cs typeface="Franklin Gothic Medium"/>
              </a:rPr>
              <a:t>Distance effect:</a:t>
            </a:r>
            <a:endParaRPr lang="en-US" dirty="0">
              <a:cs typeface="Franklin Gothic Medium"/>
            </a:endParaRPr>
          </a:p>
          <a:p>
            <a:pPr algn="r"/>
            <a:r>
              <a:rPr lang="en-US" dirty="0">
                <a:cs typeface="Franklin Gothic Medium"/>
              </a:rPr>
              <a:t>Island resident, non-marine bird species count by distance from New Guinea </a:t>
            </a:r>
            <a:r>
              <a:rPr lang="en-US" sz="1600" dirty="0">
                <a:cs typeface="Franklin Gothic Medium"/>
              </a:rPr>
              <a:t>(standardized by area)</a:t>
            </a:r>
          </a:p>
        </p:txBody>
      </p:sp>
    </p:spTree>
    <p:extLst>
      <p:ext uri="{BB962C8B-B14F-4D97-AF65-F5344CB8AC3E}">
        <p14:creationId xmlns:p14="http://schemas.microsoft.com/office/powerpoint/2010/main" val="35328096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6A50FE2-0B8F-E74B-1513-997E03CA99FB}"/>
              </a:ext>
            </a:extLst>
          </p:cNvPr>
          <p:cNvSpPr txBox="1">
            <a:spLocks/>
          </p:cNvSpPr>
          <p:nvPr/>
        </p:nvSpPr>
        <p:spPr>
          <a:xfrm>
            <a:off x="1451517" y="144058"/>
            <a:ext cx="928896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Island biogeography has greatly influenced the design of </a:t>
            </a:r>
            <a:r>
              <a:rPr lang="en-US" sz="3200" b="1" dirty="0">
                <a:solidFill>
                  <a:srgbClr val="C00000"/>
                </a:solidFill>
                <a:latin typeface="+mn-lt"/>
              </a:rPr>
              <a:t>protected area reserves</a:t>
            </a:r>
          </a:p>
        </p:txBody>
      </p:sp>
      <p:sp>
        <p:nvSpPr>
          <p:cNvPr id="7" name="TextBox 6">
            <a:extLst>
              <a:ext uri="{FF2B5EF4-FFF2-40B4-BE49-F238E27FC236}">
                <a16:creationId xmlns:a16="http://schemas.microsoft.com/office/drawing/2014/main" id="{2429A189-C3F5-BE8C-CF85-E4254CAC620B}"/>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Diamond. 1975. </a:t>
            </a:r>
            <a:r>
              <a:rPr lang="en-US" sz="1600" i="1" dirty="0">
                <a:cs typeface="Franklin Gothic Medium"/>
              </a:rPr>
              <a:t>Biological Conservation.</a:t>
            </a:r>
            <a:endParaRPr lang="en-US" sz="1600" dirty="0">
              <a:cs typeface="Franklin Gothic Medium"/>
            </a:endParaRPr>
          </a:p>
        </p:txBody>
      </p:sp>
      <p:pic>
        <p:nvPicPr>
          <p:cNvPr id="2" name="Content Placeholder 8" descr="Circle&#10;&#10;Description automatically generated">
            <a:extLst>
              <a:ext uri="{FF2B5EF4-FFF2-40B4-BE49-F238E27FC236}">
                <a16:creationId xmlns:a16="http://schemas.microsoft.com/office/drawing/2014/main" id="{D1527B1D-1FAD-DCFD-7E66-5C1D447EB437}"/>
              </a:ext>
            </a:extLst>
          </p:cNvPr>
          <p:cNvPicPr>
            <a:picLocks noGrp="1" noChangeAspect="1"/>
          </p:cNvPicPr>
          <p:nvPr>
            <p:ph idx="1"/>
          </p:nvPr>
        </p:nvPicPr>
        <p:blipFill>
          <a:blip r:embed="rId3"/>
          <a:stretch>
            <a:fillRect/>
          </a:stretch>
        </p:blipFill>
        <p:spPr>
          <a:xfrm>
            <a:off x="5208068" y="1469621"/>
            <a:ext cx="2377195" cy="4351338"/>
          </a:xfrm>
        </p:spPr>
      </p:pic>
      <p:pic>
        <p:nvPicPr>
          <p:cNvPr id="51202" name="Picture 2">
            <a:extLst>
              <a:ext uri="{FF2B5EF4-FFF2-40B4-BE49-F238E27FC236}">
                <a16:creationId xmlns:a16="http://schemas.microsoft.com/office/drawing/2014/main" id="{0BC1B66E-E033-DBA7-B08B-7D5C76FCD2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5689" y="2317765"/>
            <a:ext cx="2542628" cy="254262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6230EFE-FA98-38A2-C90F-E719403B0A31}"/>
              </a:ext>
            </a:extLst>
          </p:cNvPr>
          <p:cNvSpPr txBox="1"/>
          <p:nvPr/>
        </p:nvSpPr>
        <p:spPr>
          <a:xfrm>
            <a:off x="4561489" y="5959889"/>
            <a:ext cx="4011195" cy="923330"/>
          </a:xfrm>
          <a:prstGeom prst="rect">
            <a:avLst/>
          </a:prstGeom>
          <a:noFill/>
        </p:spPr>
        <p:txBody>
          <a:bodyPr wrap="square" rtlCol="0">
            <a:spAutoFit/>
          </a:bodyPr>
          <a:lstStyle/>
          <a:p>
            <a:pPr algn="ctr"/>
            <a:r>
              <a:rPr lang="en-US" b="1" dirty="0">
                <a:solidFill>
                  <a:srgbClr val="C00000"/>
                </a:solidFill>
                <a:cs typeface="Franklin Gothic Medium"/>
              </a:rPr>
              <a:t>Reserve design</a:t>
            </a:r>
            <a:r>
              <a:rPr lang="en-US" dirty="0">
                <a:cs typeface="Franklin Gothic Medium"/>
              </a:rPr>
              <a:t> estimated to protect the largest number of species based on island biogeography theory</a:t>
            </a:r>
            <a:endParaRPr lang="en-US" sz="1600" dirty="0">
              <a:cs typeface="Franklin Gothic Medium"/>
            </a:endParaRPr>
          </a:p>
        </p:txBody>
      </p:sp>
      <p:sp>
        <p:nvSpPr>
          <p:cNvPr id="4" name="Right Brace 3">
            <a:extLst>
              <a:ext uri="{FF2B5EF4-FFF2-40B4-BE49-F238E27FC236}">
                <a16:creationId xmlns:a16="http://schemas.microsoft.com/office/drawing/2014/main" id="{85BB08E3-60B8-D9BB-9ED2-F84ECB31DCD6}"/>
              </a:ext>
            </a:extLst>
          </p:cNvPr>
          <p:cNvSpPr/>
          <p:nvPr/>
        </p:nvSpPr>
        <p:spPr>
          <a:xfrm rot="5400000">
            <a:off x="5649812" y="5200426"/>
            <a:ext cx="211443" cy="1282263"/>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144C9E0B-7BD9-923C-45F8-FB0C823ECB4B}"/>
              </a:ext>
            </a:extLst>
          </p:cNvPr>
          <p:cNvSpPr txBox="1"/>
          <p:nvPr/>
        </p:nvSpPr>
        <p:spPr>
          <a:xfrm>
            <a:off x="9038405" y="5066437"/>
            <a:ext cx="2377196" cy="769441"/>
          </a:xfrm>
          <a:prstGeom prst="rect">
            <a:avLst/>
          </a:prstGeom>
          <a:noFill/>
        </p:spPr>
        <p:txBody>
          <a:bodyPr wrap="square" rtlCol="0">
            <a:spAutoFit/>
          </a:bodyPr>
          <a:lstStyle/>
          <a:p>
            <a:pPr algn="r"/>
            <a:r>
              <a:rPr lang="en-US" sz="2600" dirty="0">
                <a:cs typeface="Franklin Gothic Medium"/>
              </a:rPr>
              <a:t>“</a:t>
            </a:r>
            <a:r>
              <a:rPr lang="en-US" sz="2600" b="1" dirty="0">
                <a:solidFill>
                  <a:srgbClr val="C00000"/>
                </a:solidFill>
                <a:cs typeface="Franklin Gothic Medium"/>
              </a:rPr>
              <a:t>SLOSS</a:t>
            </a:r>
            <a:r>
              <a:rPr lang="en-US" sz="2600" dirty="0">
                <a:cs typeface="Franklin Gothic Medium"/>
              </a:rPr>
              <a:t>” debate</a:t>
            </a:r>
          </a:p>
          <a:p>
            <a:pPr algn="ctr"/>
            <a:r>
              <a:rPr lang="en-US" dirty="0">
                <a:cs typeface="Franklin Gothic Medium"/>
              </a:rPr>
              <a:t>(1970s-1980s)</a:t>
            </a:r>
          </a:p>
        </p:txBody>
      </p:sp>
      <p:pic>
        <p:nvPicPr>
          <p:cNvPr id="9" name="Picture 8" descr="Chart, scatter chart&#10;&#10;Description automatically generated">
            <a:extLst>
              <a:ext uri="{FF2B5EF4-FFF2-40B4-BE49-F238E27FC236}">
                <a16:creationId xmlns:a16="http://schemas.microsoft.com/office/drawing/2014/main" id="{BA7E821D-AEBC-C165-C04C-0F6F49AE21B8}"/>
              </a:ext>
            </a:extLst>
          </p:cNvPr>
          <p:cNvPicPr>
            <a:picLocks noChangeAspect="1"/>
          </p:cNvPicPr>
          <p:nvPr/>
        </p:nvPicPr>
        <p:blipFill>
          <a:blip r:embed="rId5"/>
          <a:stretch>
            <a:fillRect/>
          </a:stretch>
        </p:blipFill>
        <p:spPr>
          <a:xfrm>
            <a:off x="90498" y="2028942"/>
            <a:ext cx="3829860" cy="4015448"/>
          </a:xfrm>
          <a:prstGeom prst="rect">
            <a:avLst/>
          </a:prstGeom>
        </p:spPr>
      </p:pic>
      <p:sp>
        <p:nvSpPr>
          <p:cNvPr id="10" name="TextBox 9">
            <a:extLst>
              <a:ext uri="{FF2B5EF4-FFF2-40B4-BE49-F238E27FC236}">
                <a16:creationId xmlns:a16="http://schemas.microsoft.com/office/drawing/2014/main" id="{29A7BAC4-6D4A-F7B8-A94B-1A695C703BA7}"/>
              </a:ext>
            </a:extLst>
          </p:cNvPr>
          <p:cNvSpPr txBox="1"/>
          <p:nvPr/>
        </p:nvSpPr>
        <p:spPr>
          <a:xfrm>
            <a:off x="424170" y="1215332"/>
            <a:ext cx="4011195" cy="923330"/>
          </a:xfrm>
          <a:prstGeom prst="rect">
            <a:avLst/>
          </a:prstGeom>
          <a:noFill/>
        </p:spPr>
        <p:txBody>
          <a:bodyPr wrap="square" rtlCol="0">
            <a:spAutoFit/>
          </a:bodyPr>
          <a:lstStyle/>
          <a:p>
            <a:r>
              <a:rPr lang="en-US" dirty="0">
                <a:cs typeface="Franklin Gothic Medium"/>
              </a:rPr>
              <a:t>Mammalian extirpations post-establishment by area size in western North American national parks</a:t>
            </a:r>
            <a:endParaRPr lang="en-US" sz="1600" dirty="0">
              <a:cs typeface="Franklin Gothic Medium"/>
            </a:endParaRPr>
          </a:p>
        </p:txBody>
      </p:sp>
      <p:sp>
        <p:nvSpPr>
          <p:cNvPr id="12" name="TextBox 11">
            <a:extLst>
              <a:ext uri="{FF2B5EF4-FFF2-40B4-BE49-F238E27FC236}">
                <a16:creationId xmlns:a16="http://schemas.microsoft.com/office/drawing/2014/main" id="{772A91C3-E25C-5C59-53D5-DA5B6A6FCA16}"/>
              </a:ext>
            </a:extLst>
          </p:cNvPr>
          <p:cNvSpPr txBox="1"/>
          <p:nvPr/>
        </p:nvSpPr>
        <p:spPr>
          <a:xfrm>
            <a:off x="-1" y="6544665"/>
            <a:ext cx="6096000" cy="338554"/>
          </a:xfrm>
          <a:prstGeom prst="rect">
            <a:avLst/>
          </a:prstGeom>
          <a:noFill/>
        </p:spPr>
        <p:txBody>
          <a:bodyPr wrap="square" rtlCol="0">
            <a:spAutoFit/>
          </a:bodyPr>
          <a:lstStyle/>
          <a:p>
            <a:r>
              <a:rPr lang="en-US" sz="1600" dirty="0">
                <a:cs typeface="Franklin Gothic Medium"/>
              </a:rPr>
              <a:t>Newmark. 1987. </a:t>
            </a:r>
            <a:r>
              <a:rPr lang="en-US" sz="1600" i="1" dirty="0">
                <a:cs typeface="Franklin Gothic Medium"/>
              </a:rPr>
              <a:t>Nature.</a:t>
            </a:r>
            <a:endParaRPr lang="en-US" sz="1600" dirty="0">
              <a:cs typeface="Franklin Gothic Medium"/>
            </a:endParaRPr>
          </a:p>
        </p:txBody>
      </p:sp>
    </p:spTree>
    <p:extLst>
      <p:ext uri="{BB962C8B-B14F-4D97-AF65-F5344CB8AC3E}">
        <p14:creationId xmlns:p14="http://schemas.microsoft.com/office/powerpoint/2010/main" val="41776672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C7ADF9-6AEA-694A-90E8-B84FC76A9FCF}"/>
              </a:ext>
            </a:extLst>
          </p:cNvPr>
          <p:cNvPicPr>
            <a:picLocks noChangeAspect="1"/>
          </p:cNvPicPr>
          <p:nvPr/>
        </p:nvPicPr>
        <p:blipFill rotWithShape="1">
          <a:blip r:embed="rId3"/>
          <a:srcRect l="27693" r="32913" b="1636"/>
          <a:stretch/>
        </p:blipFill>
        <p:spPr>
          <a:xfrm>
            <a:off x="5181603" y="692332"/>
            <a:ext cx="1831033" cy="6165669"/>
          </a:xfrm>
          <a:prstGeom prst="rect">
            <a:avLst/>
          </a:prstGeom>
        </p:spPr>
      </p:pic>
      <p:sp>
        <p:nvSpPr>
          <p:cNvPr id="5" name="Content Placeholder 2">
            <a:extLst>
              <a:ext uri="{FF2B5EF4-FFF2-40B4-BE49-F238E27FC236}">
                <a16:creationId xmlns:a16="http://schemas.microsoft.com/office/drawing/2014/main" id="{518766EC-D47D-B947-95C1-1B3D07320B58}"/>
              </a:ext>
            </a:extLst>
          </p:cNvPr>
          <p:cNvSpPr>
            <a:spLocks noGrp="1"/>
          </p:cNvSpPr>
          <p:nvPr>
            <p:ph idx="1"/>
          </p:nvPr>
        </p:nvSpPr>
        <p:spPr>
          <a:xfrm>
            <a:off x="106681" y="1261284"/>
            <a:ext cx="5134884" cy="3427270"/>
          </a:xfrm>
        </p:spPr>
        <p:txBody>
          <a:bodyPr>
            <a:normAutofit/>
          </a:bodyPr>
          <a:lstStyle/>
          <a:p>
            <a:pPr marL="177800" lvl="1" indent="-163513"/>
            <a:r>
              <a:rPr lang="en-US" sz="2600" b="1" dirty="0"/>
              <a:t>Goal:</a:t>
            </a:r>
            <a:r>
              <a:rPr lang="en-US" sz="2600" dirty="0"/>
              <a:t> </a:t>
            </a:r>
          </a:p>
          <a:p>
            <a:pPr marL="520700" lvl="2" indent="-163513"/>
            <a:r>
              <a:rPr lang="en-US" sz="2200" dirty="0"/>
              <a:t>protect </a:t>
            </a:r>
            <a:r>
              <a:rPr lang="en-US" sz="2200" b="1" dirty="0">
                <a:solidFill>
                  <a:srgbClr val="C00000"/>
                </a:solidFill>
              </a:rPr>
              <a:t>populations  </a:t>
            </a:r>
            <a:r>
              <a:rPr lang="en-US" sz="2200" dirty="0"/>
              <a:t> from </a:t>
            </a:r>
            <a:r>
              <a:rPr lang="en-US" sz="2200" b="1" dirty="0">
                <a:solidFill>
                  <a:srgbClr val="C00000"/>
                </a:solidFill>
              </a:rPr>
              <a:t>extinction</a:t>
            </a:r>
          </a:p>
          <a:p>
            <a:pPr marL="520700" lvl="2" indent="-163513"/>
            <a:endParaRPr lang="en-US" sz="200" b="1" dirty="0">
              <a:solidFill>
                <a:srgbClr val="C00000"/>
              </a:solidFill>
            </a:endParaRPr>
          </a:p>
          <a:p>
            <a:pPr marL="177800" lvl="1" indent="-163513"/>
            <a:r>
              <a:rPr lang="en-US" sz="2600" b="1" dirty="0"/>
              <a:t>Concept:</a:t>
            </a:r>
          </a:p>
          <a:p>
            <a:pPr marL="520700" lvl="2" indent="-163513"/>
            <a:r>
              <a:rPr lang="en-US" sz="2400" dirty="0"/>
              <a:t> </a:t>
            </a:r>
            <a:r>
              <a:rPr lang="en-US" sz="2400" b="1" dirty="0">
                <a:solidFill>
                  <a:srgbClr val="C00000"/>
                </a:solidFill>
              </a:rPr>
              <a:t>Minimum Viable Population </a:t>
            </a:r>
            <a:r>
              <a:rPr lang="en-US" sz="2400" dirty="0"/>
              <a:t>size (MVP)</a:t>
            </a:r>
          </a:p>
          <a:p>
            <a:pPr marL="520700" lvl="2" indent="-163513"/>
            <a:endParaRPr lang="en-US" sz="200" b="1" dirty="0">
              <a:solidFill>
                <a:srgbClr val="C00000"/>
              </a:solidFill>
            </a:endParaRPr>
          </a:p>
          <a:p>
            <a:pPr marL="177800" lvl="1" indent="-163513"/>
            <a:r>
              <a:rPr lang="en-US" sz="2600" b="1" dirty="0"/>
              <a:t>Approach:</a:t>
            </a:r>
            <a:r>
              <a:rPr lang="en-US" sz="2600" dirty="0"/>
              <a:t> </a:t>
            </a:r>
          </a:p>
          <a:p>
            <a:pPr marL="520700" lvl="2" indent="-163513"/>
            <a:r>
              <a:rPr lang="en-US" sz="2200" dirty="0"/>
              <a:t>protected area </a:t>
            </a:r>
            <a:r>
              <a:rPr lang="en-US" sz="2200" b="1" dirty="0">
                <a:solidFill>
                  <a:srgbClr val="C00000"/>
                </a:solidFill>
              </a:rPr>
              <a:t>reserves</a:t>
            </a:r>
          </a:p>
          <a:p>
            <a:pPr marL="357187" lvl="2" indent="0">
              <a:buNone/>
            </a:pPr>
            <a:endParaRPr lang="en-US" sz="2200" b="1" dirty="0">
              <a:solidFill>
                <a:srgbClr val="C00000"/>
              </a:solidFill>
            </a:endParaRPr>
          </a:p>
          <a:p>
            <a:pPr lvl="1">
              <a:buFontTx/>
              <a:buChar char="-"/>
            </a:pPr>
            <a:endParaRPr lang="en-US" sz="2200" i="1" dirty="0">
              <a:solidFill>
                <a:srgbClr val="C00000"/>
              </a:solidFill>
            </a:endParaRPr>
          </a:p>
          <a:p>
            <a:pPr lvl="1">
              <a:buFontTx/>
              <a:buChar char="-"/>
            </a:pPr>
            <a:endParaRPr lang="en-US" sz="2200" i="1" dirty="0">
              <a:solidFill>
                <a:srgbClr val="C00000"/>
              </a:solidFill>
            </a:endParaRPr>
          </a:p>
        </p:txBody>
      </p:sp>
      <p:pic>
        <p:nvPicPr>
          <p:cNvPr id="9" name="Picture 8">
            <a:extLst>
              <a:ext uri="{FF2B5EF4-FFF2-40B4-BE49-F238E27FC236}">
                <a16:creationId xmlns:a16="http://schemas.microsoft.com/office/drawing/2014/main" id="{310555F3-E9C3-FF46-AB3E-6FAD5C117AD3}"/>
              </a:ext>
            </a:extLst>
          </p:cNvPr>
          <p:cNvPicPr>
            <a:picLocks noChangeAspect="1"/>
          </p:cNvPicPr>
          <p:nvPr/>
        </p:nvPicPr>
        <p:blipFill rotWithShape="1">
          <a:blip r:embed="rId4"/>
          <a:srcRect l="6638" t="10369" r="59932" b="22413"/>
          <a:stretch/>
        </p:blipFill>
        <p:spPr>
          <a:xfrm>
            <a:off x="724309" y="4620769"/>
            <a:ext cx="1599187" cy="1808695"/>
          </a:xfrm>
          <a:prstGeom prst="rect">
            <a:avLst/>
          </a:prstGeom>
        </p:spPr>
      </p:pic>
      <p:pic>
        <p:nvPicPr>
          <p:cNvPr id="12" name="Picture 11">
            <a:extLst>
              <a:ext uri="{FF2B5EF4-FFF2-40B4-BE49-F238E27FC236}">
                <a16:creationId xmlns:a16="http://schemas.microsoft.com/office/drawing/2014/main" id="{87C7B49D-3BA3-ED41-A595-3D9FF657D617}"/>
              </a:ext>
            </a:extLst>
          </p:cNvPr>
          <p:cNvPicPr>
            <a:picLocks noChangeAspect="1"/>
          </p:cNvPicPr>
          <p:nvPr/>
        </p:nvPicPr>
        <p:blipFill rotWithShape="1">
          <a:blip r:embed="rId4"/>
          <a:srcRect l="50403" t="9005" r="9529" b="18455"/>
          <a:stretch/>
        </p:blipFill>
        <p:spPr>
          <a:xfrm>
            <a:off x="2307938" y="4620769"/>
            <a:ext cx="1916723" cy="1951893"/>
          </a:xfrm>
          <a:prstGeom prst="rect">
            <a:avLst/>
          </a:prstGeom>
        </p:spPr>
      </p:pic>
      <p:sp>
        <p:nvSpPr>
          <p:cNvPr id="16" name="Content Placeholder 2">
            <a:extLst>
              <a:ext uri="{FF2B5EF4-FFF2-40B4-BE49-F238E27FC236}">
                <a16:creationId xmlns:a16="http://schemas.microsoft.com/office/drawing/2014/main" id="{E6E7B020-F90E-044F-BAF0-943BB5FB6018}"/>
              </a:ext>
            </a:extLst>
          </p:cNvPr>
          <p:cNvSpPr txBox="1">
            <a:spLocks/>
          </p:cNvSpPr>
          <p:nvPr/>
        </p:nvSpPr>
        <p:spPr>
          <a:xfrm>
            <a:off x="6996434" y="1181199"/>
            <a:ext cx="5347966" cy="447995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7800" lvl="1" indent="-163513">
              <a:lnSpc>
                <a:spcPct val="100000"/>
              </a:lnSpc>
            </a:pPr>
            <a:r>
              <a:rPr lang="en-US" sz="2800" b="1" dirty="0"/>
              <a:t>Goal:</a:t>
            </a:r>
            <a:r>
              <a:rPr lang="en-US" sz="2800" dirty="0"/>
              <a:t> </a:t>
            </a:r>
          </a:p>
          <a:p>
            <a:pPr marL="520700" lvl="2" indent="-163513">
              <a:lnSpc>
                <a:spcPct val="100000"/>
              </a:lnSpc>
            </a:pPr>
            <a:r>
              <a:rPr lang="en-US" sz="2400" dirty="0"/>
              <a:t>protect </a:t>
            </a:r>
            <a:r>
              <a:rPr lang="en-US" sz="2400" b="1" dirty="0">
                <a:solidFill>
                  <a:srgbClr val="C00000"/>
                </a:solidFill>
              </a:rPr>
              <a:t>populations  </a:t>
            </a:r>
            <a:r>
              <a:rPr lang="en-US" sz="2400" dirty="0"/>
              <a:t> from disease via pathogen </a:t>
            </a:r>
            <a:r>
              <a:rPr lang="en-US" sz="2400" b="1" dirty="0">
                <a:solidFill>
                  <a:srgbClr val="C00000"/>
                </a:solidFill>
              </a:rPr>
              <a:t>extinction</a:t>
            </a:r>
          </a:p>
          <a:p>
            <a:pPr marL="177800" lvl="1" indent="-163513">
              <a:lnSpc>
                <a:spcPct val="100000"/>
              </a:lnSpc>
            </a:pPr>
            <a:r>
              <a:rPr lang="en-US" sz="2800" b="1" dirty="0"/>
              <a:t>Concept:</a:t>
            </a:r>
          </a:p>
          <a:p>
            <a:pPr marL="520700" lvl="2" indent="-163513">
              <a:lnSpc>
                <a:spcPct val="100000"/>
              </a:lnSpc>
            </a:pPr>
            <a:r>
              <a:rPr lang="en-US" sz="2400" dirty="0"/>
              <a:t> </a:t>
            </a:r>
            <a:r>
              <a:rPr lang="en-US" sz="2400" b="1" dirty="0">
                <a:solidFill>
                  <a:srgbClr val="C00000"/>
                </a:solidFill>
              </a:rPr>
              <a:t>Critical Community Size </a:t>
            </a:r>
            <a:r>
              <a:rPr lang="en-US" sz="2400" dirty="0"/>
              <a:t>(CCS)</a:t>
            </a:r>
          </a:p>
          <a:p>
            <a:pPr marL="520700" lvl="2" indent="-163513">
              <a:lnSpc>
                <a:spcPct val="100000"/>
              </a:lnSpc>
            </a:pPr>
            <a:endParaRPr lang="en-US" sz="100" dirty="0"/>
          </a:p>
          <a:p>
            <a:pPr marL="177800" lvl="1" indent="-163513">
              <a:lnSpc>
                <a:spcPct val="100000"/>
              </a:lnSpc>
            </a:pPr>
            <a:r>
              <a:rPr lang="en-US" sz="2800" b="1" dirty="0"/>
              <a:t>Approach:</a:t>
            </a:r>
            <a:r>
              <a:rPr lang="en-US" sz="4200" b="1" dirty="0"/>
              <a:t> </a:t>
            </a:r>
          </a:p>
          <a:p>
            <a:pPr marL="520700" lvl="2" indent="-163513">
              <a:lnSpc>
                <a:spcPct val="100000"/>
              </a:lnSpc>
            </a:pPr>
            <a:r>
              <a:rPr lang="en-US" sz="2400" dirty="0"/>
              <a:t>sanitation</a:t>
            </a:r>
          </a:p>
          <a:p>
            <a:pPr marL="520700" lvl="2" indent="-163513">
              <a:lnSpc>
                <a:spcPct val="100000"/>
              </a:lnSpc>
            </a:pPr>
            <a:r>
              <a:rPr lang="en-US" sz="2400" dirty="0"/>
              <a:t> </a:t>
            </a:r>
            <a:r>
              <a:rPr lang="en-US" sz="2400" b="1" dirty="0">
                <a:solidFill>
                  <a:srgbClr val="C00000"/>
                </a:solidFill>
              </a:rPr>
              <a:t>vaccination </a:t>
            </a:r>
            <a:endParaRPr lang="en-US" sz="2400" i="1" dirty="0">
              <a:solidFill>
                <a:srgbClr val="C00000"/>
              </a:solidFill>
            </a:endParaRPr>
          </a:p>
          <a:p>
            <a:pPr lvl="1">
              <a:lnSpc>
                <a:spcPct val="110000"/>
              </a:lnSpc>
              <a:buFontTx/>
              <a:buChar char="-"/>
            </a:pPr>
            <a:endParaRPr lang="en-US" sz="2200" i="1" dirty="0">
              <a:solidFill>
                <a:srgbClr val="C00000"/>
              </a:solidFill>
            </a:endParaRPr>
          </a:p>
        </p:txBody>
      </p:sp>
      <p:pic>
        <p:nvPicPr>
          <p:cNvPr id="17" name="Picture 16">
            <a:extLst>
              <a:ext uri="{FF2B5EF4-FFF2-40B4-BE49-F238E27FC236}">
                <a16:creationId xmlns:a16="http://schemas.microsoft.com/office/drawing/2014/main" id="{F4BF24C9-6D16-7248-BB32-3315D7D92DA1}"/>
              </a:ext>
            </a:extLst>
          </p:cNvPr>
          <p:cNvPicPr>
            <a:picLocks noChangeAspect="1"/>
          </p:cNvPicPr>
          <p:nvPr/>
        </p:nvPicPr>
        <p:blipFill rotWithShape="1">
          <a:blip r:embed="rId5"/>
          <a:srcRect l="3330" t="-1" r="3516" b="92110"/>
          <a:stretch/>
        </p:blipFill>
        <p:spPr>
          <a:xfrm>
            <a:off x="7904741" y="4895112"/>
            <a:ext cx="3531352" cy="411480"/>
          </a:xfrm>
          <a:prstGeom prst="rect">
            <a:avLst/>
          </a:prstGeom>
        </p:spPr>
      </p:pic>
      <p:pic>
        <p:nvPicPr>
          <p:cNvPr id="18" name="Picture 17">
            <a:extLst>
              <a:ext uri="{FF2B5EF4-FFF2-40B4-BE49-F238E27FC236}">
                <a16:creationId xmlns:a16="http://schemas.microsoft.com/office/drawing/2014/main" id="{3C955043-DD8A-A743-9D9B-F73A2EF8E52F}"/>
              </a:ext>
            </a:extLst>
          </p:cNvPr>
          <p:cNvPicPr>
            <a:picLocks noChangeAspect="1"/>
          </p:cNvPicPr>
          <p:nvPr/>
        </p:nvPicPr>
        <p:blipFill rotWithShape="1">
          <a:blip r:embed="rId5"/>
          <a:srcRect t="69344"/>
          <a:stretch/>
        </p:blipFill>
        <p:spPr>
          <a:xfrm>
            <a:off x="7918269" y="5361294"/>
            <a:ext cx="3549422" cy="1496706"/>
          </a:xfrm>
          <a:prstGeom prst="rect">
            <a:avLst/>
          </a:prstGeom>
        </p:spPr>
      </p:pic>
      <p:sp>
        <p:nvSpPr>
          <p:cNvPr id="14" name="Content Placeholder 6">
            <a:extLst>
              <a:ext uri="{FF2B5EF4-FFF2-40B4-BE49-F238E27FC236}">
                <a16:creationId xmlns:a16="http://schemas.microsoft.com/office/drawing/2014/main" id="{DFE5F71E-2DDE-494E-974C-7815A600990D}"/>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3" name="Rectangle 2">
            <a:extLst>
              <a:ext uri="{FF2B5EF4-FFF2-40B4-BE49-F238E27FC236}">
                <a16:creationId xmlns:a16="http://schemas.microsoft.com/office/drawing/2014/main" id="{F1D8C043-69CE-C8CC-AD3C-79FB80F8F02C}"/>
              </a:ext>
            </a:extLst>
          </p:cNvPr>
          <p:cNvSpPr/>
          <p:nvPr/>
        </p:nvSpPr>
        <p:spPr>
          <a:xfrm>
            <a:off x="631895" y="692331"/>
            <a:ext cx="3657603" cy="419648"/>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Conservation Biology</a:t>
            </a:r>
          </a:p>
        </p:txBody>
      </p:sp>
      <p:sp>
        <p:nvSpPr>
          <p:cNvPr id="6" name="Rectangle 5">
            <a:extLst>
              <a:ext uri="{FF2B5EF4-FFF2-40B4-BE49-F238E27FC236}">
                <a16:creationId xmlns:a16="http://schemas.microsoft.com/office/drawing/2014/main" id="{4F4D0745-C74D-7B85-C4BA-1B27EF2439E6}"/>
              </a:ext>
            </a:extLst>
          </p:cNvPr>
          <p:cNvSpPr/>
          <p:nvPr/>
        </p:nvSpPr>
        <p:spPr>
          <a:xfrm>
            <a:off x="7764527" y="713752"/>
            <a:ext cx="3671566" cy="431869"/>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Disease Ecology</a:t>
            </a:r>
          </a:p>
        </p:txBody>
      </p:sp>
      <p:cxnSp>
        <p:nvCxnSpPr>
          <p:cNvPr id="2" name="Straight Connector 1">
            <a:extLst>
              <a:ext uri="{FF2B5EF4-FFF2-40B4-BE49-F238E27FC236}">
                <a16:creationId xmlns:a16="http://schemas.microsoft.com/office/drawing/2014/main" id="{6035FA13-72E8-5918-031B-020BDDD193EC}"/>
              </a:ext>
            </a:extLst>
          </p:cNvPr>
          <p:cNvCxnSpPr>
            <a:cxnSpLocks/>
          </p:cNvCxnSpPr>
          <p:nvPr/>
        </p:nvCxnSpPr>
        <p:spPr>
          <a:xfrm>
            <a:off x="0" y="715016"/>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941989-9B92-AC7F-6EC9-32ACB6CFE6B8}"/>
              </a:ext>
            </a:extLst>
          </p:cNvPr>
          <p:cNvCxnSpPr>
            <a:cxnSpLocks/>
          </p:cNvCxnSpPr>
          <p:nvPr/>
        </p:nvCxnSpPr>
        <p:spPr>
          <a:xfrm>
            <a:off x="0" y="111197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8054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57E09-9BD1-75F1-4C86-EA879B2AEB05}"/>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F3C5E1B5-7FC0-785D-D596-E4BAD77D75FC}"/>
              </a:ext>
            </a:extLst>
          </p:cNvPr>
          <p:cNvPicPr>
            <a:picLocks noChangeAspect="1"/>
          </p:cNvPicPr>
          <p:nvPr/>
        </p:nvPicPr>
        <p:blipFill rotWithShape="1">
          <a:blip r:embed="rId3"/>
          <a:srcRect l="27693" r="32913" b="1636"/>
          <a:stretch/>
        </p:blipFill>
        <p:spPr>
          <a:xfrm>
            <a:off x="5181603" y="692332"/>
            <a:ext cx="1831033" cy="6165669"/>
          </a:xfrm>
          <a:prstGeom prst="rect">
            <a:avLst/>
          </a:prstGeom>
        </p:spPr>
      </p:pic>
      <p:sp>
        <p:nvSpPr>
          <p:cNvPr id="5" name="Content Placeholder 2">
            <a:extLst>
              <a:ext uri="{FF2B5EF4-FFF2-40B4-BE49-F238E27FC236}">
                <a16:creationId xmlns:a16="http://schemas.microsoft.com/office/drawing/2014/main" id="{419CB8E4-6350-9F5F-8E30-1133F515C71C}"/>
              </a:ext>
            </a:extLst>
          </p:cNvPr>
          <p:cNvSpPr>
            <a:spLocks noGrp="1"/>
          </p:cNvSpPr>
          <p:nvPr>
            <p:ph idx="1"/>
          </p:nvPr>
        </p:nvSpPr>
        <p:spPr>
          <a:xfrm>
            <a:off x="106681" y="1261284"/>
            <a:ext cx="5134884" cy="3427270"/>
          </a:xfrm>
        </p:spPr>
        <p:txBody>
          <a:bodyPr>
            <a:normAutofit/>
          </a:bodyPr>
          <a:lstStyle/>
          <a:p>
            <a:pPr marL="177800" lvl="1" indent="-163513"/>
            <a:r>
              <a:rPr lang="en-US" sz="2600" b="1" dirty="0"/>
              <a:t>Goal:</a:t>
            </a:r>
            <a:r>
              <a:rPr lang="en-US" sz="2600" dirty="0"/>
              <a:t> </a:t>
            </a:r>
          </a:p>
          <a:p>
            <a:pPr marL="520700" lvl="2" indent="-163513"/>
            <a:r>
              <a:rPr lang="en-US" sz="2200" dirty="0"/>
              <a:t>protect </a:t>
            </a:r>
            <a:r>
              <a:rPr lang="en-US" sz="2200" b="1" dirty="0">
                <a:solidFill>
                  <a:srgbClr val="C00000"/>
                </a:solidFill>
              </a:rPr>
              <a:t>populations  </a:t>
            </a:r>
            <a:r>
              <a:rPr lang="en-US" sz="2200" dirty="0"/>
              <a:t> from </a:t>
            </a:r>
            <a:r>
              <a:rPr lang="en-US" sz="2200" b="1" dirty="0">
                <a:solidFill>
                  <a:srgbClr val="C00000"/>
                </a:solidFill>
              </a:rPr>
              <a:t>extinction</a:t>
            </a:r>
          </a:p>
          <a:p>
            <a:pPr marL="520700" lvl="2" indent="-163513"/>
            <a:endParaRPr lang="en-US" sz="200" b="1" dirty="0">
              <a:solidFill>
                <a:srgbClr val="C00000"/>
              </a:solidFill>
            </a:endParaRPr>
          </a:p>
          <a:p>
            <a:pPr marL="177800" lvl="1" indent="-163513"/>
            <a:r>
              <a:rPr lang="en-US" sz="2600" b="1" dirty="0"/>
              <a:t>Concept:</a:t>
            </a:r>
          </a:p>
          <a:p>
            <a:pPr marL="520700" lvl="2" indent="-163513"/>
            <a:r>
              <a:rPr lang="en-US" sz="2400" dirty="0"/>
              <a:t> </a:t>
            </a:r>
            <a:r>
              <a:rPr lang="en-US" sz="2400" b="1" dirty="0">
                <a:solidFill>
                  <a:srgbClr val="C00000"/>
                </a:solidFill>
              </a:rPr>
              <a:t>Minimum Viable Population </a:t>
            </a:r>
            <a:r>
              <a:rPr lang="en-US" sz="2400" dirty="0"/>
              <a:t>size (MVP)</a:t>
            </a:r>
          </a:p>
          <a:p>
            <a:pPr marL="520700" lvl="2" indent="-163513"/>
            <a:endParaRPr lang="en-US" sz="200" b="1" dirty="0">
              <a:solidFill>
                <a:srgbClr val="C00000"/>
              </a:solidFill>
            </a:endParaRPr>
          </a:p>
          <a:p>
            <a:pPr marL="177800" lvl="1" indent="-163513"/>
            <a:r>
              <a:rPr lang="en-US" sz="2600" b="1" dirty="0"/>
              <a:t>Approach:</a:t>
            </a:r>
            <a:r>
              <a:rPr lang="en-US" sz="2600" dirty="0"/>
              <a:t> </a:t>
            </a:r>
          </a:p>
          <a:p>
            <a:pPr marL="520700" lvl="2" indent="-163513"/>
            <a:r>
              <a:rPr lang="en-US" sz="2200" dirty="0"/>
              <a:t>protected area </a:t>
            </a:r>
            <a:r>
              <a:rPr lang="en-US" sz="2200" b="1" dirty="0">
                <a:solidFill>
                  <a:srgbClr val="C00000"/>
                </a:solidFill>
              </a:rPr>
              <a:t>reserves</a:t>
            </a:r>
          </a:p>
          <a:p>
            <a:pPr marL="357187" lvl="2" indent="0">
              <a:buNone/>
            </a:pPr>
            <a:endParaRPr lang="en-US" sz="2200" b="1" dirty="0">
              <a:solidFill>
                <a:srgbClr val="C00000"/>
              </a:solidFill>
            </a:endParaRPr>
          </a:p>
          <a:p>
            <a:pPr lvl="1">
              <a:buFontTx/>
              <a:buChar char="-"/>
            </a:pPr>
            <a:endParaRPr lang="en-US" sz="2200" i="1" dirty="0">
              <a:solidFill>
                <a:srgbClr val="C00000"/>
              </a:solidFill>
            </a:endParaRPr>
          </a:p>
          <a:p>
            <a:pPr lvl="1">
              <a:buFontTx/>
              <a:buChar char="-"/>
            </a:pPr>
            <a:endParaRPr lang="en-US" sz="2200" i="1" dirty="0">
              <a:solidFill>
                <a:srgbClr val="C00000"/>
              </a:solidFill>
            </a:endParaRPr>
          </a:p>
        </p:txBody>
      </p:sp>
      <p:pic>
        <p:nvPicPr>
          <p:cNvPr id="9" name="Picture 8">
            <a:extLst>
              <a:ext uri="{FF2B5EF4-FFF2-40B4-BE49-F238E27FC236}">
                <a16:creationId xmlns:a16="http://schemas.microsoft.com/office/drawing/2014/main" id="{9A3E71CD-778C-FDE6-CBD2-0B1BE643ADAF}"/>
              </a:ext>
            </a:extLst>
          </p:cNvPr>
          <p:cNvPicPr>
            <a:picLocks noChangeAspect="1"/>
          </p:cNvPicPr>
          <p:nvPr/>
        </p:nvPicPr>
        <p:blipFill rotWithShape="1">
          <a:blip r:embed="rId4"/>
          <a:srcRect l="6638" t="10369" r="59932" b="22413"/>
          <a:stretch/>
        </p:blipFill>
        <p:spPr>
          <a:xfrm>
            <a:off x="724309" y="4620769"/>
            <a:ext cx="1599187" cy="1808695"/>
          </a:xfrm>
          <a:prstGeom prst="rect">
            <a:avLst/>
          </a:prstGeom>
        </p:spPr>
      </p:pic>
      <p:pic>
        <p:nvPicPr>
          <p:cNvPr id="12" name="Picture 11">
            <a:extLst>
              <a:ext uri="{FF2B5EF4-FFF2-40B4-BE49-F238E27FC236}">
                <a16:creationId xmlns:a16="http://schemas.microsoft.com/office/drawing/2014/main" id="{CF08FDA3-571B-9D87-8236-0326998FDF17}"/>
              </a:ext>
            </a:extLst>
          </p:cNvPr>
          <p:cNvPicPr>
            <a:picLocks noChangeAspect="1"/>
          </p:cNvPicPr>
          <p:nvPr/>
        </p:nvPicPr>
        <p:blipFill rotWithShape="1">
          <a:blip r:embed="rId4"/>
          <a:srcRect l="50403" t="9005" r="9529" b="18455"/>
          <a:stretch/>
        </p:blipFill>
        <p:spPr>
          <a:xfrm>
            <a:off x="2307938" y="4620769"/>
            <a:ext cx="1916723" cy="1951893"/>
          </a:xfrm>
          <a:prstGeom prst="rect">
            <a:avLst/>
          </a:prstGeom>
        </p:spPr>
      </p:pic>
      <p:sp>
        <p:nvSpPr>
          <p:cNvPr id="16" name="Content Placeholder 2">
            <a:extLst>
              <a:ext uri="{FF2B5EF4-FFF2-40B4-BE49-F238E27FC236}">
                <a16:creationId xmlns:a16="http://schemas.microsoft.com/office/drawing/2014/main" id="{1359D743-073F-6BAF-BEBA-E9874B49CB7D}"/>
              </a:ext>
            </a:extLst>
          </p:cNvPr>
          <p:cNvSpPr txBox="1">
            <a:spLocks/>
          </p:cNvSpPr>
          <p:nvPr/>
        </p:nvSpPr>
        <p:spPr>
          <a:xfrm>
            <a:off x="6996434" y="1181199"/>
            <a:ext cx="5347966" cy="447995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7800" lvl="1" indent="-163513">
              <a:lnSpc>
                <a:spcPct val="100000"/>
              </a:lnSpc>
            </a:pPr>
            <a:r>
              <a:rPr lang="en-US" sz="2800" b="1" dirty="0"/>
              <a:t>Goal:</a:t>
            </a:r>
            <a:r>
              <a:rPr lang="en-US" sz="2800" dirty="0"/>
              <a:t> </a:t>
            </a:r>
          </a:p>
          <a:p>
            <a:pPr marL="520700" lvl="2" indent="-163513">
              <a:lnSpc>
                <a:spcPct val="100000"/>
              </a:lnSpc>
            </a:pPr>
            <a:r>
              <a:rPr lang="en-US" sz="2400" dirty="0"/>
              <a:t>protect </a:t>
            </a:r>
            <a:r>
              <a:rPr lang="en-US" sz="2400" b="1" dirty="0">
                <a:solidFill>
                  <a:srgbClr val="C00000"/>
                </a:solidFill>
              </a:rPr>
              <a:t>populations  </a:t>
            </a:r>
            <a:r>
              <a:rPr lang="en-US" sz="2400" dirty="0"/>
              <a:t> from disease via pathogen </a:t>
            </a:r>
            <a:r>
              <a:rPr lang="en-US" sz="2400" b="1" dirty="0">
                <a:solidFill>
                  <a:srgbClr val="C00000"/>
                </a:solidFill>
              </a:rPr>
              <a:t>extinction</a:t>
            </a:r>
          </a:p>
          <a:p>
            <a:pPr marL="177800" lvl="1" indent="-163513">
              <a:lnSpc>
                <a:spcPct val="100000"/>
              </a:lnSpc>
            </a:pPr>
            <a:r>
              <a:rPr lang="en-US" sz="2800" b="1" dirty="0"/>
              <a:t>Concept:</a:t>
            </a:r>
          </a:p>
          <a:p>
            <a:pPr marL="520700" lvl="2" indent="-163513">
              <a:lnSpc>
                <a:spcPct val="100000"/>
              </a:lnSpc>
            </a:pPr>
            <a:r>
              <a:rPr lang="en-US" sz="2400" dirty="0"/>
              <a:t> </a:t>
            </a:r>
            <a:r>
              <a:rPr lang="en-US" sz="2400" b="1" dirty="0">
                <a:solidFill>
                  <a:srgbClr val="C00000"/>
                </a:solidFill>
              </a:rPr>
              <a:t>Critical Community Size </a:t>
            </a:r>
            <a:r>
              <a:rPr lang="en-US" sz="2400" dirty="0"/>
              <a:t>(CCS)</a:t>
            </a:r>
          </a:p>
          <a:p>
            <a:pPr marL="520700" lvl="2" indent="-163513">
              <a:lnSpc>
                <a:spcPct val="100000"/>
              </a:lnSpc>
            </a:pPr>
            <a:endParaRPr lang="en-US" sz="100" dirty="0"/>
          </a:p>
          <a:p>
            <a:pPr marL="177800" lvl="1" indent="-163513">
              <a:lnSpc>
                <a:spcPct val="100000"/>
              </a:lnSpc>
            </a:pPr>
            <a:r>
              <a:rPr lang="en-US" sz="2800" b="1" dirty="0"/>
              <a:t>Approach:</a:t>
            </a:r>
            <a:r>
              <a:rPr lang="en-US" sz="4200" b="1" dirty="0"/>
              <a:t> </a:t>
            </a:r>
          </a:p>
          <a:p>
            <a:pPr marL="520700" lvl="2" indent="-163513">
              <a:lnSpc>
                <a:spcPct val="100000"/>
              </a:lnSpc>
            </a:pPr>
            <a:r>
              <a:rPr lang="en-US" sz="2400" dirty="0"/>
              <a:t>sanitation</a:t>
            </a:r>
          </a:p>
          <a:p>
            <a:pPr marL="520700" lvl="2" indent="-163513">
              <a:lnSpc>
                <a:spcPct val="100000"/>
              </a:lnSpc>
            </a:pPr>
            <a:r>
              <a:rPr lang="en-US" sz="2400" dirty="0"/>
              <a:t> </a:t>
            </a:r>
            <a:r>
              <a:rPr lang="en-US" sz="2400" b="1" dirty="0">
                <a:solidFill>
                  <a:srgbClr val="C00000"/>
                </a:solidFill>
              </a:rPr>
              <a:t>vaccination </a:t>
            </a:r>
            <a:endParaRPr lang="en-US" sz="2400" i="1" dirty="0">
              <a:solidFill>
                <a:srgbClr val="C00000"/>
              </a:solidFill>
            </a:endParaRPr>
          </a:p>
          <a:p>
            <a:pPr lvl="1">
              <a:lnSpc>
                <a:spcPct val="110000"/>
              </a:lnSpc>
              <a:buFontTx/>
              <a:buChar char="-"/>
            </a:pPr>
            <a:endParaRPr lang="en-US" sz="2200" i="1" dirty="0">
              <a:solidFill>
                <a:srgbClr val="C00000"/>
              </a:solidFill>
            </a:endParaRPr>
          </a:p>
        </p:txBody>
      </p:sp>
      <p:pic>
        <p:nvPicPr>
          <p:cNvPr id="17" name="Picture 16">
            <a:extLst>
              <a:ext uri="{FF2B5EF4-FFF2-40B4-BE49-F238E27FC236}">
                <a16:creationId xmlns:a16="http://schemas.microsoft.com/office/drawing/2014/main" id="{DCCA7B87-F607-56AC-7C69-AD69C25D33F9}"/>
              </a:ext>
            </a:extLst>
          </p:cNvPr>
          <p:cNvPicPr>
            <a:picLocks noChangeAspect="1"/>
          </p:cNvPicPr>
          <p:nvPr/>
        </p:nvPicPr>
        <p:blipFill rotWithShape="1">
          <a:blip r:embed="rId5"/>
          <a:srcRect l="3330" t="-1" r="3516" b="92110"/>
          <a:stretch/>
        </p:blipFill>
        <p:spPr>
          <a:xfrm>
            <a:off x="7904741" y="4895112"/>
            <a:ext cx="3531352" cy="411480"/>
          </a:xfrm>
          <a:prstGeom prst="rect">
            <a:avLst/>
          </a:prstGeom>
        </p:spPr>
      </p:pic>
      <p:pic>
        <p:nvPicPr>
          <p:cNvPr id="18" name="Picture 17">
            <a:extLst>
              <a:ext uri="{FF2B5EF4-FFF2-40B4-BE49-F238E27FC236}">
                <a16:creationId xmlns:a16="http://schemas.microsoft.com/office/drawing/2014/main" id="{0637CB2A-F041-69EB-1831-2C34C918EB56}"/>
              </a:ext>
            </a:extLst>
          </p:cNvPr>
          <p:cNvPicPr>
            <a:picLocks noChangeAspect="1"/>
          </p:cNvPicPr>
          <p:nvPr/>
        </p:nvPicPr>
        <p:blipFill rotWithShape="1">
          <a:blip r:embed="rId5"/>
          <a:srcRect t="69344"/>
          <a:stretch/>
        </p:blipFill>
        <p:spPr>
          <a:xfrm>
            <a:off x="7918269" y="5361294"/>
            <a:ext cx="3549422" cy="1496706"/>
          </a:xfrm>
          <a:prstGeom prst="rect">
            <a:avLst/>
          </a:prstGeom>
        </p:spPr>
      </p:pic>
      <p:sp>
        <p:nvSpPr>
          <p:cNvPr id="14" name="Content Placeholder 6">
            <a:extLst>
              <a:ext uri="{FF2B5EF4-FFF2-40B4-BE49-F238E27FC236}">
                <a16:creationId xmlns:a16="http://schemas.microsoft.com/office/drawing/2014/main" id="{6EAD503D-97C5-F4DB-D3C3-EA10BF147FB0}"/>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3" name="Rectangle 2">
            <a:extLst>
              <a:ext uri="{FF2B5EF4-FFF2-40B4-BE49-F238E27FC236}">
                <a16:creationId xmlns:a16="http://schemas.microsoft.com/office/drawing/2014/main" id="{66605FE3-8B5A-D1B2-9FFA-D92411669964}"/>
              </a:ext>
            </a:extLst>
          </p:cNvPr>
          <p:cNvSpPr/>
          <p:nvPr/>
        </p:nvSpPr>
        <p:spPr>
          <a:xfrm>
            <a:off x="631895" y="692331"/>
            <a:ext cx="3657603" cy="419648"/>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Conservation Biology</a:t>
            </a:r>
          </a:p>
        </p:txBody>
      </p:sp>
      <p:sp>
        <p:nvSpPr>
          <p:cNvPr id="6" name="Rectangle 5">
            <a:extLst>
              <a:ext uri="{FF2B5EF4-FFF2-40B4-BE49-F238E27FC236}">
                <a16:creationId xmlns:a16="http://schemas.microsoft.com/office/drawing/2014/main" id="{7343172D-8FC5-1C16-4C88-A4BCED18F69B}"/>
              </a:ext>
            </a:extLst>
          </p:cNvPr>
          <p:cNvSpPr/>
          <p:nvPr/>
        </p:nvSpPr>
        <p:spPr>
          <a:xfrm>
            <a:off x="7764527" y="713752"/>
            <a:ext cx="3671566" cy="431869"/>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Disease Ecology</a:t>
            </a:r>
          </a:p>
        </p:txBody>
      </p:sp>
      <p:cxnSp>
        <p:nvCxnSpPr>
          <p:cNvPr id="2" name="Straight Connector 1">
            <a:extLst>
              <a:ext uri="{FF2B5EF4-FFF2-40B4-BE49-F238E27FC236}">
                <a16:creationId xmlns:a16="http://schemas.microsoft.com/office/drawing/2014/main" id="{894DC404-48EC-C6CB-9E86-287F97FE13CE}"/>
              </a:ext>
            </a:extLst>
          </p:cNvPr>
          <p:cNvCxnSpPr>
            <a:cxnSpLocks/>
          </p:cNvCxnSpPr>
          <p:nvPr/>
        </p:nvCxnSpPr>
        <p:spPr>
          <a:xfrm>
            <a:off x="0" y="715016"/>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085C04F-4808-839C-E817-587FADB9A608}"/>
              </a:ext>
            </a:extLst>
          </p:cNvPr>
          <p:cNvCxnSpPr>
            <a:cxnSpLocks/>
          </p:cNvCxnSpPr>
          <p:nvPr/>
        </p:nvCxnSpPr>
        <p:spPr>
          <a:xfrm>
            <a:off x="0" y="111197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6082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508003-8B67-9E4F-B01D-7A5B44DFD148}"/>
              </a:ext>
            </a:extLst>
          </p:cNvPr>
          <p:cNvSpPr>
            <a:spLocks noGrp="1"/>
          </p:cNvSpPr>
          <p:nvPr>
            <p:ph idx="1"/>
          </p:nvPr>
        </p:nvSpPr>
        <p:spPr>
          <a:xfrm>
            <a:off x="207818" y="1438130"/>
            <a:ext cx="5569527" cy="5276417"/>
          </a:xfrm>
        </p:spPr>
        <p:txBody>
          <a:bodyPr>
            <a:normAutofit/>
          </a:bodyPr>
          <a:lstStyle/>
          <a:p>
            <a:r>
              <a:rPr lang="en-US" dirty="0"/>
              <a:t>Frederic Clements (1916) argued that community succession was predictable and </a:t>
            </a:r>
            <a:r>
              <a:rPr lang="en-US" b="1" dirty="0">
                <a:solidFill>
                  <a:srgbClr val="C00000"/>
                </a:solidFill>
              </a:rPr>
              <a:t>deterministic</a:t>
            </a:r>
            <a:r>
              <a:rPr lang="en-US" dirty="0"/>
              <a:t>, much like ontogenetic development in individual organisms, moving always towards some superorganism.</a:t>
            </a:r>
          </a:p>
          <a:p>
            <a:r>
              <a:rPr lang="en-US" b="1" dirty="0">
                <a:solidFill>
                  <a:srgbClr val="C00000"/>
                </a:solidFill>
              </a:rPr>
              <a:t>Priority effects</a:t>
            </a:r>
            <a:r>
              <a:rPr lang="en-US" dirty="0"/>
              <a:t>: inhibitory or facilitative priority effects occur when one species ”prepares” the environment for			        the next species 			       in succession</a:t>
            </a:r>
          </a:p>
        </p:txBody>
      </p:sp>
      <p:sp>
        <p:nvSpPr>
          <p:cNvPr id="4" name="Title 1">
            <a:extLst>
              <a:ext uri="{FF2B5EF4-FFF2-40B4-BE49-F238E27FC236}">
                <a16:creationId xmlns:a16="http://schemas.microsoft.com/office/drawing/2014/main" id="{BA683334-0484-3E34-773A-4DA61DD87926}"/>
              </a:ext>
            </a:extLst>
          </p:cNvPr>
          <p:cNvSpPr txBox="1">
            <a:spLocks/>
          </p:cNvSpPr>
          <p:nvPr/>
        </p:nvSpPr>
        <p:spPr>
          <a:xfrm>
            <a:off x="817418" y="143452"/>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C00000"/>
                </a:solidFill>
                <a:latin typeface="+mn-lt"/>
              </a:rPr>
              <a:t>Superorganisms </a:t>
            </a:r>
            <a:r>
              <a:rPr lang="en-US" sz="3200" dirty="0">
                <a:latin typeface="+mn-lt"/>
              </a:rPr>
              <a:t>vs. </a:t>
            </a:r>
            <a:r>
              <a:rPr lang="en-US" sz="3200" b="1" dirty="0">
                <a:solidFill>
                  <a:srgbClr val="C00000"/>
                </a:solidFill>
                <a:latin typeface="+mn-lt"/>
              </a:rPr>
              <a:t>Loose Collections</a:t>
            </a:r>
            <a:r>
              <a:rPr lang="en-US" sz="3200" b="1" dirty="0">
                <a:latin typeface="+mn-lt"/>
              </a:rPr>
              <a:t> </a:t>
            </a:r>
            <a:r>
              <a:rPr lang="en-US" sz="3200" dirty="0">
                <a:latin typeface="+mn-lt"/>
              </a:rPr>
              <a:t>of Species?</a:t>
            </a:r>
          </a:p>
        </p:txBody>
      </p:sp>
      <p:sp>
        <p:nvSpPr>
          <p:cNvPr id="6" name="TextBox 5">
            <a:extLst>
              <a:ext uri="{FF2B5EF4-FFF2-40B4-BE49-F238E27FC236}">
                <a16:creationId xmlns:a16="http://schemas.microsoft.com/office/drawing/2014/main" id="{CDE86198-74FD-9904-5EB4-BA465B5D9B89}"/>
              </a:ext>
            </a:extLst>
          </p:cNvPr>
          <p:cNvSpPr txBox="1"/>
          <p:nvPr/>
        </p:nvSpPr>
        <p:spPr>
          <a:xfrm>
            <a:off x="6096000" y="1469015"/>
            <a:ext cx="6096000" cy="2677656"/>
          </a:xfrm>
          <a:prstGeom prst="rect">
            <a:avLst/>
          </a:prstGeom>
          <a:noFill/>
        </p:spPr>
        <p:txBody>
          <a:bodyPr wrap="square">
            <a:spAutoFit/>
          </a:bodyPr>
          <a:lstStyle/>
          <a:p>
            <a:pPr marL="457200" indent="-457200">
              <a:buFont typeface="Arial" panose="020B0604020202020204" pitchFamily="34" charset="0"/>
              <a:buChar char="•"/>
            </a:pPr>
            <a:r>
              <a:rPr lang="en-US" sz="2800" dirty="0"/>
              <a:t>Henry Gleason (1926) argued instead that chance favored the dispersal of nearby species into available habitat for succession, leading to </a:t>
            </a:r>
            <a:r>
              <a:rPr lang="en-US" sz="2800" b="1" dirty="0">
                <a:solidFill>
                  <a:srgbClr val="C00000"/>
                </a:solidFill>
              </a:rPr>
              <a:t>stochastic</a:t>
            </a:r>
            <a:r>
              <a:rPr lang="en-US" sz="2800" dirty="0"/>
              <a:t> assembly of communities</a:t>
            </a:r>
          </a:p>
          <a:p>
            <a:pPr marL="457200" indent="-457200">
              <a:buFont typeface="Arial" panose="020B0604020202020204" pitchFamily="34" charset="0"/>
              <a:buChar char="•"/>
            </a:pPr>
            <a:r>
              <a:rPr lang="en-US" sz="2800" dirty="0"/>
              <a:t>Closer to Cowles’ original thinking</a:t>
            </a:r>
          </a:p>
        </p:txBody>
      </p:sp>
      <p:cxnSp>
        <p:nvCxnSpPr>
          <p:cNvPr id="8" name="Straight Connector 7">
            <a:extLst>
              <a:ext uri="{FF2B5EF4-FFF2-40B4-BE49-F238E27FC236}">
                <a16:creationId xmlns:a16="http://schemas.microsoft.com/office/drawing/2014/main" id="{684DC888-D991-E3F7-D880-7FFFBB5870A8}"/>
              </a:ext>
            </a:extLst>
          </p:cNvPr>
          <p:cNvCxnSpPr/>
          <p:nvPr/>
        </p:nvCxnSpPr>
        <p:spPr>
          <a:xfrm>
            <a:off x="6096000" y="1469015"/>
            <a:ext cx="0" cy="516774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9" name="Content Placeholder 4" descr="Graphical user interface, application&#10;&#10;Description automatically generated">
            <a:extLst>
              <a:ext uri="{FF2B5EF4-FFF2-40B4-BE49-F238E27FC236}">
                <a16:creationId xmlns:a16="http://schemas.microsoft.com/office/drawing/2014/main" id="{36DE0E20-6875-A8A9-A4AC-9F5E33938806}"/>
              </a:ext>
            </a:extLst>
          </p:cNvPr>
          <p:cNvPicPr>
            <a:picLocks noChangeAspect="1"/>
          </p:cNvPicPr>
          <p:nvPr/>
        </p:nvPicPr>
        <p:blipFill rotWithShape="1">
          <a:blip r:embed="rId3"/>
          <a:srcRect t="51635"/>
          <a:stretch/>
        </p:blipFill>
        <p:spPr>
          <a:xfrm>
            <a:off x="2990273" y="5399139"/>
            <a:ext cx="2946400" cy="1431156"/>
          </a:xfrm>
          <a:prstGeom prst="rect">
            <a:avLst/>
          </a:prstGeom>
        </p:spPr>
      </p:pic>
      <p:pic>
        <p:nvPicPr>
          <p:cNvPr id="10" name="Content Placeholder 4" descr="Graphical user interface, application&#10;&#10;Description automatically generated">
            <a:extLst>
              <a:ext uri="{FF2B5EF4-FFF2-40B4-BE49-F238E27FC236}">
                <a16:creationId xmlns:a16="http://schemas.microsoft.com/office/drawing/2014/main" id="{51F99B76-2B67-BA54-443A-953AC9107E0B}"/>
              </a:ext>
            </a:extLst>
          </p:cNvPr>
          <p:cNvPicPr>
            <a:picLocks noChangeAspect="1"/>
          </p:cNvPicPr>
          <p:nvPr/>
        </p:nvPicPr>
        <p:blipFill rotWithShape="1">
          <a:blip r:embed="rId3"/>
          <a:srcRect b="51635"/>
          <a:stretch/>
        </p:blipFill>
        <p:spPr>
          <a:xfrm>
            <a:off x="7243870" y="4502077"/>
            <a:ext cx="3651853" cy="1773815"/>
          </a:xfrm>
          <a:prstGeom prst="rect">
            <a:avLst/>
          </a:prstGeom>
        </p:spPr>
      </p:pic>
    </p:spTree>
    <p:extLst>
      <p:ext uri="{BB962C8B-B14F-4D97-AF65-F5344CB8AC3E}">
        <p14:creationId xmlns:p14="http://schemas.microsoft.com/office/powerpoint/2010/main" val="35582526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508003-8B67-9E4F-B01D-7A5B44DFD148}"/>
              </a:ext>
            </a:extLst>
          </p:cNvPr>
          <p:cNvSpPr>
            <a:spLocks noGrp="1"/>
          </p:cNvSpPr>
          <p:nvPr>
            <p:ph idx="1"/>
          </p:nvPr>
        </p:nvSpPr>
        <p:spPr>
          <a:xfrm>
            <a:off x="189344" y="1213541"/>
            <a:ext cx="5569527" cy="5276417"/>
          </a:xfrm>
        </p:spPr>
        <p:txBody>
          <a:bodyPr>
            <a:normAutofit/>
          </a:bodyPr>
          <a:lstStyle/>
          <a:p>
            <a:r>
              <a:rPr lang="en-US" b="1" dirty="0"/>
              <a:t> </a:t>
            </a:r>
            <a:r>
              <a:rPr lang="en-US" b="1" dirty="0">
                <a:solidFill>
                  <a:srgbClr val="C00000"/>
                </a:solidFill>
              </a:rPr>
              <a:t>Niche</a:t>
            </a:r>
            <a:r>
              <a:rPr lang="en-US" dirty="0"/>
              <a:t>: match of a species to specific environmental conditions</a:t>
            </a:r>
          </a:p>
          <a:p>
            <a:r>
              <a:rPr lang="en-US" dirty="0"/>
              <a:t>Assembly will be </a:t>
            </a:r>
            <a:r>
              <a:rPr lang="en-US" b="1" dirty="0">
                <a:solidFill>
                  <a:srgbClr val="C00000"/>
                </a:solidFill>
              </a:rPr>
              <a:t>deterministic</a:t>
            </a:r>
            <a:endParaRPr lang="en-US" dirty="0"/>
          </a:p>
          <a:p>
            <a:r>
              <a:rPr lang="en-US" dirty="0"/>
              <a:t>Joseph Grinnell (1917) – coined the term for the CA thrasher and its chapparal habitat. Includes physical match and behavioral adaptations</a:t>
            </a:r>
          </a:p>
        </p:txBody>
      </p:sp>
      <p:sp>
        <p:nvSpPr>
          <p:cNvPr id="4" name="Title 1">
            <a:extLst>
              <a:ext uri="{FF2B5EF4-FFF2-40B4-BE49-F238E27FC236}">
                <a16:creationId xmlns:a16="http://schemas.microsoft.com/office/drawing/2014/main" id="{BA683334-0484-3E34-773A-4DA61DD87926}"/>
              </a:ext>
            </a:extLst>
          </p:cNvPr>
          <p:cNvSpPr txBox="1">
            <a:spLocks/>
          </p:cNvSpPr>
          <p:nvPr/>
        </p:nvSpPr>
        <p:spPr>
          <a:xfrm>
            <a:off x="817418" y="143452"/>
            <a:ext cx="11374582"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C00000"/>
                </a:solidFill>
                <a:latin typeface="+mn-lt"/>
              </a:rPr>
              <a:t>Niche</a:t>
            </a:r>
            <a:r>
              <a:rPr lang="en-US" sz="3200" dirty="0">
                <a:latin typeface="+mn-lt"/>
              </a:rPr>
              <a:t>-based assembly vs. </a:t>
            </a:r>
            <a:r>
              <a:rPr lang="en-US" sz="3200" b="1" dirty="0">
                <a:solidFill>
                  <a:srgbClr val="C00000"/>
                </a:solidFill>
                <a:latin typeface="+mn-lt"/>
              </a:rPr>
              <a:t>Neutral </a:t>
            </a:r>
            <a:r>
              <a:rPr lang="en-US" sz="3200" dirty="0">
                <a:latin typeface="+mn-lt"/>
              </a:rPr>
              <a:t>theories of assembly?</a:t>
            </a:r>
          </a:p>
        </p:txBody>
      </p:sp>
      <p:sp>
        <p:nvSpPr>
          <p:cNvPr id="6" name="TextBox 5">
            <a:extLst>
              <a:ext uri="{FF2B5EF4-FFF2-40B4-BE49-F238E27FC236}">
                <a16:creationId xmlns:a16="http://schemas.microsoft.com/office/drawing/2014/main" id="{CDE86198-74FD-9904-5EB4-BA465B5D9B89}"/>
              </a:ext>
            </a:extLst>
          </p:cNvPr>
          <p:cNvSpPr txBox="1"/>
          <p:nvPr/>
        </p:nvSpPr>
        <p:spPr>
          <a:xfrm>
            <a:off x="6096000" y="1206682"/>
            <a:ext cx="6096000" cy="3539430"/>
          </a:xfrm>
          <a:prstGeom prst="rect">
            <a:avLst/>
          </a:prstGeom>
          <a:noFill/>
        </p:spPr>
        <p:txBody>
          <a:bodyPr wrap="square">
            <a:spAutoFit/>
          </a:bodyPr>
          <a:lstStyle/>
          <a:p>
            <a:pPr marL="457200" indent="-457200">
              <a:buFont typeface="Arial" panose="020B0604020202020204" pitchFamily="34" charset="0"/>
              <a:buChar char="•"/>
            </a:pPr>
            <a:r>
              <a:rPr lang="en-US" sz="2800" b="1" dirty="0"/>
              <a:t> </a:t>
            </a:r>
            <a:r>
              <a:rPr lang="en-US" sz="2800" b="1" dirty="0">
                <a:solidFill>
                  <a:srgbClr val="C00000"/>
                </a:solidFill>
              </a:rPr>
              <a:t>Neutral</a:t>
            </a:r>
            <a:r>
              <a:rPr lang="en-US" sz="2800" dirty="0"/>
              <a:t>: species-specific differences within a trophic level will be irrelevant to their success</a:t>
            </a:r>
          </a:p>
          <a:p>
            <a:pPr marL="457200" indent="-457200">
              <a:buFont typeface="Arial" panose="020B0604020202020204" pitchFamily="34" charset="0"/>
              <a:buChar char="•"/>
            </a:pPr>
            <a:r>
              <a:rPr lang="en-US" sz="2800" dirty="0"/>
              <a:t>Assembly will be </a:t>
            </a:r>
            <a:r>
              <a:rPr lang="en-US" sz="2800" b="1" dirty="0">
                <a:solidFill>
                  <a:srgbClr val="C00000"/>
                </a:solidFill>
              </a:rPr>
              <a:t>stochastic</a:t>
            </a:r>
          </a:p>
          <a:p>
            <a:pPr marL="457200" indent="-457200">
              <a:buFont typeface="Arial" panose="020B0604020202020204" pitchFamily="34" charset="0"/>
              <a:buChar char="•"/>
            </a:pPr>
            <a:r>
              <a:rPr lang="en-US" sz="2800" dirty="0"/>
              <a:t>MacArthur and Wilson 1967</a:t>
            </a:r>
          </a:p>
          <a:p>
            <a:pPr marL="457200" indent="-457200">
              <a:buFont typeface="Arial" panose="020B0604020202020204" pitchFamily="34" charset="0"/>
              <a:buChar char="•"/>
            </a:pPr>
            <a:r>
              <a:rPr lang="en-US" sz="2800" dirty="0"/>
              <a:t>Hubbell (2001) - </a:t>
            </a:r>
            <a:r>
              <a:rPr lang="en-US" sz="2800" i="0" u="none" strike="noStrike" dirty="0">
                <a:solidFill>
                  <a:srgbClr val="202122"/>
                </a:solidFill>
                <a:effectLst/>
              </a:rPr>
              <a:t>Unified neutral theory of biodiversity and biogeography</a:t>
            </a:r>
            <a:r>
              <a:rPr lang="en-US" sz="2800" b="1" i="0" u="none" strike="noStrike" dirty="0">
                <a:solidFill>
                  <a:srgbClr val="202122"/>
                </a:solidFill>
                <a:effectLst/>
              </a:rPr>
              <a:t> (UNTB)</a:t>
            </a:r>
            <a:endParaRPr lang="en-US" sz="2800" dirty="0"/>
          </a:p>
        </p:txBody>
      </p:sp>
      <p:cxnSp>
        <p:nvCxnSpPr>
          <p:cNvPr id="8" name="Straight Connector 7">
            <a:extLst>
              <a:ext uri="{FF2B5EF4-FFF2-40B4-BE49-F238E27FC236}">
                <a16:creationId xmlns:a16="http://schemas.microsoft.com/office/drawing/2014/main" id="{684DC888-D991-E3F7-D880-7FFFBB5870A8}"/>
              </a:ext>
            </a:extLst>
          </p:cNvPr>
          <p:cNvCxnSpPr/>
          <p:nvPr/>
        </p:nvCxnSpPr>
        <p:spPr>
          <a:xfrm>
            <a:off x="6096000" y="1469015"/>
            <a:ext cx="0" cy="516774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3E0963A1-4C90-45DA-8426-92909F5EF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6897" y="5034466"/>
            <a:ext cx="2641953" cy="176530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white background with black text&#10;&#10;Description automatically generated">
            <a:extLst>
              <a:ext uri="{FF2B5EF4-FFF2-40B4-BE49-F238E27FC236}">
                <a16:creationId xmlns:a16="http://schemas.microsoft.com/office/drawing/2014/main" id="{CA1DAB63-1A53-18BA-C7C3-5753F3F74FBA}"/>
              </a:ext>
            </a:extLst>
          </p:cNvPr>
          <p:cNvPicPr>
            <a:picLocks noChangeAspect="1"/>
          </p:cNvPicPr>
          <p:nvPr/>
        </p:nvPicPr>
        <p:blipFill rotWithShape="1">
          <a:blip r:embed="rId4"/>
          <a:srcRect b="12382"/>
          <a:stretch/>
        </p:blipFill>
        <p:spPr>
          <a:xfrm>
            <a:off x="189344" y="4235457"/>
            <a:ext cx="5851597" cy="1042395"/>
          </a:xfrm>
          <a:prstGeom prst="rect">
            <a:avLst/>
          </a:prstGeom>
        </p:spPr>
      </p:pic>
      <p:pic>
        <p:nvPicPr>
          <p:cNvPr id="5124" name="Picture 4" descr="undefined">
            <a:extLst>
              <a:ext uri="{FF2B5EF4-FFF2-40B4-BE49-F238E27FC236}">
                <a16:creationId xmlns:a16="http://schemas.microsoft.com/office/drawing/2014/main" id="{7ADF636B-F415-D7FA-706A-81814C5D7A6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959" t="36815" r="11922" b="18910"/>
          <a:stretch/>
        </p:blipFill>
        <p:spPr bwMode="auto">
          <a:xfrm>
            <a:off x="7716021" y="4777198"/>
            <a:ext cx="2070032" cy="185956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644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F04C47-2CE1-027B-DBE9-91BFD40205F1}"/>
              </a:ext>
            </a:extLst>
          </p:cNvPr>
          <p:cNvSpPr txBox="1">
            <a:spLocks/>
          </p:cNvSpPr>
          <p:nvPr/>
        </p:nvSpPr>
        <p:spPr>
          <a:xfrm>
            <a:off x="1451517" y="220511"/>
            <a:ext cx="928896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Biodiversity can be measured in several ways!</a:t>
            </a:r>
            <a:endParaRPr lang="en-US" sz="3200" b="1" dirty="0">
              <a:solidFill>
                <a:srgbClr val="C00000"/>
              </a:solidFill>
              <a:latin typeface="+mn-lt"/>
            </a:endParaRPr>
          </a:p>
        </p:txBody>
      </p:sp>
    </p:spTree>
    <p:extLst>
      <p:ext uri="{BB962C8B-B14F-4D97-AF65-F5344CB8AC3E}">
        <p14:creationId xmlns:p14="http://schemas.microsoft.com/office/powerpoint/2010/main" val="38975122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F04C47-2CE1-027B-DBE9-91BFD40205F1}"/>
              </a:ext>
            </a:extLst>
          </p:cNvPr>
          <p:cNvSpPr txBox="1">
            <a:spLocks/>
          </p:cNvSpPr>
          <p:nvPr/>
        </p:nvSpPr>
        <p:spPr>
          <a:xfrm>
            <a:off x="1451517" y="220511"/>
            <a:ext cx="928896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Biodiversity can be measured in several ways!</a:t>
            </a:r>
            <a:endParaRPr lang="en-US" sz="3200" b="1" dirty="0">
              <a:solidFill>
                <a:srgbClr val="C00000"/>
              </a:solidFill>
              <a:latin typeface="+mn-lt"/>
            </a:endParaRPr>
          </a:p>
        </p:txBody>
      </p:sp>
      <p:sp>
        <p:nvSpPr>
          <p:cNvPr id="42" name="Oval 41">
            <a:extLst>
              <a:ext uri="{FF2B5EF4-FFF2-40B4-BE49-F238E27FC236}">
                <a16:creationId xmlns:a16="http://schemas.microsoft.com/office/drawing/2014/main" id="{0A982A84-B79A-16EA-8732-B2DCE4C61312}"/>
              </a:ext>
            </a:extLst>
          </p:cNvPr>
          <p:cNvSpPr/>
          <p:nvPr/>
        </p:nvSpPr>
        <p:spPr>
          <a:xfrm>
            <a:off x="4081841" y="1688662"/>
            <a:ext cx="3529012" cy="3629025"/>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Landscape A</a:t>
            </a:r>
          </a:p>
        </p:txBody>
      </p:sp>
      <p:sp>
        <p:nvSpPr>
          <p:cNvPr id="43" name="Oval 42">
            <a:extLst>
              <a:ext uri="{FF2B5EF4-FFF2-40B4-BE49-F238E27FC236}">
                <a16:creationId xmlns:a16="http://schemas.microsoft.com/office/drawing/2014/main" id="{834DFF80-E166-4398-C1FC-15781F0FCD00}"/>
              </a:ext>
            </a:extLst>
          </p:cNvPr>
          <p:cNvSpPr/>
          <p:nvPr/>
        </p:nvSpPr>
        <p:spPr>
          <a:xfrm>
            <a:off x="5091489" y="3748456"/>
            <a:ext cx="1509713" cy="1566857"/>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Site 2</a:t>
            </a:r>
          </a:p>
        </p:txBody>
      </p:sp>
      <p:sp>
        <p:nvSpPr>
          <p:cNvPr id="44" name="Oval 43">
            <a:extLst>
              <a:ext uri="{FF2B5EF4-FFF2-40B4-BE49-F238E27FC236}">
                <a16:creationId xmlns:a16="http://schemas.microsoft.com/office/drawing/2014/main" id="{F1501D29-C019-F027-A50E-E427836A88CD}"/>
              </a:ext>
            </a:extLst>
          </p:cNvPr>
          <p:cNvSpPr/>
          <p:nvPr/>
        </p:nvSpPr>
        <p:spPr>
          <a:xfrm>
            <a:off x="5091490" y="1688662"/>
            <a:ext cx="1509713" cy="1566857"/>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Site 1</a:t>
            </a:r>
          </a:p>
        </p:txBody>
      </p:sp>
      <p:sp>
        <p:nvSpPr>
          <p:cNvPr id="45" name="Triangle 44">
            <a:extLst>
              <a:ext uri="{FF2B5EF4-FFF2-40B4-BE49-F238E27FC236}">
                <a16:creationId xmlns:a16="http://schemas.microsoft.com/office/drawing/2014/main" id="{7D76619F-746C-1E8B-2711-D605FE5727E2}"/>
              </a:ext>
            </a:extLst>
          </p:cNvPr>
          <p:cNvSpPr/>
          <p:nvPr/>
        </p:nvSpPr>
        <p:spPr>
          <a:xfrm>
            <a:off x="5353427" y="1848993"/>
            <a:ext cx="385763" cy="4000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riangle 45">
            <a:extLst>
              <a:ext uri="{FF2B5EF4-FFF2-40B4-BE49-F238E27FC236}">
                <a16:creationId xmlns:a16="http://schemas.microsoft.com/office/drawing/2014/main" id="{13D44715-6F29-CAE7-25BB-07FB10102456}"/>
              </a:ext>
            </a:extLst>
          </p:cNvPr>
          <p:cNvSpPr/>
          <p:nvPr/>
        </p:nvSpPr>
        <p:spPr>
          <a:xfrm>
            <a:off x="5251273" y="4571314"/>
            <a:ext cx="385763" cy="4000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28D94D3B-E0B1-DD3C-900E-5B20A329040C}"/>
              </a:ext>
            </a:extLst>
          </p:cNvPr>
          <p:cNvSpPr/>
          <p:nvPr/>
        </p:nvSpPr>
        <p:spPr>
          <a:xfrm>
            <a:off x="5336998" y="2646508"/>
            <a:ext cx="300038" cy="33636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1FA92B1-FA5D-A02A-5FCB-A9018758212A}"/>
              </a:ext>
            </a:extLst>
          </p:cNvPr>
          <p:cNvSpPr/>
          <p:nvPr/>
        </p:nvSpPr>
        <p:spPr>
          <a:xfrm>
            <a:off x="5801098" y="1805904"/>
            <a:ext cx="300038" cy="33636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94F7D68D-B118-EC6E-51EF-E98EC490F0C6}"/>
              </a:ext>
            </a:extLst>
          </p:cNvPr>
          <p:cNvSpPr/>
          <p:nvPr/>
        </p:nvSpPr>
        <p:spPr>
          <a:xfrm>
            <a:off x="5846345" y="2697489"/>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0D5AD4EC-E186-6F8A-1DFC-FAE6B9B44943}"/>
              </a:ext>
            </a:extLst>
          </p:cNvPr>
          <p:cNvSpPr/>
          <p:nvPr/>
        </p:nvSpPr>
        <p:spPr>
          <a:xfrm>
            <a:off x="5458303" y="3937152"/>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riangle 50">
            <a:extLst>
              <a:ext uri="{FF2B5EF4-FFF2-40B4-BE49-F238E27FC236}">
                <a16:creationId xmlns:a16="http://schemas.microsoft.com/office/drawing/2014/main" id="{D90B9649-8010-A4B7-FABD-6B82D5764C66}"/>
              </a:ext>
            </a:extLst>
          </p:cNvPr>
          <p:cNvSpPr/>
          <p:nvPr/>
        </p:nvSpPr>
        <p:spPr>
          <a:xfrm>
            <a:off x="5973282" y="3931591"/>
            <a:ext cx="385763" cy="400050"/>
          </a:xfrm>
          <a:prstGeom prst="triangle">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D8F0C98E-9262-BC13-3503-A5BC0ED18234}"/>
              </a:ext>
            </a:extLst>
          </p:cNvPr>
          <p:cNvSpPr/>
          <p:nvPr/>
        </p:nvSpPr>
        <p:spPr>
          <a:xfrm>
            <a:off x="5780966" y="4844486"/>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22FD6D6-002C-DC45-731E-33512D55B477}"/>
              </a:ext>
            </a:extLst>
          </p:cNvPr>
          <p:cNvSpPr/>
          <p:nvPr/>
        </p:nvSpPr>
        <p:spPr>
          <a:xfrm>
            <a:off x="6173786" y="4486718"/>
            <a:ext cx="300038" cy="33636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E916259-398F-21C8-F392-0E71D42346DA}"/>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Whittaker. 1960. </a:t>
            </a:r>
            <a:r>
              <a:rPr lang="en-US" sz="1600" i="1" dirty="0">
                <a:cs typeface="Franklin Gothic Medium"/>
              </a:rPr>
              <a:t>Ecological Monographs.</a:t>
            </a:r>
            <a:endParaRPr lang="en-US" sz="1600" dirty="0">
              <a:cs typeface="Franklin Gothic Medium"/>
            </a:endParaRPr>
          </a:p>
        </p:txBody>
      </p:sp>
    </p:spTree>
    <p:extLst>
      <p:ext uri="{BB962C8B-B14F-4D97-AF65-F5344CB8AC3E}">
        <p14:creationId xmlns:p14="http://schemas.microsoft.com/office/powerpoint/2010/main" val="32458374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F04C47-2CE1-027B-DBE9-91BFD40205F1}"/>
              </a:ext>
            </a:extLst>
          </p:cNvPr>
          <p:cNvSpPr txBox="1">
            <a:spLocks/>
          </p:cNvSpPr>
          <p:nvPr/>
        </p:nvSpPr>
        <p:spPr>
          <a:xfrm>
            <a:off x="1451517" y="144058"/>
            <a:ext cx="928896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Biodiversity can be measured in several ways!</a:t>
            </a:r>
            <a:endParaRPr lang="en-US" sz="3200" b="1" dirty="0">
              <a:solidFill>
                <a:srgbClr val="C00000"/>
              </a:solidFill>
              <a:latin typeface="+mn-lt"/>
            </a:endParaRPr>
          </a:p>
        </p:txBody>
      </p:sp>
      <p:sp>
        <p:nvSpPr>
          <p:cNvPr id="8" name="Oval 7">
            <a:extLst>
              <a:ext uri="{FF2B5EF4-FFF2-40B4-BE49-F238E27FC236}">
                <a16:creationId xmlns:a16="http://schemas.microsoft.com/office/drawing/2014/main" id="{E9F3FCD5-8535-CE9A-FE65-6CFA44AD5E9A}"/>
              </a:ext>
            </a:extLst>
          </p:cNvPr>
          <p:cNvSpPr/>
          <p:nvPr/>
        </p:nvSpPr>
        <p:spPr>
          <a:xfrm>
            <a:off x="4081841" y="1688662"/>
            <a:ext cx="3529012" cy="3629025"/>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Landscape A</a:t>
            </a:r>
          </a:p>
        </p:txBody>
      </p:sp>
      <p:sp>
        <p:nvSpPr>
          <p:cNvPr id="11" name="Oval 10">
            <a:extLst>
              <a:ext uri="{FF2B5EF4-FFF2-40B4-BE49-F238E27FC236}">
                <a16:creationId xmlns:a16="http://schemas.microsoft.com/office/drawing/2014/main" id="{268BA6AB-A4FF-D8C6-4BEE-C9161E662203}"/>
              </a:ext>
            </a:extLst>
          </p:cNvPr>
          <p:cNvSpPr/>
          <p:nvPr/>
        </p:nvSpPr>
        <p:spPr>
          <a:xfrm>
            <a:off x="5091489" y="3748456"/>
            <a:ext cx="1509713" cy="1566857"/>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Site 2</a:t>
            </a:r>
          </a:p>
        </p:txBody>
      </p:sp>
      <p:sp>
        <p:nvSpPr>
          <p:cNvPr id="12" name="Oval 11">
            <a:extLst>
              <a:ext uri="{FF2B5EF4-FFF2-40B4-BE49-F238E27FC236}">
                <a16:creationId xmlns:a16="http://schemas.microsoft.com/office/drawing/2014/main" id="{618C68BE-B02A-F1EB-6D1D-BEF67429C65B}"/>
              </a:ext>
            </a:extLst>
          </p:cNvPr>
          <p:cNvSpPr/>
          <p:nvPr/>
        </p:nvSpPr>
        <p:spPr>
          <a:xfrm>
            <a:off x="5091490" y="1688662"/>
            <a:ext cx="1509713" cy="1566857"/>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Site 1</a:t>
            </a:r>
          </a:p>
        </p:txBody>
      </p:sp>
      <p:sp>
        <p:nvSpPr>
          <p:cNvPr id="15" name="Triangle 14">
            <a:extLst>
              <a:ext uri="{FF2B5EF4-FFF2-40B4-BE49-F238E27FC236}">
                <a16:creationId xmlns:a16="http://schemas.microsoft.com/office/drawing/2014/main" id="{EB216751-C661-413C-8A55-CC3A3D658FB9}"/>
              </a:ext>
            </a:extLst>
          </p:cNvPr>
          <p:cNvSpPr/>
          <p:nvPr/>
        </p:nvSpPr>
        <p:spPr>
          <a:xfrm>
            <a:off x="5353427" y="1848993"/>
            <a:ext cx="385763" cy="4000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1726D3BB-2946-77FF-A292-0CC642DE19D3}"/>
              </a:ext>
            </a:extLst>
          </p:cNvPr>
          <p:cNvSpPr/>
          <p:nvPr/>
        </p:nvSpPr>
        <p:spPr>
          <a:xfrm>
            <a:off x="5251273" y="4571314"/>
            <a:ext cx="385763" cy="4000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4B0F9EF-CDE7-55A2-901A-E90D0B1D73C6}"/>
              </a:ext>
            </a:extLst>
          </p:cNvPr>
          <p:cNvSpPr/>
          <p:nvPr/>
        </p:nvSpPr>
        <p:spPr>
          <a:xfrm>
            <a:off x="5336998" y="2646508"/>
            <a:ext cx="300038" cy="33636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63BAA90-14B9-FF1D-B08A-9272867F9DDC}"/>
              </a:ext>
            </a:extLst>
          </p:cNvPr>
          <p:cNvSpPr/>
          <p:nvPr/>
        </p:nvSpPr>
        <p:spPr>
          <a:xfrm>
            <a:off x="5801098" y="1805904"/>
            <a:ext cx="300038" cy="33636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F32DE45-A31B-4F58-F6B4-4AC21B641136}"/>
              </a:ext>
            </a:extLst>
          </p:cNvPr>
          <p:cNvSpPr/>
          <p:nvPr/>
        </p:nvSpPr>
        <p:spPr>
          <a:xfrm>
            <a:off x="5846345" y="2697489"/>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AEEC7B3-888E-298B-8653-8A430F9AB4BA}"/>
              </a:ext>
            </a:extLst>
          </p:cNvPr>
          <p:cNvSpPr/>
          <p:nvPr/>
        </p:nvSpPr>
        <p:spPr>
          <a:xfrm>
            <a:off x="5458303" y="3937152"/>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riangle 33">
            <a:extLst>
              <a:ext uri="{FF2B5EF4-FFF2-40B4-BE49-F238E27FC236}">
                <a16:creationId xmlns:a16="http://schemas.microsoft.com/office/drawing/2014/main" id="{17B48F29-8C01-7BA3-5B29-85D7D85ACB36}"/>
              </a:ext>
            </a:extLst>
          </p:cNvPr>
          <p:cNvSpPr/>
          <p:nvPr/>
        </p:nvSpPr>
        <p:spPr>
          <a:xfrm>
            <a:off x="5973282" y="3931591"/>
            <a:ext cx="385763" cy="400050"/>
          </a:xfrm>
          <a:prstGeom prst="triangle">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1223B25-5292-95B3-C0CC-2D9A8B526E9E}"/>
              </a:ext>
            </a:extLst>
          </p:cNvPr>
          <p:cNvSpPr/>
          <p:nvPr/>
        </p:nvSpPr>
        <p:spPr>
          <a:xfrm>
            <a:off x="5780966" y="4844486"/>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C0D6D35-2DE4-13BD-5190-D391D9598440}"/>
                  </a:ext>
                </a:extLst>
              </p:cNvPr>
              <p:cNvSpPr txBox="1"/>
              <p:nvPr/>
            </p:nvSpPr>
            <p:spPr>
              <a:xfrm>
                <a:off x="536162" y="1419682"/>
                <a:ext cx="2683666" cy="1446550"/>
              </a:xfrm>
              <a:prstGeom prst="rect">
                <a:avLst/>
              </a:prstGeom>
              <a:noFill/>
            </p:spPr>
            <p:txBody>
              <a:bodyPr wrap="square" rtlCol="0">
                <a:spAutoFit/>
              </a:bodyPr>
              <a:lstStyle/>
              <a:p>
                <a:pPr algn="ctr"/>
                <a14:m>
                  <m:oMath xmlns:m="http://schemas.openxmlformats.org/officeDocument/2006/math">
                    <m:r>
                      <a:rPr lang="en-US" sz="2200" i="1" dirty="0" smtClean="0">
                        <a:solidFill>
                          <a:schemeClr val="accent1">
                            <a:lumMod val="50000"/>
                          </a:schemeClr>
                        </a:solidFill>
                        <a:latin typeface="Cambria Math" panose="02040503050406030204" pitchFamily="18" charset="0"/>
                        <a:ea typeface="Cambria Math" panose="02040503050406030204" pitchFamily="18" charset="0"/>
                        <a:cs typeface="Franklin Gothic Medium"/>
                      </a:rPr>
                      <m:t>𝛼</m:t>
                    </m:r>
                  </m:oMath>
                </a14:m>
                <a:r>
                  <a:rPr lang="en-US" sz="2200" dirty="0">
                    <a:solidFill>
                      <a:schemeClr val="accent1">
                        <a:lumMod val="50000"/>
                      </a:schemeClr>
                    </a:solidFill>
                    <a:cs typeface="Franklin Gothic Medium"/>
                  </a:rPr>
                  <a:t> – diversity = species richness, typically within a small specified region</a:t>
                </a:r>
              </a:p>
            </p:txBody>
          </p:sp>
        </mc:Choice>
        <mc:Fallback xmlns="">
          <p:sp>
            <p:nvSpPr>
              <p:cNvPr id="2" name="TextBox 1">
                <a:extLst>
                  <a:ext uri="{FF2B5EF4-FFF2-40B4-BE49-F238E27FC236}">
                    <a16:creationId xmlns:a16="http://schemas.microsoft.com/office/drawing/2014/main" id="{BC0D6D35-2DE4-13BD-5190-D391D9598440}"/>
                  </a:ext>
                </a:extLst>
              </p:cNvPr>
              <p:cNvSpPr txBox="1">
                <a:spLocks noRot="1" noChangeAspect="1" noMove="1" noResize="1" noEditPoints="1" noAdjustHandles="1" noChangeArrowheads="1" noChangeShapeType="1" noTextEdit="1"/>
              </p:cNvSpPr>
              <p:nvPr/>
            </p:nvSpPr>
            <p:spPr>
              <a:xfrm>
                <a:off x="536162" y="1419682"/>
                <a:ext cx="2683666" cy="1446550"/>
              </a:xfrm>
              <a:prstGeom prst="rect">
                <a:avLst/>
              </a:prstGeom>
              <a:blipFill>
                <a:blip r:embed="rId3"/>
                <a:stretch>
                  <a:fillRect t="-2609" r="-5189" b="-7826"/>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B82BED5A-0EC6-9D57-D1DF-95CFA4CDE17A}"/>
              </a:ext>
            </a:extLst>
          </p:cNvPr>
          <p:cNvCxnSpPr>
            <a:cxnSpLocks/>
          </p:cNvCxnSpPr>
          <p:nvPr/>
        </p:nvCxnSpPr>
        <p:spPr>
          <a:xfrm>
            <a:off x="4799663" y="1818164"/>
            <a:ext cx="553764" cy="5725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8D168A0-2C4E-5813-7E3E-FF7C232A08A8}"/>
              </a:ext>
            </a:extLst>
          </p:cNvPr>
          <p:cNvCxnSpPr>
            <a:cxnSpLocks/>
          </p:cNvCxnSpPr>
          <p:nvPr/>
        </p:nvCxnSpPr>
        <p:spPr>
          <a:xfrm flipV="1">
            <a:off x="5091489" y="5092057"/>
            <a:ext cx="491454" cy="3859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A3B3FDD-3B81-A86A-96D8-2D5D3EEB15E0}"/>
              </a:ext>
            </a:extLst>
          </p:cNvPr>
          <p:cNvSpPr/>
          <p:nvPr/>
        </p:nvSpPr>
        <p:spPr>
          <a:xfrm>
            <a:off x="6173786" y="4486718"/>
            <a:ext cx="300038" cy="33636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14F97D8-9BFA-31CE-AB34-AAF6EB9DF783}"/>
              </a:ext>
            </a:extLst>
          </p:cNvPr>
          <p:cNvSpPr txBox="1"/>
          <p:nvPr/>
        </p:nvSpPr>
        <p:spPr>
          <a:xfrm>
            <a:off x="1393430" y="1407459"/>
            <a:ext cx="6093618" cy="369332"/>
          </a:xfrm>
          <a:prstGeom prst="rect">
            <a:avLst/>
          </a:prstGeom>
          <a:noFill/>
        </p:spPr>
        <p:txBody>
          <a:bodyPr wrap="square">
            <a:spAutoFit/>
          </a:bodyPr>
          <a:lstStyle/>
          <a:p>
            <a:pPr algn="ctr"/>
            <a:r>
              <a:rPr lang="en-US" sz="1800" dirty="0">
                <a:solidFill>
                  <a:schemeClr val="accent1">
                    <a:lumMod val="50000"/>
                  </a:schemeClr>
                </a:solidFill>
                <a:cs typeface="Franklin Gothic Medium"/>
              </a:rPr>
              <a:t>(here = 3)</a:t>
            </a:r>
          </a:p>
        </p:txBody>
      </p:sp>
      <p:sp>
        <p:nvSpPr>
          <p:cNvPr id="33" name="TextBox 32">
            <a:extLst>
              <a:ext uri="{FF2B5EF4-FFF2-40B4-BE49-F238E27FC236}">
                <a16:creationId xmlns:a16="http://schemas.microsoft.com/office/drawing/2014/main" id="{7024B442-7570-01AF-AE6A-C0133C1A1E17}"/>
              </a:ext>
            </a:extLst>
          </p:cNvPr>
          <p:cNvSpPr txBox="1"/>
          <p:nvPr/>
        </p:nvSpPr>
        <p:spPr>
          <a:xfrm>
            <a:off x="1517235" y="5461275"/>
            <a:ext cx="6093618" cy="369332"/>
          </a:xfrm>
          <a:prstGeom prst="rect">
            <a:avLst/>
          </a:prstGeom>
          <a:noFill/>
        </p:spPr>
        <p:txBody>
          <a:bodyPr wrap="square">
            <a:spAutoFit/>
          </a:bodyPr>
          <a:lstStyle/>
          <a:p>
            <a:pPr algn="ctr"/>
            <a:r>
              <a:rPr lang="en-US" sz="1800" dirty="0">
                <a:solidFill>
                  <a:schemeClr val="accent1">
                    <a:lumMod val="50000"/>
                  </a:schemeClr>
                </a:solidFill>
                <a:cs typeface="Franklin Gothic Medium"/>
              </a:rPr>
              <a:t>(here = 4)</a:t>
            </a:r>
          </a:p>
        </p:txBody>
      </p:sp>
      <p:sp>
        <p:nvSpPr>
          <p:cNvPr id="41" name="TextBox 40">
            <a:extLst>
              <a:ext uri="{FF2B5EF4-FFF2-40B4-BE49-F238E27FC236}">
                <a16:creationId xmlns:a16="http://schemas.microsoft.com/office/drawing/2014/main" id="{79319D68-C05B-A4CC-3AD0-A00DB6178DC2}"/>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Whittaker. 1960. </a:t>
            </a:r>
            <a:r>
              <a:rPr lang="en-US" sz="1600" i="1" dirty="0">
                <a:cs typeface="Franklin Gothic Medium"/>
              </a:rPr>
              <a:t>Ecological Monographs.</a:t>
            </a:r>
            <a:endParaRPr lang="en-US" sz="1600" dirty="0">
              <a:cs typeface="Franklin Gothic Medium"/>
            </a:endParaRPr>
          </a:p>
        </p:txBody>
      </p:sp>
    </p:spTree>
    <p:extLst>
      <p:ext uri="{BB962C8B-B14F-4D97-AF65-F5344CB8AC3E}">
        <p14:creationId xmlns:p14="http://schemas.microsoft.com/office/powerpoint/2010/main" val="20755124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F04C47-2CE1-027B-DBE9-91BFD40205F1}"/>
              </a:ext>
            </a:extLst>
          </p:cNvPr>
          <p:cNvSpPr txBox="1">
            <a:spLocks/>
          </p:cNvSpPr>
          <p:nvPr/>
        </p:nvSpPr>
        <p:spPr>
          <a:xfrm>
            <a:off x="1451517" y="144058"/>
            <a:ext cx="928896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Biodiversity can be measured in several ways!</a:t>
            </a:r>
            <a:endParaRPr lang="en-US" sz="3200" b="1" dirty="0">
              <a:solidFill>
                <a:srgbClr val="C00000"/>
              </a:solidFill>
              <a:latin typeface="+mn-lt"/>
            </a:endParaRPr>
          </a:p>
        </p:txBody>
      </p:sp>
      <p:sp>
        <p:nvSpPr>
          <p:cNvPr id="8" name="Oval 7">
            <a:extLst>
              <a:ext uri="{FF2B5EF4-FFF2-40B4-BE49-F238E27FC236}">
                <a16:creationId xmlns:a16="http://schemas.microsoft.com/office/drawing/2014/main" id="{E9F3FCD5-8535-CE9A-FE65-6CFA44AD5E9A}"/>
              </a:ext>
            </a:extLst>
          </p:cNvPr>
          <p:cNvSpPr/>
          <p:nvPr/>
        </p:nvSpPr>
        <p:spPr>
          <a:xfrm>
            <a:off x="4081841" y="1688662"/>
            <a:ext cx="3529012" cy="3629025"/>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Landscape A</a:t>
            </a:r>
          </a:p>
        </p:txBody>
      </p:sp>
      <p:sp>
        <p:nvSpPr>
          <p:cNvPr id="11" name="Oval 10">
            <a:extLst>
              <a:ext uri="{FF2B5EF4-FFF2-40B4-BE49-F238E27FC236}">
                <a16:creationId xmlns:a16="http://schemas.microsoft.com/office/drawing/2014/main" id="{268BA6AB-A4FF-D8C6-4BEE-C9161E662203}"/>
              </a:ext>
            </a:extLst>
          </p:cNvPr>
          <p:cNvSpPr/>
          <p:nvPr/>
        </p:nvSpPr>
        <p:spPr>
          <a:xfrm>
            <a:off x="5091489" y="3748456"/>
            <a:ext cx="1509713" cy="1566857"/>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Site 2</a:t>
            </a:r>
          </a:p>
        </p:txBody>
      </p:sp>
      <p:sp>
        <p:nvSpPr>
          <p:cNvPr id="12" name="Oval 11">
            <a:extLst>
              <a:ext uri="{FF2B5EF4-FFF2-40B4-BE49-F238E27FC236}">
                <a16:creationId xmlns:a16="http://schemas.microsoft.com/office/drawing/2014/main" id="{618C68BE-B02A-F1EB-6D1D-BEF67429C65B}"/>
              </a:ext>
            </a:extLst>
          </p:cNvPr>
          <p:cNvSpPr/>
          <p:nvPr/>
        </p:nvSpPr>
        <p:spPr>
          <a:xfrm>
            <a:off x="5091490" y="1688662"/>
            <a:ext cx="1509713" cy="1566857"/>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Site 1</a:t>
            </a:r>
          </a:p>
        </p:txBody>
      </p:sp>
      <p:sp>
        <p:nvSpPr>
          <p:cNvPr id="15" name="Triangle 14">
            <a:extLst>
              <a:ext uri="{FF2B5EF4-FFF2-40B4-BE49-F238E27FC236}">
                <a16:creationId xmlns:a16="http://schemas.microsoft.com/office/drawing/2014/main" id="{EB216751-C661-413C-8A55-CC3A3D658FB9}"/>
              </a:ext>
            </a:extLst>
          </p:cNvPr>
          <p:cNvSpPr/>
          <p:nvPr/>
        </p:nvSpPr>
        <p:spPr>
          <a:xfrm>
            <a:off x="5353427" y="1848993"/>
            <a:ext cx="385763" cy="4000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1726D3BB-2946-77FF-A292-0CC642DE19D3}"/>
              </a:ext>
            </a:extLst>
          </p:cNvPr>
          <p:cNvSpPr/>
          <p:nvPr/>
        </p:nvSpPr>
        <p:spPr>
          <a:xfrm>
            <a:off x="5251273" y="4571314"/>
            <a:ext cx="385763" cy="4000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4B0F9EF-CDE7-55A2-901A-E90D0B1D73C6}"/>
              </a:ext>
            </a:extLst>
          </p:cNvPr>
          <p:cNvSpPr/>
          <p:nvPr/>
        </p:nvSpPr>
        <p:spPr>
          <a:xfrm>
            <a:off x="5336998" y="2646508"/>
            <a:ext cx="300038" cy="33636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63BAA90-14B9-FF1D-B08A-9272867F9DDC}"/>
              </a:ext>
            </a:extLst>
          </p:cNvPr>
          <p:cNvSpPr/>
          <p:nvPr/>
        </p:nvSpPr>
        <p:spPr>
          <a:xfrm>
            <a:off x="5801098" y="1805904"/>
            <a:ext cx="300038" cy="33636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F32DE45-A31B-4F58-F6B4-4AC21B641136}"/>
              </a:ext>
            </a:extLst>
          </p:cNvPr>
          <p:cNvSpPr/>
          <p:nvPr/>
        </p:nvSpPr>
        <p:spPr>
          <a:xfrm>
            <a:off x="5846345" y="2697489"/>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AEEC7B3-888E-298B-8653-8A430F9AB4BA}"/>
              </a:ext>
            </a:extLst>
          </p:cNvPr>
          <p:cNvSpPr/>
          <p:nvPr/>
        </p:nvSpPr>
        <p:spPr>
          <a:xfrm>
            <a:off x="5458303" y="3937152"/>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riangle 33">
            <a:extLst>
              <a:ext uri="{FF2B5EF4-FFF2-40B4-BE49-F238E27FC236}">
                <a16:creationId xmlns:a16="http://schemas.microsoft.com/office/drawing/2014/main" id="{17B48F29-8C01-7BA3-5B29-85D7D85ACB36}"/>
              </a:ext>
            </a:extLst>
          </p:cNvPr>
          <p:cNvSpPr/>
          <p:nvPr/>
        </p:nvSpPr>
        <p:spPr>
          <a:xfrm>
            <a:off x="5973282" y="3931591"/>
            <a:ext cx="385763" cy="400050"/>
          </a:xfrm>
          <a:prstGeom prst="triangle">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1223B25-5292-95B3-C0CC-2D9A8B526E9E}"/>
              </a:ext>
            </a:extLst>
          </p:cNvPr>
          <p:cNvSpPr/>
          <p:nvPr/>
        </p:nvSpPr>
        <p:spPr>
          <a:xfrm>
            <a:off x="5780966" y="4844486"/>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C0D6D35-2DE4-13BD-5190-D391D9598440}"/>
                  </a:ext>
                </a:extLst>
              </p:cNvPr>
              <p:cNvSpPr txBox="1"/>
              <p:nvPr/>
            </p:nvSpPr>
            <p:spPr>
              <a:xfrm>
                <a:off x="536162" y="1419682"/>
                <a:ext cx="2683666" cy="1446550"/>
              </a:xfrm>
              <a:prstGeom prst="rect">
                <a:avLst/>
              </a:prstGeom>
              <a:noFill/>
            </p:spPr>
            <p:txBody>
              <a:bodyPr wrap="square" rtlCol="0">
                <a:spAutoFit/>
              </a:bodyPr>
              <a:lstStyle/>
              <a:p>
                <a:pPr algn="ctr"/>
                <a14:m>
                  <m:oMath xmlns:m="http://schemas.openxmlformats.org/officeDocument/2006/math">
                    <m:r>
                      <a:rPr lang="en-US" sz="2200" i="1" dirty="0" smtClean="0">
                        <a:solidFill>
                          <a:schemeClr val="accent1">
                            <a:lumMod val="50000"/>
                          </a:schemeClr>
                        </a:solidFill>
                        <a:latin typeface="Cambria Math" panose="02040503050406030204" pitchFamily="18" charset="0"/>
                        <a:ea typeface="Cambria Math" panose="02040503050406030204" pitchFamily="18" charset="0"/>
                        <a:cs typeface="Franklin Gothic Medium"/>
                      </a:rPr>
                      <m:t>𝛼</m:t>
                    </m:r>
                  </m:oMath>
                </a14:m>
                <a:r>
                  <a:rPr lang="en-US" sz="2200" dirty="0">
                    <a:solidFill>
                      <a:schemeClr val="accent1">
                        <a:lumMod val="50000"/>
                      </a:schemeClr>
                    </a:solidFill>
                    <a:cs typeface="Franklin Gothic Medium"/>
                  </a:rPr>
                  <a:t> – diversity = species richness, typically within a small specified region</a:t>
                </a:r>
              </a:p>
            </p:txBody>
          </p:sp>
        </mc:Choice>
        <mc:Fallback xmlns="">
          <p:sp>
            <p:nvSpPr>
              <p:cNvPr id="2" name="TextBox 1">
                <a:extLst>
                  <a:ext uri="{FF2B5EF4-FFF2-40B4-BE49-F238E27FC236}">
                    <a16:creationId xmlns:a16="http://schemas.microsoft.com/office/drawing/2014/main" id="{BC0D6D35-2DE4-13BD-5190-D391D9598440}"/>
                  </a:ext>
                </a:extLst>
              </p:cNvPr>
              <p:cNvSpPr txBox="1">
                <a:spLocks noRot="1" noChangeAspect="1" noMove="1" noResize="1" noEditPoints="1" noAdjustHandles="1" noChangeArrowheads="1" noChangeShapeType="1" noTextEdit="1"/>
              </p:cNvSpPr>
              <p:nvPr/>
            </p:nvSpPr>
            <p:spPr>
              <a:xfrm>
                <a:off x="536162" y="1419682"/>
                <a:ext cx="2683666" cy="1446550"/>
              </a:xfrm>
              <a:prstGeom prst="rect">
                <a:avLst/>
              </a:prstGeom>
              <a:blipFill>
                <a:blip r:embed="rId3"/>
                <a:stretch>
                  <a:fillRect t="-2609" r="-5189" b="-7826"/>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B82BED5A-0EC6-9D57-D1DF-95CFA4CDE17A}"/>
              </a:ext>
            </a:extLst>
          </p:cNvPr>
          <p:cNvCxnSpPr>
            <a:cxnSpLocks/>
          </p:cNvCxnSpPr>
          <p:nvPr/>
        </p:nvCxnSpPr>
        <p:spPr>
          <a:xfrm>
            <a:off x="4799663" y="1818164"/>
            <a:ext cx="553764" cy="5725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8D168A0-2C4E-5813-7E3E-FF7C232A08A8}"/>
              </a:ext>
            </a:extLst>
          </p:cNvPr>
          <p:cNvCxnSpPr>
            <a:cxnSpLocks/>
          </p:cNvCxnSpPr>
          <p:nvPr/>
        </p:nvCxnSpPr>
        <p:spPr>
          <a:xfrm flipV="1">
            <a:off x="5091489" y="5092057"/>
            <a:ext cx="491454" cy="3859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A3B3FDD-3B81-A86A-96D8-2D5D3EEB15E0}"/>
              </a:ext>
            </a:extLst>
          </p:cNvPr>
          <p:cNvSpPr/>
          <p:nvPr/>
        </p:nvSpPr>
        <p:spPr>
          <a:xfrm>
            <a:off x="6173786" y="4486718"/>
            <a:ext cx="300038" cy="33636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14F97D8-9BFA-31CE-AB34-AAF6EB9DF783}"/>
              </a:ext>
            </a:extLst>
          </p:cNvPr>
          <p:cNvSpPr txBox="1"/>
          <p:nvPr/>
        </p:nvSpPr>
        <p:spPr>
          <a:xfrm>
            <a:off x="1393430" y="1407459"/>
            <a:ext cx="6093618" cy="369332"/>
          </a:xfrm>
          <a:prstGeom prst="rect">
            <a:avLst/>
          </a:prstGeom>
          <a:noFill/>
        </p:spPr>
        <p:txBody>
          <a:bodyPr wrap="square">
            <a:spAutoFit/>
          </a:bodyPr>
          <a:lstStyle/>
          <a:p>
            <a:pPr algn="ctr"/>
            <a:r>
              <a:rPr lang="en-US" sz="1800" dirty="0">
                <a:solidFill>
                  <a:schemeClr val="accent1">
                    <a:lumMod val="50000"/>
                  </a:schemeClr>
                </a:solidFill>
                <a:cs typeface="Franklin Gothic Medium"/>
              </a:rPr>
              <a:t>(here = 3)</a:t>
            </a:r>
          </a:p>
        </p:txBody>
      </p:sp>
      <p:sp>
        <p:nvSpPr>
          <p:cNvPr id="33" name="TextBox 32">
            <a:extLst>
              <a:ext uri="{FF2B5EF4-FFF2-40B4-BE49-F238E27FC236}">
                <a16:creationId xmlns:a16="http://schemas.microsoft.com/office/drawing/2014/main" id="{7024B442-7570-01AF-AE6A-C0133C1A1E17}"/>
              </a:ext>
            </a:extLst>
          </p:cNvPr>
          <p:cNvSpPr txBox="1"/>
          <p:nvPr/>
        </p:nvSpPr>
        <p:spPr>
          <a:xfrm>
            <a:off x="1517235" y="5461275"/>
            <a:ext cx="6093618" cy="369332"/>
          </a:xfrm>
          <a:prstGeom prst="rect">
            <a:avLst/>
          </a:prstGeom>
          <a:noFill/>
        </p:spPr>
        <p:txBody>
          <a:bodyPr wrap="square">
            <a:spAutoFit/>
          </a:bodyPr>
          <a:lstStyle/>
          <a:p>
            <a:pPr algn="ctr"/>
            <a:r>
              <a:rPr lang="en-US" sz="1800" dirty="0">
                <a:solidFill>
                  <a:schemeClr val="accent1">
                    <a:lumMod val="50000"/>
                  </a:schemeClr>
                </a:solidFill>
                <a:cs typeface="Franklin Gothic Medium"/>
              </a:rPr>
              <a:t>(here = 4)</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4B0BD72-3535-8FBF-8409-3590D153F144}"/>
                  </a:ext>
                </a:extLst>
              </p:cNvPr>
              <p:cNvSpPr txBox="1"/>
              <p:nvPr/>
            </p:nvSpPr>
            <p:spPr>
              <a:xfrm>
                <a:off x="8620501" y="2682636"/>
                <a:ext cx="2987380" cy="1107996"/>
              </a:xfrm>
              <a:prstGeom prst="rect">
                <a:avLst/>
              </a:prstGeom>
              <a:noFill/>
            </p:spPr>
            <p:txBody>
              <a:bodyPr wrap="square" rtlCol="0">
                <a:spAutoFit/>
              </a:bodyPr>
              <a:lstStyle/>
              <a:p>
                <a:pPr algn="ctr"/>
                <a14:m>
                  <m:oMath xmlns:m="http://schemas.openxmlformats.org/officeDocument/2006/math">
                    <m:r>
                      <a:rPr lang="en-US" sz="2200" i="1" dirty="0" smtClean="0">
                        <a:solidFill>
                          <a:srgbClr val="7030A0"/>
                        </a:solidFill>
                        <a:latin typeface="Cambria Math" panose="02040503050406030204" pitchFamily="18" charset="0"/>
                        <a:ea typeface="Cambria Math" panose="02040503050406030204" pitchFamily="18" charset="0"/>
                        <a:cs typeface="Franklin Gothic Medium"/>
                      </a:rPr>
                      <m:t>𝛾</m:t>
                    </m:r>
                  </m:oMath>
                </a14:m>
                <a:r>
                  <a:rPr lang="en-US" sz="2200" dirty="0">
                    <a:solidFill>
                      <a:srgbClr val="7030A0"/>
                    </a:solidFill>
                    <a:cs typeface="Franklin Gothic Medium"/>
                  </a:rPr>
                  <a:t> – diversity = total species diversity in a the landscape (here = 5)</a:t>
                </a:r>
              </a:p>
            </p:txBody>
          </p:sp>
        </mc:Choice>
        <mc:Fallback xmlns="">
          <p:sp>
            <p:nvSpPr>
              <p:cNvPr id="4" name="TextBox 3">
                <a:extLst>
                  <a:ext uri="{FF2B5EF4-FFF2-40B4-BE49-F238E27FC236}">
                    <a16:creationId xmlns:a16="http://schemas.microsoft.com/office/drawing/2014/main" id="{34B0BD72-3535-8FBF-8409-3590D153F144}"/>
                  </a:ext>
                </a:extLst>
              </p:cNvPr>
              <p:cNvSpPr txBox="1">
                <a:spLocks noRot="1" noChangeAspect="1" noMove="1" noResize="1" noEditPoints="1" noAdjustHandles="1" noChangeArrowheads="1" noChangeShapeType="1" noTextEdit="1"/>
              </p:cNvSpPr>
              <p:nvPr/>
            </p:nvSpPr>
            <p:spPr>
              <a:xfrm>
                <a:off x="8620501" y="2682636"/>
                <a:ext cx="2987380" cy="1107996"/>
              </a:xfrm>
              <a:prstGeom prst="rect">
                <a:avLst/>
              </a:prstGeom>
              <a:blipFill>
                <a:blip r:embed="rId4"/>
                <a:stretch>
                  <a:fillRect l="-1695" t="-3409" r="-2119" b="-1022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5339093B-D2FB-0786-9C6B-FCBFEF85245C}"/>
              </a:ext>
            </a:extLst>
          </p:cNvPr>
          <p:cNvCxnSpPr>
            <a:cxnSpLocks/>
            <a:stCxn id="4" idx="1"/>
          </p:cNvCxnSpPr>
          <p:nvPr/>
        </p:nvCxnSpPr>
        <p:spPr>
          <a:xfrm flipH="1">
            <a:off x="7329488" y="3236634"/>
            <a:ext cx="1291013"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ABDA5FC-FDB4-1A60-EDC6-CCB7FD572FED}"/>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Whittaker. 1960. </a:t>
            </a:r>
            <a:r>
              <a:rPr lang="en-US" sz="1600" i="1" dirty="0">
                <a:cs typeface="Franklin Gothic Medium"/>
              </a:rPr>
              <a:t>Ecological Monographs.</a:t>
            </a:r>
            <a:endParaRPr lang="en-US" sz="1600" dirty="0">
              <a:cs typeface="Franklin Gothic Medium"/>
            </a:endParaRPr>
          </a:p>
        </p:txBody>
      </p:sp>
    </p:spTree>
    <p:extLst>
      <p:ext uri="{BB962C8B-B14F-4D97-AF65-F5344CB8AC3E}">
        <p14:creationId xmlns:p14="http://schemas.microsoft.com/office/powerpoint/2010/main" val="26602817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F04C47-2CE1-027B-DBE9-91BFD40205F1}"/>
              </a:ext>
            </a:extLst>
          </p:cNvPr>
          <p:cNvSpPr txBox="1">
            <a:spLocks/>
          </p:cNvSpPr>
          <p:nvPr/>
        </p:nvSpPr>
        <p:spPr>
          <a:xfrm>
            <a:off x="1451517" y="144058"/>
            <a:ext cx="9288965"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Biodiversity can be measured in several ways!</a:t>
            </a:r>
            <a:endParaRPr lang="en-US" sz="3200" b="1" dirty="0">
              <a:solidFill>
                <a:srgbClr val="C00000"/>
              </a:solidFill>
              <a:latin typeface="+mn-lt"/>
            </a:endParaRPr>
          </a:p>
        </p:txBody>
      </p:sp>
      <p:sp>
        <p:nvSpPr>
          <p:cNvPr id="8" name="Oval 7">
            <a:extLst>
              <a:ext uri="{FF2B5EF4-FFF2-40B4-BE49-F238E27FC236}">
                <a16:creationId xmlns:a16="http://schemas.microsoft.com/office/drawing/2014/main" id="{E9F3FCD5-8535-CE9A-FE65-6CFA44AD5E9A}"/>
              </a:ext>
            </a:extLst>
          </p:cNvPr>
          <p:cNvSpPr/>
          <p:nvPr/>
        </p:nvSpPr>
        <p:spPr>
          <a:xfrm>
            <a:off x="4081841" y="1688662"/>
            <a:ext cx="3529012" cy="3629025"/>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Landscape A</a:t>
            </a:r>
          </a:p>
        </p:txBody>
      </p:sp>
      <p:sp>
        <p:nvSpPr>
          <p:cNvPr id="11" name="Oval 10">
            <a:extLst>
              <a:ext uri="{FF2B5EF4-FFF2-40B4-BE49-F238E27FC236}">
                <a16:creationId xmlns:a16="http://schemas.microsoft.com/office/drawing/2014/main" id="{268BA6AB-A4FF-D8C6-4BEE-C9161E662203}"/>
              </a:ext>
            </a:extLst>
          </p:cNvPr>
          <p:cNvSpPr/>
          <p:nvPr/>
        </p:nvSpPr>
        <p:spPr>
          <a:xfrm>
            <a:off x="5091489" y="3748456"/>
            <a:ext cx="1509713" cy="1566857"/>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Site 2</a:t>
            </a:r>
          </a:p>
        </p:txBody>
      </p:sp>
      <p:sp>
        <p:nvSpPr>
          <p:cNvPr id="12" name="Oval 11">
            <a:extLst>
              <a:ext uri="{FF2B5EF4-FFF2-40B4-BE49-F238E27FC236}">
                <a16:creationId xmlns:a16="http://schemas.microsoft.com/office/drawing/2014/main" id="{618C68BE-B02A-F1EB-6D1D-BEF67429C65B}"/>
              </a:ext>
            </a:extLst>
          </p:cNvPr>
          <p:cNvSpPr/>
          <p:nvPr/>
        </p:nvSpPr>
        <p:spPr>
          <a:xfrm>
            <a:off x="5091490" y="1688662"/>
            <a:ext cx="1509713" cy="1566857"/>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Site 1</a:t>
            </a:r>
          </a:p>
        </p:txBody>
      </p:sp>
      <p:sp>
        <p:nvSpPr>
          <p:cNvPr id="15" name="Triangle 14">
            <a:extLst>
              <a:ext uri="{FF2B5EF4-FFF2-40B4-BE49-F238E27FC236}">
                <a16:creationId xmlns:a16="http://schemas.microsoft.com/office/drawing/2014/main" id="{EB216751-C661-413C-8A55-CC3A3D658FB9}"/>
              </a:ext>
            </a:extLst>
          </p:cNvPr>
          <p:cNvSpPr/>
          <p:nvPr/>
        </p:nvSpPr>
        <p:spPr>
          <a:xfrm>
            <a:off x="5353427" y="1848993"/>
            <a:ext cx="385763" cy="4000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1726D3BB-2946-77FF-A292-0CC642DE19D3}"/>
              </a:ext>
            </a:extLst>
          </p:cNvPr>
          <p:cNvSpPr/>
          <p:nvPr/>
        </p:nvSpPr>
        <p:spPr>
          <a:xfrm>
            <a:off x="5251273" y="4571314"/>
            <a:ext cx="385763" cy="40005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4B0F9EF-CDE7-55A2-901A-E90D0B1D73C6}"/>
              </a:ext>
            </a:extLst>
          </p:cNvPr>
          <p:cNvSpPr/>
          <p:nvPr/>
        </p:nvSpPr>
        <p:spPr>
          <a:xfrm>
            <a:off x="5336998" y="2646508"/>
            <a:ext cx="300038" cy="33636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63BAA90-14B9-FF1D-B08A-9272867F9DDC}"/>
              </a:ext>
            </a:extLst>
          </p:cNvPr>
          <p:cNvSpPr/>
          <p:nvPr/>
        </p:nvSpPr>
        <p:spPr>
          <a:xfrm>
            <a:off x="5801098" y="1805904"/>
            <a:ext cx="300038" cy="33636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F32DE45-A31B-4F58-F6B4-4AC21B641136}"/>
              </a:ext>
            </a:extLst>
          </p:cNvPr>
          <p:cNvSpPr/>
          <p:nvPr/>
        </p:nvSpPr>
        <p:spPr>
          <a:xfrm>
            <a:off x="5846345" y="2697489"/>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AEEC7B3-888E-298B-8653-8A430F9AB4BA}"/>
              </a:ext>
            </a:extLst>
          </p:cNvPr>
          <p:cNvSpPr/>
          <p:nvPr/>
        </p:nvSpPr>
        <p:spPr>
          <a:xfrm>
            <a:off x="5458303" y="3937152"/>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riangle 33">
            <a:extLst>
              <a:ext uri="{FF2B5EF4-FFF2-40B4-BE49-F238E27FC236}">
                <a16:creationId xmlns:a16="http://schemas.microsoft.com/office/drawing/2014/main" id="{17B48F29-8C01-7BA3-5B29-85D7D85ACB36}"/>
              </a:ext>
            </a:extLst>
          </p:cNvPr>
          <p:cNvSpPr/>
          <p:nvPr/>
        </p:nvSpPr>
        <p:spPr>
          <a:xfrm>
            <a:off x="5973282" y="3931591"/>
            <a:ext cx="385763" cy="400050"/>
          </a:xfrm>
          <a:prstGeom prst="triangle">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1223B25-5292-95B3-C0CC-2D9A8B526E9E}"/>
              </a:ext>
            </a:extLst>
          </p:cNvPr>
          <p:cNvSpPr/>
          <p:nvPr/>
        </p:nvSpPr>
        <p:spPr>
          <a:xfrm>
            <a:off x="5780966" y="4844486"/>
            <a:ext cx="357466" cy="3851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C0D6D35-2DE4-13BD-5190-D391D9598440}"/>
                  </a:ext>
                </a:extLst>
              </p:cNvPr>
              <p:cNvSpPr txBox="1"/>
              <p:nvPr/>
            </p:nvSpPr>
            <p:spPr>
              <a:xfrm>
                <a:off x="536162" y="1419682"/>
                <a:ext cx="2683666" cy="1446550"/>
              </a:xfrm>
              <a:prstGeom prst="rect">
                <a:avLst/>
              </a:prstGeom>
              <a:noFill/>
            </p:spPr>
            <p:txBody>
              <a:bodyPr wrap="square" rtlCol="0">
                <a:spAutoFit/>
              </a:bodyPr>
              <a:lstStyle/>
              <a:p>
                <a:pPr algn="ctr"/>
                <a14:m>
                  <m:oMath xmlns:m="http://schemas.openxmlformats.org/officeDocument/2006/math">
                    <m:r>
                      <a:rPr lang="en-US" sz="2200" i="1" dirty="0" smtClean="0">
                        <a:solidFill>
                          <a:schemeClr val="accent1">
                            <a:lumMod val="50000"/>
                          </a:schemeClr>
                        </a:solidFill>
                        <a:latin typeface="Cambria Math" panose="02040503050406030204" pitchFamily="18" charset="0"/>
                        <a:ea typeface="Cambria Math" panose="02040503050406030204" pitchFamily="18" charset="0"/>
                        <a:cs typeface="Franklin Gothic Medium"/>
                      </a:rPr>
                      <m:t>𝛼</m:t>
                    </m:r>
                  </m:oMath>
                </a14:m>
                <a:r>
                  <a:rPr lang="en-US" sz="2200" dirty="0">
                    <a:solidFill>
                      <a:schemeClr val="accent1">
                        <a:lumMod val="50000"/>
                      </a:schemeClr>
                    </a:solidFill>
                    <a:cs typeface="Franklin Gothic Medium"/>
                  </a:rPr>
                  <a:t> – diversity = species richness, typically within a small specified region</a:t>
                </a:r>
              </a:p>
            </p:txBody>
          </p:sp>
        </mc:Choice>
        <mc:Fallback xmlns="">
          <p:sp>
            <p:nvSpPr>
              <p:cNvPr id="2" name="TextBox 1">
                <a:extLst>
                  <a:ext uri="{FF2B5EF4-FFF2-40B4-BE49-F238E27FC236}">
                    <a16:creationId xmlns:a16="http://schemas.microsoft.com/office/drawing/2014/main" id="{BC0D6D35-2DE4-13BD-5190-D391D9598440}"/>
                  </a:ext>
                </a:extLst>
              </p:cNvPr>
              <p:cNvSpPr txBox="1">
                <a:spLocks noRot="1" noChangeAspect="1" noMove="1" noResize="1" noEditPoints="1" noAdjustHandles="1" noChangeArrowheads="1" noChangeShapeType="1" noTextEdit="1"/>
              </p:cNvSpPr>
              <p:nvPr/>
            </p:nvSpPr>
            <p:spPr>
              <a:xfrm>
                <a:off x="536162" y="1419682"/>
                <a:ext cx="2683666" cy="1446550"/>
              </a:xfrm>
              <a:prstGeom prst="rect">
                <a:avLst/>
              </a:prstGeom>
              <a:blipFill>
                <a:blip r:embed="rId3"/>
                <a:stretch>
                  <a:fillRect t="-2609" r="-5189" b="-7826"/>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B82BED5A-0EC6-9D57-D1DF-95CFA4CDE17A}"/>
              </a:ext>
            </a:extLst>
          </p:cNvPr>
          <p:cNvCxnSpPr>
            <a:cxnSpLocks/>
          </p:cNvCxnSpPr>
          <p:nvPr/>
        </p:nvCxnSpPr>
        <p:spPr>
          <a:xfrm>
            <a:off x="4799663" y="1818164"/>
            <a:ext cx="553764" cy="5725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8D168A0-2C4E-5813-7E3E-FF7C232A08A8}"/>
              </a:ext>
            </a:extLst>
          </p:cNvPr>
          <p:cNvCxnSpPr>
            <a:cxnSpLocks/>
          </p:cNvCxnSpPr>
          <p:nvPr/>
        </p:nvCxnSpPr>
        <p:spPr>
          <a:xfrm flipV="1">
            <a:off x="5091489" y="5092057"/>
            <a:ext cx="491454" cy="3859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A3B3FDD-3B81-A86A-96D8-2D5D3EEB15E0}"/>
              </a:ext>
            </a:extLst>
          </p:cNvPr>
          <p:cNvSpPr/>
          <p:nvPr/>
        </p:nvSpPr>
        <p:spPr>
          <a:xfrm>
            <a:off x="6173786" y="4486718"/>
            <a:ext cx="300038" cy="33636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14F97D8-9BFA-31CE-AB34-AAF6EB9DF783}"/>
              </a:ext>
            </a:extLst>
          </p:cNvPr>
          <p:cNvSpPr txBox="1"/>
          <p:nvPr/>
        </p:nvSpPr>
        <p:spPr>
          <a:xfrm>
            <a:off x="1393430" y="1407459"/>
            <a:ext cx="6093618" cy="369332"/>
          </a:xfrm>
          <a:prstGeom prst="rect">
            <a:avLst/>
          </a:prstGeom>
          <a:noFill/>
        </p:spPr>
        <p:txBody>
          <a:bodyPr wrap="square">
            <a:spAutoFit/>
          </a:bodyPr>
          <a:lstStyle/>
          <a:p>
            <a:pPr algn="ctr"/>
            <a:r>
              <a:rPr lang="en-US" sz="1800" dirty="0">
                <a:solidFill>
                  <a:schemeClr val="accent1">
                    <a:lumMod val="50000"/>
                  </a:schemeClr>
                </a:solidFill>
                <a:cs typeface="Franklin Gothic Medium"/>
              </a:rPr>
              <a:t>(here = 3)</a:t>
            </a:r>
          </a:p>
        </p:txBody>
      </p:sp>
      <p:sp>
        <p:nvSpPr>
          <p:cNvPr id="33" name="TextBox 32">
            <a:extLst>
              <a:ext uri="{FF2B5EF4-FFF2-40B4-BE49-F238E27FC236}">
                <a16:creationId xmlns:a16="http://schemas.microsoft.com/office/drawing/2014/main" id="{7024B442-7570-01AF-AE6A-C0133C1A1E17}"/>
              </a:ext>
            </a:extLst>
          </p:cNvPr>
          <p:cNvSpPr txBox="1"/>
          <p:nvPr/>
        </p:nvSpPr>
        <p:spPr>
          <a:xfrm>
            <a:off x="1517235" y="5461275"/>
            <a:ext cx="6093618" cy="369332"/>
          </a:xfrm>
          <a:prstGeom prst="rect">
            <a:avLst/>
          </a:prstGeom>
          <a:noFill/>
        </p:spPr>
        <p:txBody>
          <a:bodyPr wrap="square">
            <a:spAutoFit/>
          </a:bodyPr>
          <a:lstStyle/>
          <a:p>
            <a:pPr algn="ctr"/>
            <a:r>
              <a:rPr lang="en-US" sz="1800" dirty="0">
                <a:solidFill>
                  <a:schemeClr val="accent1">
                    <a:lumMod val="50000"/>
                  </a:schemeClr>
                </a:solidFill>
                <a:cs typeface="Franklin Gothic Medium"/>
              </a:rPr>
              <a:t>(here = 4)</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4B0BD72-3535-8FBF-8409-3590D153F144}"/>
                  </a:ext>
                </a:extLst>
              </p:cNvPr>
              <p:cNvSpPr txBox="1"/>
              <p:nvPr/>
            </p:nvSpPr>
            <p:spPr>
              <a:xfrm>
                <a:off x="8620501" y="2682636"/>
                <a:ext cx="2987380" cy="1107996"/>
              </a:xfrm>
              <a:prstGeom prst="rect">
                <a:avLst/>
              </a:prstGeom>
              <a:noFill/>
            </p:spPr>
            <p:txBody>
              <a:bodyPr wrap="square" rtlCol="0">
                <a:spAutoFit/>
              </a:bodyPr>
              <a:lstStyle/>
              <a:p>
                <a:pPr algn="ctr"/>
                <a14:m>
                  <m:oMath xmlns:m="http://schemas.openxmlformats.org/officeDocument/2006/math">
                    <m:r>
                      <a:rPr lang="en-US" sz="2200" i="1" dirty="0" smtClean="0">
                        <a:solidFill>
                          <a:srgbClr val="7030A0"/>
                        </a:solidFill>
                        <a:latin typeface="Cambria Math" panose="02040503050406030204" pitchFamily="18" charset="0"/>
                        <a:ea typeface="Cambria Math" panose="02040503050406030204" pitchFamily="18" charset="0"/>
                        <a:cs typeface="Franklin Gothic Medium"/>
                      </a:rPr>
                      <m:t>𝛾</m:t>
                    </m:r>
                  </m:oMath>
                </a14:m>
                <a:r>
                  <a:rPr lang="en-US" sz="2200" dirty="0">
                    <a:solidFill>
                      <a:srgbClr val="7030A0"/>
                    </a:solidFill>
                    <a:cs typeface="Franklin Gothic Medium"/>
                  </a:rPr>
                  <a:t> – diversity = total species diversity in a the landscape (here = 5)</a:t>
                </a:r>
              </a:p>
            </p:txBody>
          </p:sp>
        </mc:Choice>
        <mc:Fallback xmlns="">
          <p:sp>
            <p:nvSpPr>
              <p:cNvPr id="4" name="TextBox 3">
                <a:extLst>
                  <a:ext uri="{FF2B5EF4-FFF2-40B4-BE49-F238E27FC236}">
                    <a16:creationId xmlns:a16="http://schemas.microsoft.com/office/drawing/2014/main" id="{34B0BD72-3535-8FBF-8409-3590D153F144}"/>
                  </a:ext>
                </a:extLst>
              </p:cNvPr>
              <p:cNvSpPr txBox="1">
                <a:spLocks noRot="1" noChangeAspect="1" noMove="1" noResize="1" noEditPoints="1" noAdjustHandles="1" noChangeArrowheads="1" noChangeShapeType="1" noTextEdit="1"/>
              </p:cNvSpPr>
              <p:nvPr/>
            </p:nvSpPr>
            <p:spPr>
              <a:xfrm>
                <a:off x="8620501" y="2682636"/>
                <a:ext cx="2987380" cy="1107996"/>
              </a:xfrm>
              <a:prstGeom prst="rect">
                <a:avLst/>
              </a:prstGeom>
              <a:blipFill>
                <a:blip r:embed="rId4"/>
                <a:stretch>
                  <a:fillRect l="-1695" t="-3409" r="-2119" b="-1022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5339093B-D2FB-0786-9C6B-FCBFEF85245C}"/>
              </a:ext>
            </a:extLst>
          </p:cNvPr>
          <p:cNvCxnSpPr>
            <a:cxnSpLocks/>
            <a:stCxn id="4" idx="1"/>
          </p:cNvCxnSpPr>
          <p:nvPr/>
        </p:nvCxnSpPr>
        <p:spPr>
          <a:xfrm flipH="1">
            <a:off x="7329488" y="3236634"/>
            <a:ext cx="1291013"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797E30D-2D09-CD2D-2001-F3D21D70E213}"/>
                  </a:ext>
                </a:extLst>
              </p:cNvPr>
              <p:cNvSpPr txBox="1"/>
              <p:nvPr/>
            </p:nvSpPr>
            <p:spPr>
              <a:xfrm>
                <a:off x="245376" y="5212553"/>
                <a:ext cx="2987380" cy="1614673"/>
              </a:xfrm>
              <a:prstGeom prst="rect">
                <a:avLst/>
              </a:prstGeom>
              <a:noFill/>
            </p:spPr>
            <p:txBody>
              <a:bodyPr wrap="square" rtlCol="0">
                <a:spAutoFit/>
              </a:bodyPr>
              <a:lstStyle/>
              <a:p>
                <a:pPr algn="ctr"/>
                <a14:m>
                  <m:oMath xmlns:m="http://schemas.openxmlformats.org/officeDocument/2006/math">
                    <m:r>
                      <m:rPr>
                        <m:sty m:val="p"/>
                      </m:rPr>
                      <a:rPr lang="el-GR" sz="2200" i="1" dirty="0" smtClean="0">
                        <a:solidFill>
                          <a:srgbClr val="C00000"/>
                        </a:solidFill>
                        <a:latin typeface="Cambria Math" panose="02040503050406030204" pitchFamily="18" charset="0"/>
                        <a:ea typeface="Cambria Math" panose="02040503050406030204" pitchFamily="18" charset="0"/>
                        <a:cs typeface="Franklin Gothic Medium"/>
                      </a:rPr>
                      <m:t>β</m:t>
                    </m:r>
                    <m:r>
                      <a:rPr lang="en-US" sz="2200" b="0" i="1" dirty="0" smtClean="0">
                        <a:solidFill>
                          <a:srgbClr val="C00000"/>
                        </a:solidFill>
                        <a:latin typeface="Cambria Math" panose="02040503050406030204" pitchFamily="18" charset="0"/>
                        <a:ea typeface="Cambria Math" panose="02040503050406030204" pitchFamily="18" charset="0"/>
                        <a:cs typeface="Franklin Gothic Medium"/>
                      </a:rPr>
                      <m:t> </m:t>
                    </m:r>
                  </m:oMath>
                </a14:m>
                <a:r>
                  <a:rPr lang="en-US" sz="2200" dirty="0">
                    <a:solidFill>
                      <a:srgbClr val="C00000"/>
                    </a:solidFill>
                    <a:cs typeface="Franklin Gothic Medium"/>
                  </a:rPr>
                  <a:t>– diversity = ratio between landscape and local species diversity, either </a:t>
                </a:r>
                <a14:m>
                  <m:oMath xmlns:m="http://schemas.openxmlformats.org/officeDocument/2006/math">
                    <m:d>
                      <m:dPr>
                        <m:ctrlPr>
                          <a:rPr lang="en-US" sz="2200" i="1" smtClean="0">
                            <a:solidFill>
                              <a:srgbClr val="C00000"/>
                            </a:solidFill>
                            <a:latin typeface="Cambria Math" panose="02040503050406030204" pitchFamily="18" charset="0"/>
                          </a:rPr>
                        </m:ctrlPr>
                      </m:dPr>
                      <m:e>
                        <m:f>
                          <m:fPr>
                            <m:ctrlPr>
                              <a:rPr lang="en-US" sz="2200" i="1" smtClean="0">
                                <a:solidFill>
                                  <a:srgbClr val="C00000"/>
                                </a:solidFill>
                                <a:latin typeface="Cambria Math" panose="02040503050406030204" pitchFamily="18" charset="0"/>
                              </a:rPr>
                            </m:ctrlPr>
                          </m:fPr>
                          <m:num>
                            <m:r>
                              <a:rPr lang="en-US" sz="2200" i="1" smtClean="0">
                                <a:solidFill>
                                  <a:srgbClr val="C00000"/>
                                </a:solidFill>
                                <a:latin typeface="Cambria Math" panose="02040503050406030204" pitchFamily="18" charset="0"/>
                                <a:ea typeface="Cambria Math" panose="02040503050406030204" pitchFamily="18" charset="0"/>
                              </a:rPr>
                              <m:t>𝛾</m:t>
                            </m:r>
                          </m:num>
                          <m:den>
                            <m:r>
                              <a:rPr lang="en-US" sz="2200" i="1" smtClean="0">
                                <a:solidFill>
                                  <a:srgbClr val="C00000"/>
                                </a:solidFill>
                                <a:latin typeface="Cambria Math" panose="02040503050406030204" pitchFamily="18" charset="0"/>
                                <a:ea typeface="Cambria Math" panose="02040503050406030204" pitchFamily="18" charset="0"/>
                              </a:rPr>
                              <m:t>𝛼</m:t>
                            </m:r>
                          </m:den>
                        </m:f>
                      </m:e>
                    </m:d>
                  </m:oMath>
                </a14:m>
                <a:r>
                  <a:rPr lang="en-US" sz="2200" dirty="0">
                    <a:solidFill>
                      <a:srgbClr val="C00000"/>
                    </a:solidFill>
                    <a:cs typeface="Franklin Gothic Medium"/>
                  </a:rPr>
                  <a:t> or </a:t>
                </a:r>
                <a14:m>
                  <m:oMath xmlns:m="http://schemas.openxmlformats.org/officeDocument/2006/math">
                    <m:d>
                      <m:dPr>
                        <m:ctrlPr>
                          <a:rPr lang="en-US" sz="2200" i="1">
                            <a:solidFill>
                              <a:srgbClr val="C00000"/>
                            </a:solidFill>
                            <a:latin typeface="Cambria Math" panose="02040503050406030204" pitchFamily="18" charset="0"/>
                          </a:rPr>
                        </m:ctrlPr>
                      </m:dPr>
                      <m:e>
                        <m:r>
                          <a:rPr lang="en-US" sz="2200" i="1">
                            <a:solidFill>
                              <a:srgbClr val="C00000"/>
                            </a:solidFill>
                            <a:latin typeface="Cambria Math" panose="02040503050406030204" pitchFamily="18" charset="0"/>
                            <a:ea typeface="Cambria Math" panose="02040503050406030204" pitchFamily="18" charset="0"/>
                          </a:rPr>
                          <m:t>𝛾</m:t>
                        </m:r>
                        <m:r>
                          <m:rPr>
                            <m:nor/>
                          </m:rPr>
                          <a:rPr lang="en-US" sz="2200" b="0" i="0" smtClean="0">
                            <a:solidFill>
                              <a:srgbClr val="C00000"/>
                            </a:solidFill>
                            <a:latin typeface="Cambria Math" panose="02040503050406030204" pitchFamily="18" charset="0"/>
                            <a:ea typeface="Cambria Math" panose="02040503050406030204" pitchFamily="18" charset="0"/>
                          </a:rPr>
                          <m:t>−</m:t>
                        </m:r>
                        <m:r>
                          <a:rPr lang="en-US" sz="2200" i="1">
                            <a:solidFill>
                              <a:srgbClr val="C00000"/>
                            </a:solidFill>
                            <a:latin typeface="Cambria Math" panose="02040503050406030204" pitchFamily="18" charset="0"/>
                            <a:ea typeface="Cambria Math" panose="02040503050406030204" pitchFamily="18" charset="0"/>
                          </a:rPr>
                          <m:t>𝛼</m:t>
                        </m:r>
                      </m:e>
                    </m:d>
                  </m:oMath>
                </a14:m>
                <a:endParaRPr lang="en-US" sz="2200" dirty="0">
                  <a:solidFill>
                    <a:srgbClr val="C00000"/>
                  </a:solidFill>
                  <a:cs typeface="Franklin Gothic Medium"/>
                </a:endParaRPr>
              </a:p>
            </p:txBody>
          </p:sp>
        </mc:Choice>
        <mc:Fallback xmlns="">
          <p:sp>
            <p:nvSpPr>
              <p:cNvPr id="9" name="TextBox 8">
                <a:extLst>
                  <a:ext uri="{FF2B5EF4-FFF2-40B4-BE49-F238E27FC236}">
                    <a16:creationId xmlns:a16="http://schemas.microsoft.com/office/drawing/2014/main" id="{6797E30D-2D09-CD2D-2001-F3D21D70E213}"/>
                  </a:ext>
                </a:extLst>
              </p:cNvPr>
              <p:cNvSpPr txBox="1">
                <a:spLocks noRot="1" noChangeAspect="1" noMove="1" noResize="1" noEditPoints="1" noAdjustHandles="1" noChangeArrowheads="1" noChangeShapeType="1" noTextEdit="1"/>
              </p:cNvSpPr>
              <p:nvPr/>
            </p:nvSpPr>
            <p:spPr>
              <a:xfrm>
                <a:off x="245376" y="5212553"/>
                <a:ext cx="2987380" cy="1614673"/>
              </a:xfrm>
              <a:prstGeom prst="rect">
                <a:avLst/>
              </a:prstGeom>
              <a:blipFill>
                <a:blip r:embed="rId5"/>
                <a:stretch>
                  <a:fillRect l="-847" t="-2344" r="-2966" b="-2344"/>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00077582-131F-10E7-3451-17E357CA5A5B}"/>
              </a:ext>
            </a:extLst>
          </p:cNvPr>
          <p:cNvCxnSpPr>
            <a:cxnSpLocks/>
          </p:cNvCxnSpPr>
          <p:nvPr/>
        </p:nvCxnSpPr>
        <p:spPr>
          <a:xfrm flipV="1">
            <a:off x="4472730" y="4490039"/>
            <a:ext cx="900371" cy="59964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A02C590-807D-1EB3-29E9-2A4A2295DCF0}"/>
              </a:ext>
            </a:extLst>
          </p:cNvPr>
          <p:cNvSpPr txBox="1"/>
          <p:nvPr/>
        </p:nvSpPr>
        <p:spPr>
          <a:xfrm>
            <a:off x="2852334" y="5061170"/>
            <a:ext cx="1904445" cy="369332"/>
          </a:xfrm>
          <a:prstGeom prst="rect">
            <a:avLst/>
          </a:prstGeom>
          <a:noFill/>
        </p:spPr>
        <p:txBody>
          <a:bodyPr wrap="square">
            <a:spAutoFit/>
          </a:bodyPr>
          <a:lstStyle/>
          <a:p>
            <a:pPr algn="ctr"/>
            <a:r>
              <a:rPr lang="en-US" sz="1800" dirty="0">
                <a:solidFill>
                  <a:srgbClr val="C00000"/>
                </a:solidFill>
                <a:cs typeface="Franklin Gothic Medium"/>
              </a:rPr>
              <a:t>(here = 1.25 or 1)</a:t>
            </a:r>
          </a:p>
        </p:txBody>
      </p:sp>
      <p:cxnSp>
        <p:nvCxnSpPr>
          <p:cNvPr id="24" name="Straight Arrow Connector 23">
            <a:extLst>
              <a:ext uri="{FF2B5EF4-FFF2-40B4-BE49-F238E27FC236}">
                <a16:creationId xmlns:a16="http://schemas.microsoft.com/office/drawing/2014/main" id="{5567717B-1445-1B3E-E584-5ED4813CA5A8}"/>
              </a:ext>
            </a:extLst>
          </p:cNvPr>
          <p:cNvCxnSpPr>
            <a:cxnSpLocks/>
          </p:cNvCxnSpPr>
          <p:nvPr/>
        </p:nvCxnSpPr>
        <p:spPr>
          <a:xfrm flipH="1">
            <a:off x="6359045" y="1718343"/>
            <a:ext cx="827568" cy="62096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8F3F0D6-DC3E-5B3E-B9E9-A94744C53903}"/>
              </a:ext>
            </a:extLst>
          </p:cNvPr>
          <p:cNvSpPr txBox="1"/>
          <p:nvPr/>
        </p:nvSpPr>
        <p:spPr>
          <a:xfrm>
            <a:off x="6826593" y="1355647"/>
            <a:ext cx="1904445" cy="369332"/>
          </a:xfrm>
          <a:prstGeom prst="rect">
            <a:avLst/>
          </a:prstGeom>
          <a:noFill/>
        </p:spPr>
        <p:txBody>
          <a:bodyPr wrap="square">
            <a:spAutoFit/>
          </a:bodyPr>
          <a:lstStyle/>
          <a:p>
            <a:pPr algn="ctr"/>
            <a:r>
              <a:rPr lang="en-US" sz="1800" dirty="0">
                <a:solidFill>
                  <a:srgbClr val="C00000"/>
                </a:solidFill>
                <a:cs typeface="Franklin Gothic Medium"/>
              </a:rPr>
              <a:t>(here = 1.67 or 2)</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216893D-4BD2-212C-9972-CF0667F3FDC5}"/>
                  </a:ext>
                </a:extLst>
              </p:cNvPr>
              <p:cNvSpPr txBox="1"/>
              <p:nvPr/>
            </p:nvSpPr>
            <p:spPr>
              <a:xfrm>
                <a:off x="7610850" y="5232800"/>
                <a:ext cx="4096509" cy="1107996"/>
              </a:xfrm>
              <a:prstGeom prst="rect">
                <a:avLst/>
              </a:prstGeom>
              <a:noFill/>
            </p:spPr>
            <p:txBody>
              <a:bodyPr wrap="square" rtlCol="0">
                <a:spAutoFit/>
              </a:bodyPr>
              <a:lstStyle/>
              <a:p>
                <a:pPr algn="ctr"/>
                <a:r>
                  <a:rPr lang="en-US" sz="2200" dirty="0">
                    <a:solidFill>
                      <a:schemeClr val="tx1"/>
                    </a:solidFill>
                    <a:ea typeface="Cambria Math" panose="02040503050406030204" pitchFamily="18" charset="0"/>
                    <a:cs typeface="Franklin Gothic Medium"/>
                  </a:rPr>
                  <a:t>Site 1 has lower </a:t>
                </a:r>
                <a14:m>
                  <m:oMath xmlns:m="http://schemas.openxmlformats.org/officeDocument/2006/math">
                    <m:r>
                      <a:rPr lang="el-GR" sz="2200" i="1" dirty="0" smtClean="0">
                        <a:solidFill>
                          <a:schemeClr val="tx1"/>
                        </a:solidFill>
                        <a:latin typeface="Cambria Math" panose="02040503050406030204" pitchFamily="18" charset="0"/>
                        <a:ea typeface="Cambria Math" panose="02040503050406030204" pitchFamily="18" charset="0"/>
                        <a:cs typeface="Franklin Gothic Medium"/>
                      </a:rPr>
                      <m:t>𝛼</m:t>
                    </m:r>
                    <m:r>
                      <a:rPr lang="en-US" sz="2200" b="0" i="1" dirty="0" smtClean="0">
                        <a:solidFill>
                          <a:schemeClr val="tx1"/>
                        </a:solidFill>
                        <a:latin typeface="Cambria Math" panose="02040503050406030204" pitchFamily="18" charset="0"/>
                        <a:ea typeface="Cambria Math" panose="02040503050406030204" pitchFamily="18" charset="0"/>
                        <a:cs typeface="Franklin Gothic Medium"/>
                      </a:rPr>
                      <m:t> </m:t>
                    </m:r>
                  </m:oMath>
                </a14:m>
                <a:r>
                  <a:rPr lang="en-US" sz="2200" dirty="0">
                    <a:solidFill>
                      <a:schemeClr val="tx1"/>
                    </a:solidFill>
                    <a:cs typeface="Franklin Gothic Medium"/>
                  </a:rPr>
                  <a:t>– diversity but higher </a:t>
                </a:r>
                <a14:m>
                  <m:oMath xmlns:m="http://schemas.openxmlformats.org/officeDocument/2006/math">
                    <m:r>
                      <m:rPr>
                        <m:sty m:val="p"/>
                      </m:rPr>
                      <a:rPr lang="el-GR" sz="2200" i="1" dirty="0">
                        <a:solidFill>
                          <a:schemeClr val="tx1"/>
                        </a:solidFill>
                        <a:latin typeface="Cambria Math" panose="02040503050406030204" pitchFamily="18" charset="0"/>
                        <a:ea typeface="Cambria Math" panose="02040503050406030204" pitchFamily="18" charset="0"/>
                        <a:cs typeface="Franklin Gothic Medium"/>
                      </a:rPr>
                      <m:t>β</m:t>
                    </m:r>
                    <m:r>
                      <a:rPr lang="en-US" sz="2200" i="1" dirty="0">
                        <a:solidFill>
                          <a:schemeClr val="tx1"/>
                        </a:solidFill>
                        <a:latin typeface="Cambria Math" panose="02040503050406030204" pitchFamily="18" charset="0"/>
                        <a:ea typeface="Cambria Math" panose="02040503050406030204" pitchFamily="18" charset="0"/>
                        <a:cs typeface="Franklin Gothic Medium"/>
                      </a:rPr>
                      <m:t> </m:t>
                    </m:r>
                  </m:oMath>
                </a14:m>
                <a:r>
                  <a:rPr lang="en-US" sz="2200" dirty="0">
                    <a:solidFill>
                      <a:schemeClr val="tx1"/>
                    </a:solidFill>
                    <a:cs typeface="Franklin Gothic Medium"/>
                  </a:rPr>
                  <a:t>– diversity than site 2. Both are important!</a:t>
                </a:r>
              </a:p>
            </p:txBody>
          </p:sp>
        </mc:Choice>
        <mc:Fallback xmlns="">
          <p:sp>
            <p:nvSpPr>
              <p:cNvPr id="28" name="TextBox 27">
                <a:extLst>
                  <a:ext uri="{FF2B5EF4-FFF2-40B4-BE49-F238E27FC236}">
                    <a16:creationId xmlns:a16="http://schemas.microsoft.com/office/drawing/2014/main" id="{D216893D-4BD2-212C-9972-CF0667F3FDC5}"/>
                  </a:ext>
                </a:extLst>
              </p:cNvPr>
              <p:cNvSpPr txBox="1">
                <a:spLocks noRot="1" noChangeAspect="1" noMove="1" noResize="1" noEditPoints="1" noAdjustHandles="1" noChangeArrowheads="1" noChangeShapeType="1" noTextEdit="1"/>
              </p:cNvSpPr>
              <p:nvPr/>
            </p:nvSpPr>
            <p:spPr>
              <a:xfrm>
                <a:off x="7610850" y="5232800"/>
                <a:ext cx="4096509" cy="1107996"/>
              </a:xfrm>
              <a:prstGeom prst="rect">
                <a:avLst/>
              </a:prstGeom>
              <a:blipFill>
                <a:blip r:embed="rId6"/>
                <a:stretch>
                  <a:fillRect t="-3371" r="-929" b="-8989"/>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510F292E-F98D-A699-4423-72394238F951}"/>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Whittaker. 1960. </a:t>
            </a:r>
            <a:r>
              <a:rPr lang="en-US" sz="1600" i="1" dirty="0">
                <a:cs typeface="Franklin Gothic Medium"/>
              </a:rPr>
              <a:t>Ecological Monographs.</a:t>
            </a:r>
            <a:endParaRPr lang="en-US" sz="1600" dirty="0">
              <a:cs typeface="Franklin Gothic Medium"/>
            </a:endParaRPr>
          </a:p>
        </p:txBody>
      </p:sp>
    </p:spTree>
    <p:extLst>
      <p:ext uri="{BB962C8B-B14F-4D97-AF65-F5344CB8AC3E}">
        <p14:creationId xmlns:p14="http://schemas.microsoft.com/office/powerpoint/2010/main" val="24491288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E588EC30-373E-F7C4-668E-EAA1E3134725}"/>
              </a:ext>
            </a:extLst>
          </p:cNvPr>
          <p:cNvSpPr>
            <a:spLocks noGrp="1"/>
          </p:cNvSpPr>
          <p:nvPr>
            <p:ph type="title"/>
          </p:nvPr>
        </p:nvSpPr>
        <p:spPr>
          <a:xfrm>
            <a:off x="838199" y="25538"/>
            <a:ext cx="10515600" cy="1325563"/>
          </a:xfrm>
        </p:spPr>
        <p:txBody>
          <a:bodyPr>
            <a:normAutofit/>
          </a:bodyPr>
          <a:lstStyle/>
          <a:p>
            <a:pPr algn="ctr"/>
            <a:r>
              <a:rPr lang="en-US" sz="3800" dirty="0">
                <a:latin typeface="+mn-lt"/>
              </a:rPr>
              <a:t>Biodiversity is concentrated in the tropics.</a:t>
            </a:r>
          </a:p>
        </p:txBody>
      </p:sp>
      <p:pic>
        <p:nvPicPr>
          <p:cNvPr id="66562" name="Picture 2">
            <a:extLst>
              <a:ext uri="{FF2B5EF4-FFF2-40B4-BE49-F238E27FC236}">
                <a16:creationId xmlns:a16="http://schemas.microsoft.com/office/drawing/2014/main" id="{9F2ADEDB-77E4-41BA-6A46-E804042476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2609" y="1665425"/>
            <a:ext cx="6806779" cy="35271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D7C98C5-C57D-0412-EB36-F3793A68E8F4}"/>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Mannion. 2014. </a:t>
            </a:r>
            <a:r>
              <a:rPr lang="en-US" sz="1600" i="1" dirty="0">
                <a:cs typeface="Franklin Gothic Medium"/>
              </a:rPr>
              <a:t>Trends in Ecology &amp; Evolution.</a:t>
            </a:r>
            <a:endParaRPr lang="en-US" sz="1600" dirty="0">
              <a:cs typeface="Franklin Gothic Medium"/>
            </a:endParaRPr>
          </a:p>
        </p:txBody>
      </p:sp>
      <p:sp>
        <p:nvSpPr>
          <p:cNvPr id="10" name="TextBox 9">
            <a:extLst>
              <a:ext uri="{FF2B5EF4-FFF2-40B4-BE49-F238E27FC236}">
                <a16:creationId xmlns:a16="http://schemas.microsoft.com/office/drawing/2014/main" id="{99554A8D-CBAE-B6E9-BE55-BF9EADF81028}"/>
              </a:ext>
            </a:extLst>
          </p:cNvPr>
          <p:cNvSpPr txBox="1"/>
          <p:nvPr/>
        </p:nvSpPr>
        <p:spPr>
          <a:xfrm>
            <a:off x="6096000" y="6168471"/>
            <a:ext cx="6096000" cy="338554"/>
          </a:xfrm>
          <a:prstGeom prst="rect">
            <a:avLst/>
          </a:prstGeom>
          <a:noFill/>
        </p:spPr>
        <p:txBody>
          <a:bodyPr wrap="square" rtlCol="0">
            <a:spAutoFit/>
          </a:bodyPr>
          <a:lstStyle/>
          <a:p>
            <a:pPr algn="r"/>
            <a:r>
              <a:rPr lang="en-US" sz="1600" dirty="0">
                <a:cs typeface="Franklin Gothic Medium"/>
              </a:rPr>
              <a:t>(terrestrial vertebrate diversity)</a:t>
            </a:r>
          </a:p>
        </p:txBody>
      </p:sp>
    </p:spTree>
    <p:extLst>
      <p:ext uri="{BB962C8B-B14F-4D97-AF65-F5344CB8AC3E}">
        <p14:creationId xmlns:p14="http://schemas.microsoft.com/office/powerpoint/2010/main" val="42446492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E588EC30-373E-F7C4-668E-EAA1E3134725}"/>
              </a:ext>
            </a:extLst>
          </p:cNvPr>
          <p:cNvSpPr>
            <a:spLocks noGrp="1"/>
          </p:cNvSpPr>
          <p:nvPr>
            <p:ph type="title"/>
          </p:nvPr>
        </p:nvSpPr>
        <p:spPr>
          <a:xfrm>
            <a:off x="838199" y="25538"/>
            <a:ext cx="10515600" cy="1325563"/>
          </a:xfrm>
        </p:spPr>
        <p:txBody>
          <a:bodyPr>
            <a:normAutofit/>
          </a:bodyPr>
          <a:lstStyle/>
          <a:p>
            <a:pPr algn="ctr"/>
            <a:r>
              <a:rPr lang="en-US" sz="3800" dirty="0">
                <a:latin typeface="+mn-lt"/>
              </a:rPr>
              <a:t>Biodiversity is concentrated in the tropics.</a:t>
            </a:r>
          </a:p>
        </p:txBody>
      </p:sp>
      <p:pic>
        <p:nvPicPr>
          <p:cNvPr id="66562" name="Picture 2">
            <a:extLst>
              <a:ext uri="{FF2B5EF4-FFF2-40B4-BE49-F238E27FC236}">
                <a16:creationId xmlns:a16="http://schemas.microsoft.com/office/drawing/2014/main" id="{9F2ADEDB-77E4-41BA-6A46-E804042476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2609" y="1665425"/>
            <a:ext cx="6806779" cy="35271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D7C98C5-C57D-0412-EB36-F3793A68E8F4}"/>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Mannion. 2014. </a:t>
            </a:r>
            <a:r>
              <a:rPr lang="en-US" sz="1600" i="1" dirty="0">
                <a:cs typeface="Franklin Gothic Medium"/>
              </a:rPr>
              <a:t>Trends in Ecology &amp; Evolution.</a:t>
            </a:r>
            <a:endParaRPr lang="en-US" sz="1600" dirty="0">
              <a:cs typeface="Franklin Gothic Medium"/>
            </a:endParaRPr>
          </a:p>
        </p:txBody>
      </p:sp>
      <p:sp>
        <p:nvSpPr>
          <p:cNvPr id="10" name="TextBox 9">
            <a:extLst>
              <a:ext uri="{FF2B5EF4-FFF2-40B4-BE49-F238E27FC236}">
                <a16:creationId xmlns:a16="http://schemas.microsoft.com/office/drawing/2014/main" id="{99554A8D-CBAE-B6E9-BE55-BF9EADF81028}"/>
              </a:ext>
            </a:extLst>
          </p:cNvPr>
          <p:cNvSpPr txBox="1"/>
          <p:nvPr/>
        </p:nvSpPr>
        <p:spPr>
          <a:xfrm>
            <a:off x="6096000" y="6168471"/>
            <a:ext cx="6096000" cy="338554"/>
          </a:xfrm>
          <a:prstGeom prst="rect">
            <a:avLst/>
          </a:prstGeom>
          <a:noFill/>
        </p:spPr>
        <p:txBody>
          <a:bodyPr wrap="square" rtlCol="0">
            <a:spAutoFit/>
          </a:bodyPr>
          <a:lstStyle/>
          <a:p>
            <a:pPr algn="r"/>
            <a:r>
              <a:rPr lang="en-US" sz="1600" dirty="0">
                <a:cs typeface="Franklin Gothic Medium"/>
              </a:rPr>
              <a:t>(terrestrial vertebrate diversity)</a:t>
            </a:r>
          </a:p>
        </p:txBody>
      </p:sp>
      <p:sp>
        <p:nvSpPr>
          <p:cNvPr id="2" name="Title 1">
            <a:extLst>
              <a:ext uri="{FF2B5EF4-FFF2-40B4-BE49-F238E27FC236}">
                <a16:creationId xmlns:a16="http://schemas.microsoft.com/office/drawing/2014/main" id="{EEEB8DC4-078E-708F-7F84-366D789F1838}"/>
              </a:ext>
            </a:extLst>
          </p:cNvPr>
          <p:cNvSpPr txBox="1">
            <a:spLocks/>
          </p:cNvSpPr>
          <p:nvPr/>
        </p:nvSpPr>
        <p:spPr>
          <a:xfrm>
            <a:off x="421289" y="5316913"/>
            <a:ext cx="10813023" cy="5635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dirty="0">
                <a:latin typeface="+mn-lt"/>
              </a:rPr>
              <a:t>We still lack a satisfying model to explain why.</a:t>
            </a:r>
          </a:p>
        </p:txBody>
      </p:sp>
    </p:spTree>
    <p:extLst>
      <p:ext uri="{BB962C8B-B14F-4D97-AF65-F5344CB8AC3E}">
        <p14:creationId xmlns:p14="http://schemas.microsoft.com/office/powerpoint/2010/main" val="12675764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E588EC30-373E-F7C4-668E-EAA1E3134725}"/>
              </a:ext>
            </a:extLst>
          </p:cNvPr>
          <p:cNvSpPr>
            <a:spLocks noGrp="1"/>
          </p:cNvSpPr>
          <p:nvPr>
            <p:ph type="title"/>
          </p:nvPr>
        </p:nvSpPr>
        <p:spPr>
          <a:xfrm>
            <a:off x="1819274" y="33469"/>
            <a:ext cx="10515600" cy="1325563"/>
          </a:xfrm>
        </p:spPr>
        <p:txBody>
          <a:bodyPr>
            <a:normAutofit/>
          </a:bodyPr>
          <a:lstStyle/>
          <a:p>
            <a:pPr algn="ctr"/>
            <a:r>
              <a:rPr lang="en-US" sz="3800" dirty="0">
                <a:latin typeface="+mn-lt"/>
              </a:rPr>
              <a:t>Biodiversity is concentrated in the tropics.</a:t>
            </a:r>
          </a:p>
        </p:txBody>
      </p:sp>
      <p:pic>
        <p:nvPicPr>
          <p:cNvPr id="66562" name="Picture 2">
            <a:extLst>
              <a:ext uri="{FF2B5EF4-FFF2-40B4-BE49-F238E27FC236}">
                <a16:creationId xmlns:a16="http://schemas.microsoft.com/office/drawing/2014/main" id="{9F2ADEDB-77E4-41BA-6A46-E804042476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36" y="45890"/>
            <a:ext cx="2778967" cy="144001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D7C98C5-C57D-0412-EB36-F3793A68E8F4}"/>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Mannion. 2014. </a:t>
            </a:r>
            <a:r>
              <a:rPr lang="en-US" sz="1600" i="1" dirty="0">
                <a:cs typeface="Franklin Gothic Medium"/>
              </a:rPr>
              <a:t>Trends in Ecology &amp; Evolution.</a:t>
            </a:r>
            <a:endParaRPr lang="en-US" sz="1600" dirty="0">
              <a:cs typeface="Franklin Gothic Medium"/>
            </a:endParaRPr>
          </a:p>
        </p:txBody>
      </p:sp>
      <p:sp>
        <p:nvSpPr>
          <p:cNvPr id="2" name="Title 1">
            <a:extLst>
              <a:ext uri="{FF2B5EF4-FFF2-40B4-BE49-F238E27FC236}">
                <a16:creationId xmlns:a16="http://schemas.microsoft.com/office/drawing/2014/main" id="{EEEB8DC4-078E-708F-7F84-366D789F1838}"/>
              </a:ext>
            </a:extLst>
          </p:cNvPr>
          <p:cNvSpPr txBox="1">
            <a:spLocks/>
          </p:cNvSpPr>
          <p:nvPr/>
        </p:nvSpPr>
        <p:spPr>
          <a:xfrm>
            <a:off x="178401" y="930814"/>
            <a:ext cx="10813023" cy="5635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dirty="0">
                <a:latin typeface="+mn-lt"/>
              </a:rPr>
              <a:t>We still lack a satisfying model to explain why.</a:t>
            </a:r>
          </a:p>
        </p:txBody>
      </p:sp>
      <p:sp>
        <p:nvSpPr>
          <p:cNvPr id="4" name="TextBox 3">
            <a:extLst>
              <a:ext uri="{FF2B5EF4-FFF2-40B4-BE49-F238E27FC236}">
                <a16:creationId xmlns:a16="http://schemas.microsoft.com/office/drawing/2014/main" id="{A84E9D89-7136-8768-2D2D-7176328306B3}"/>
              </a:ext>
            </a:extLst>
          </p:cNvPr>
          <p:cNvSpPr txBox="1"/>
          <p:nvPr/>
        </p:nvSpPr>
        <p:spPr>
          <a:xfrm>
            <a:off x="178400" y="1548804"/>
            <a:ext cx="11837388" cy="5401479"/>
          </a:xfrm>
          <a:prstGeom prst="rect">
            <a:avLst/>
          </a:prstGeom>
          <a:noFill/>
        </p:spPr>
        <p:txBody>
          <a:bodyPr wrap="square">
            <a:spAutoFit/>
          </a:bodyPr>
          <a:lstStyle/>
          <a:p>
            <a:pPr algn="l"/>
            <a:r>
              <a:rPr lang="en-US" sz="2300" b="1" i="0" u="sng" dirty="0">
                <a:solidFill>
                  <a:srgbClr val="000000"/>
                </a:solidFill>
                <a:effectLst/>
                <a:latin typeface="Calibri" panose="020F0502020204030204" pitchFamily="34" charset="0"/>
                <a:cs typeface="Calibri" panose="020F0502020204030204" pitchFamily="34" charset="0"/>
              </a:rPr>
              <a:t>Some candidate hypotheses:</a:t>
            </a:r>
          </a:p>
          <a:p>
            <a:pPr marL="342900" indent="-342900" algn="l">
              <a:buAutoNum type="arabicPeriod"/>
            </a:pPr>
            <a:endParaRPr lang="en-US" sz="2300" b="1" i="0" dirty="0">
              <a:solidFill>
                <a:srgbClr val="000000"/>
              </a:solidFill>
              <a:effectLst/>
              <a:latin typeface="Calibri" panose="020F0502020204030204" pitchFamily="34" charset="0"/>
              <a:cs typeface="Calibri" panose="020F0502020204030204" pitchFamily="34" charset="0"/>
            </a:endParaRPr>
          </a:p>
          <a:p>
            <a:pPr marL="342900" indent="-342900" algn="l">
              <a:buAutoNum type="arabicPeriod"/>
            </a:pPr>
            <a:r>
              <a:rPr lang="en-US" sz="2300" b="1" i="0" dirty="0">
                <a:solidFill>
                  <a:srgbClr val="000000"/>
                </a:solidFill>
                <a:effectLst/>
                <a:latin typeface="Calibri" panose="020F0502020204030204" pitchFamily="34" charset="0"/>
                <a:cs typeface="Calibri" panose="020F0502020204030204" pitchFamily="34" charset="0"/>
              </a:rPr>
              <a:t>Geographical area hypothesis. </a:t>
            </a:r>
            <a:r>
              <a:rPr lang="en-US" sz="2300" i="0" dirty="0">
                <a:solidFill>
                  <a:srgbClr val="000000"/>
                </a:solidFill>
                <a:effectLst/>
                <a:latin typeface="Calibri" panose="020F0502020204030204" pitchFamily="34" charset="0"/>
                <a:cs typeface="Calibri" panose="020F0502020204030204" pitchFamily="34" charset="0"/>
              </a:rPr>
              <a:t>More area in the tropics = more species… </a:t>
            </a:r>
            <a:r>
              <a:rPr lang="en-US" sz="2300" i="1" dirty="0">
                <a:solidFill>
                  <a:srgbClr val="000000"/>
                </a:solidFill>
                <a:effectLst/>
                <a:latin typeface="Calibri" panose="020F0502020204030204" pitchFamily="34" charset="0"/>
                <a:cs typeface="Calibri" panose="020F0502020204030204" pitchFamily="34" charset="0"/>
              </a:rPr>
              <a:t>but there’s just as much area north of the tropics and fewer species!</a:t>
            </a:r>
          </a:p>
          <a:p>
            <a:pPr marL="342900" indent="-342900">
              <a:buFontTx/>
              <a:buAutoNum type="arabicPeriod"/>
            </a:pPr>
            <a:r>
              <a:rPr lang="en-US" sz="2300" b="1" i="0" dirty="0">
                <a:solidFill>
                  <a:srgbClr val="000000"/>
                </a:solidFill>
                <a:effectLst/>
                <a:latin typeface="Calibri" panose="020F0502020204030204" pitchFamily="34" charset="0"/>
                <a:cs typeface="Calibri" panose="020F0502020204030204" pitchFamily="34" charset="0"/>
              </a:rPr>
              <a:t>Species-energy hypothesis. </a:t>
            </a:r>
            <a:r>
              <a:rPr lang="en-US" sz="2300" i="0" dirty="0">
                <a:solidFill>
                  <a:srgbClr val="000000"/>
                </a:solidFill>
                <a:effectLst/>
                <a:latin typeface="Calibri" panose="020F0502020204030204" pitchFamily="34" charset="0"/>
                <a:cs typeface="Calibri" panose="020F0502020204030204" pitchFamily="34" charset="0"/>
              </a:rPr>
              <a:t>I</a:t>
            </a:r>
            <a:r>
              <a:rPr lang="en-US" sz="2300" b="0" i="0" dirty="0">
                <a:solidFill>
                  <a:srgbClr val="202122"/>
                </a:solidFill>
                <a:effectLst/>
                <a:latin typeface="Calibri" panose="020F0502020204030204" pitchFamily="34" charset="0"/>
                <a:cs typeface="Calibri" panose="020F0502020204030204" pitchFamily="34" charset="0"/>
              </a:rPr>
              <a:t>ncreased solar energy at low latitudes causes increased net primary productivity (or photosynthesis) and drives accumulation of species up the food web…</a:t>
            </a:r>
            <a:r>
              <a:rPr lang="en-US" sz="2300" b="0" i="1" dirty="0">
                <a:solidFill>
                  <a:srgbClr val="202122"/>
                </a:solidFill>
                <a:effectLst/>
                <a:latin typeface="Calibri" panose="020F0502020204030204" pitchFamily="34" charset="0"/>
                <a:cs typeface="Calibri" panose="020F0502020204030204" pitchFamily="34" charset="0"/>
              </a:rPr>
              <a:t>but offers a better prediction for abundance and biomass than for numbers of species.</a:t>
            </a:r>
          </a:p>
          <a:p>
            <a:pPr marL="342900" indent="-342900">
              <a:buFontTx/>
              <a:buAutoNum type="arabicPeriod"/>
            </a:pPr>
            <a:r>
              <a:rPr lang="en-US" sz="2300" b="1" dirty="0">
                <a:solidFill>
                  <a:srgbClr val="000000"/>
                </a:solidFill>
                <a:latin typeface="Calibri" panose="020F0502020204030204" pitchFamily="34" charset="0"/>
                <a:cs typeface="Calibri" panose="020F0502020204030204" pitchFamily="34" charset="0"/>
              </a:rPr>
              <a:t>H</a:t>
            </a:r>
            <a:r>
              <a:rPr lang="en-US" sz="2300" b="1" i="0" dirty="0">
                <a:solidFill>
                  <a:srgbClr val="000000"/>
                </a:solidFill>
                <a:effectLst/>
                <a:latin typeface="Calibri" panose="020F0502020204030204" pitchFamily="34" charset="0"/>
                <a:cs typeface="Calibri" panose="020F0502020204030204" pitchFamily="34" charset="0"/>
              </a:rPr>
              <a:t>istorical perturbation hypothesis. </a:t>
            </a:r>
            <a:r>
              <a:rPr lang="en-US" sz="2300" i="0" dirty="0">
                <a:solidFill>
                  <a:srgbClr val="000000"/>
                </a:solidFill>
                <a:effectLst/>
                <a:latin typeface="Calibri" panose="020F0502020204030204" pitchFamily="34" charset="0"/>
                <a:cs typeface="Calibri" panose="020F0502020204030204" pitchFamily="34" charset="0"/>
              </a:rPr>
              <a:t>Polar regions have not yet recovered equilibrium species numbers after glaciation… </a:t>
            </a:r>
            <a:r>
              <a:rPr lang="en-US" sz="2300" i="1" dirty="0">
                <a:solidFill>
                  <a:srgbClr val="000000"/>
                </a:solidFill>
                <a:effectLst/>
                <a:latin typeface="Calibri" panose="020F0502020204030204" pitchFamily="34" charset="0"/>
                <a:cs typeface="Calibri" panose="020F0502020204030204" pitchFamily="34" charset="0"/>
              </a:rPr>
              <a:t>but does not hold for marine systems, where the latitudinal gradient still exists…</a:t>
            </a:r>
          </a:p>
          <a:p>
            <a:pPr marL="342900" indent="-342900">
              <a:buFontTx/>
              <a:buAutoNum type="arabicPeriod"/>
            </a:pPr>
            <a:r>
              <a:rPr lang="en-US" sz="2300" b="1" dirty="0">
                <a:solidFill>
                  <a:srgbClr val="000000"/>
                </a:solidFill>
                <a:latin typeface="Calibri" panose="020F0502020204030204" pitchFamily="34" charset="0"/>
                <a:cs typeface="Calibri" panose="020F0502020204030204" pitchFamily="34" charset="0"/>
              </a:rPr>
              <a:t>Biotic interactions hypothesis. </a:t>
            </a:r>
            <a:r>
              <a:rPr lang="en-US" sz="2300" dirty="0">
                <a:solidFill>
                  <a:srgbClr val="000000"/>
                </a:solidFill>
                <a:latin typeface="Calibri" panose="020F0502020204030204" pitchFamily="34" charset="0"/>
                <a:cs typeface="Calibri" panose="020F0502020204030204" pitchFamily="34" charset="0"/>
              </a:rPr>
              <a:t>More species yield more species as processes of competition, predation, etc. are intensified in the tropics… </a:t>
            </a:r>
            <a:r>
              <a:rPr lang="en-US" sz="2300" i="1" dirty="0">
                <a:solidFill>
                  <a:srgbClr val="000000"/>
                </a:solidFill>
                <a:latin typeface="Calibri" panose="020F0502020204030204" pitchFamily="34" charset="0"/>
                <a:cs typeface="Calibri" panose="020F0502020204030204" pitchFamily="34" charset="0"/>
              </a:rPr>
              <a:t>but cannot provide the basal cause for the accumulation of more species to begin with!</a:t>
            </a:r>
            <a:endParaRPr lang="en-US" sz="2300" b="1" i="1" dirty="0">
              <a:solidFill>
                <a:srgbClr val="000000"/>
              </a:solidFill>
              <a:effectLst/>
              <a:latin typeface="Calibri" panose="020F0502020204030204" pitchFamily="34" charset="0"/>
              <a:cs typeface="Calibri" panose="020F0502020204030204" pitchFamily="34" charset="0"/>
            </a:endParaRPr>
          </a:p>
          <a:p>
            <a:pPr marL="342900" indent="-342900">
              <a:buFontTx/>
              <a:buAutoNum type="arabicPeriod"/>
            </a:pPr>
            <a:endParaRPr lang="en-US" sz="2300" b="1" i="0" dirty="0">
              <a:solidFill>
                <a:srgbClr val="000000"/>
              </a:solidFill>
              <a:effectLst/>
              <a:latin typeface="Calibri" panose="020F0502020204030204" pitchFamily="34" charset="0"/>
              <a:cs typeface="Calibri" panose="020F0502020204030204" pitchFamily="34" charset="0"/>
            </a:endParaRPr>
          </a:p>
          <a:p>
            <a:pPr marL="342900" indent="-342900" algn="l">
              <a:buAutoNum type="arabicPeriod"/>
            </a:pPr>
            <a:endParaRPr lang="en-US" sz="2300" b="1" i="0" dirty="0">
              <a:solidFill>
                <a:srgbClr val="000000"/>
              </a:solidFill>
              <a:effectLst/>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5E374FB1-F663-B1E4-4E38-D7829DAA7C88}"/>
              </a:ext>
            </a:extLst>
          </p:cNvPr>
          <p:cNvSpPr/>
          <p:nvPr/>
        </p:nvSpPr>
        <p:spPr>
          <a:xfrm>
            <a:off x="176212" y="2999811"/>
            <a:ext cx="11837388" cy="3208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5041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A90FAD-3129-A3A7-9024-58CFA7D2DF0C}"/>
              </a:ext>
            </a:extLst>
          </p:cNvPr>
          <p:cNvSpPr txBox="1">
            <a:spLocks/>
          </p:cNvSpPr>
          <p:nvPr/>
        </p:nvSpPr>
        <p:spPr>
          <a:xfrm>
            <a:off x="-143375"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dirty="0"/>
              <a:t>Ecology is the study of the </a:t>
            </a:r>
            <a:r>
              <a:rPr lang="en-US" sz="3400" b="1" dirty="0">
                <a:solidFill>
                  <a:srgbClr val="C00000"/>
                </a:solidFill>
              </a:rPr>
              <a:t>interactions</a:t>
            </a:r>
            <a:r>
              <a:rPr lang="en-US" sz="3400" b="1" dirty="0">
                <a:solidFill>
                  <a:srgbClr val="FFFF00"/>
                </a:solidFill>
              </a:rPr>
              <a:t> </a:t>
            </a:r>
            <a:r>
              <a:rPr lang="en-US" sz="3400" dirty="0"/>
              <a:t>of </a:t>
            </a:r>
            <a:r>
              <a:rPr lang="en-US" sz="3400" b="1" dirty="0">
                <a:solidFill>
                  <a:srgbClr val="C00000"/>
                </a:solidFill>
              </a:rPr>
              <a:t>organisms</a:t>
            </a:r>
            <a:r>
              <a:rPr lang="en-US" sz="3400" dirty="0"/>
              <a:t> with each other and their </a:t>
            </a:r>
            <a:r>
              <a:rPr lang="en-US" sz="3400" b="1" dirty="0">
                <a:solidFill>
                  <a:srgbClr val="C00000"/>
                </a:solidFill>
              </a:rPr>
              <a:t>environment</a:t>
            </a:r>
            <a:r>
              <a:rPr lang="en-US" sz="3400" dirty="0">
                <a:solidFill>
                  <a:srgbClr val="C00000"/>
                </a:solidFill>
              </a:rPr>
              <a:t>.</a:t>
            </a:r>
          </a:p>
          <a:p>
            <a:pPr lvl="1">
              <a:buFontTx/>
              <a:buChar char="-"/>
            </a:pPr>
            <a:endParaRPr lang="en-US" sz="3400" dirty="0"/>
          </a:p>
        </p:txBody>
      </p:sp>
      <p:grpSp>
        <p:nvGrpSpPr>
          <p:cNvPr id="38" name="Group 37">
            <a:extLst>
              <a:ext uri="{FF2B5EF4-FFF2-40B4-BE49-F238E27FC236}">
                <a16:creationId xmlns:a16="http://schemas.microsoft.com/office/drawing/2014/main" id="{A26756DC-4A7D-D3F2-4909-EE4C744E4CBC}"/>
              </a:ext>
            </a:extLst>
          </p:cNvPr>
          <p:cNvGrpSpPr/>
          <p:nvPr/>
        </p:nvGrpSpPr>
        <p:grpSpPr>
          <a:xfrm>
            <a:off x="3450251" y="-71016"/>
            <a:ext cx="10020149" cy="6945094"/>
            <a:chOff x="3450251" y="-71016"/>
            <a:chExt cx="10020149" cy="6945094"/>
          </a:xfrm>
        </p:grpSpPr>
        <p:pic>
          <p:nvPicPr>
            <p:cNvPr id="6148" name="Picture 4" descr="Population, Community, Habitat &amp; Ecosystem (4.1) | Edexcel IGCSE Biology  Revision Notes 2019 | Save My Exams">
              <a:extLst>
                <a:ext uri="{FF2B5EF4-FFF2-40B4-BE49-F238E27FC236}">
                  <a16:creationId xmlns:a16="http://schemas.microsoft.com/office/drawing/2014/main" id="{17ADBDBE-E3EA-A2A0-BE00-EDD4136D02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Population, Community, Habitat &amp; Ecosystem (4.1) | Edexcel IGCSE Biology  Revision Notes 2019 | Save My Exams">
              <a:extLst>
                <a:ext uri="{FF2B5EF4-FFF2-40B4-BE49-F238E27FC236}">
                  <a16:creationId xmlns:a16="http://schemas.microsoft.com/office/drawing/2014/main" id="{3F662576-7133-38B0-745D-4D47BCEF1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Population, Community, Habitat &amp; Ecosystem (4.1) | Edexcel IGCSE Biology  Revision Notes 2019 | Save My Exams">
              <a:extLst>
                <a:ext uri="{FF2B5EF4-FFF2-40B4-BE49-F238E27FC236}">
                  <a16:creationId xmlns:a16="http://schemas.microsoft.com/office/drawing/2014/main" id="{C91F43C8-4B16-C623-F9E3-FE25B75145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E685AF42-6368-0AC0-CAA3-1A21F2DD5FD4}"/>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8" name="Content Placeholder 2">
              <a:extLst>
                <a:ext uri="{FF2B5EF4-FFF2-40B4-BE49-F238E27FC236}">
                  <a16:creationId xmlns:a16="http://schemas.microsoft.com/office/drawing/2014/main" id="{40145DCC-6835-F3FA-F475-7CAAF413C6C4}"/>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9" name="Picture 4" descr="Population, Community, Habitat &amp; Ecosystem (4.1) | Edexcel IGCSE Biology  Revision Notes 2019 | Save My Exams">
              <a:extLst>
                <a:ext uri="{FF2B5EF4-FFF2-40B4-BE49-F238E27FC236}">
                  <a16:creationId xmlns:a16="http://schemas.microsoft.com/office/drawing/2014/main" id="{98063E67-4C73-FD08-357E-3BECE45B65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Population, Community, Habitat &amp; Ecosystem (4.1) | Edexcel IGCSE Biology  Revision Notes 2019 | Save My Exams">
              <a:extLst>
                <a:ext uri="{FF2B5EF4-FFF2-40B4-BE49-F238E27FC236}">
                  <a16:creationId xmlns:a16="http://schemas.microsoft.com/office/drawing/2014/main" id="{0F5DE27E-DFAA-21B7-C284-E215904B17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63B85632-0D4C-D94E-E7EE-DE7C1F586112}"/>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14" name="Picture 4" descr="Population, Community, Habitat &amp; Ecosystem (4.1) | Edexcel IGCSE Biology  Revision Notes 2019 | Save My Exams">
              <a:extLst>
                <a:ext uri="{FF2B5EF4-FFF2-40B4-BE49-F238E27FC236}">
                  <a16:creationId xmlns:a16="http://schemas.microsoft.com/office/drawing/2014/main" id="{1D0A5F46-7BC9-4CC8-A7A7-B61C567C87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Population, Community, Habitat &amp; Ecosystem (4.1) | Edexcel IGCSE Biology  Revision Notes 2019 | Save My Exams">
              <a:extLst>
                <a:ext uri="{FF2B5EF4-FFF2-40B4-BE49-F238E27FC236}">
                  <a16:creationId xmlns:a16="http://schemas.microsoft.com/office/drawing/2014/main" id="{DA5496F3-5BD6-DBCD-36F4-B7D527BDE6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Population, Community, Habitat &amp; Ecosystem (4.1) | Edexcel IGCSE Biology  Revision Notes 2019 | Save My Exams">
              <a:extLst>
                <a:ext uri="{FF2B5EF4-FFF2-40B4-BE49-F238E27FC236}">
                  <a16:creationId xmlns:a16="http://schemas.microsoft.com/office/drawing/2014/main" id="{65B43EAA-9B3C-DFBE-E8EB-FA44781B83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381956B5-A85F-A20E-2EB1-9C1952645C02}"/>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172E8E0-0C5C-EE92-887B-BADE11995823}"/>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D2008B0-E911-60F5-68F6-2828E42E423B}"/>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8160B90-E167-F50A-9B14-13DE0938FA2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A5A54FF-35C0-1453-8F0F-19E43AC7F9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28" name="Content Placeholder 2">
              <a:extLst>
                <a:ext uri="{FF2B5EF4-FFF2-40B4-BE49-F238E27FC236}">
                  <a16:creationId xmlns:a16="http://schemas.microsoft.com/office/drawing/2014/main" id="{ABADA828-8F01-DB01-1CFD-5F9AC0FD086F}"/>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Tree>
    <p:extLst>
      <p:ext uri="{BB962C8B-B14F-4D97-AF65-F5344CB8AC3E}">
        <p14:creationId xmlns:p14="http://schemas.microsoft.com/office/powerpoint/2010/main" val="25243772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E588EC30-373E-F7C4-668E-EAA1E3134725}"/>
              </a:ext>
            </a:extLst>
          </p:cNvPr>
          <p:cNvSpPr>
            <a:spLocks noGrp="1"/>
          </p:cNvSpPr>
          <p:nvPr>
            <p:ph type="title"/>
          </p:nvPr>
        </p:nvSpPr>
        <p:spPr>
          <a:xfrm>
            <a:off x="1819274" y="33469"/>
            <a:ext cx="10515600" cy="1325563"/>
          </a:xfrm>
        </p:spPr>
        <p:txBody>
          <a:bodyPr>
            <a:normAutofit/>
          </a:bodyPr>
          <a:lstStyle/>
          <a:p>
            <a:pPr algn="ctr"/>
            <a:r>
              <a:rPr lang="en-US" sz="3800" dirty="0">
                <a:latin typeface="+mn-lt"/>
              </a:rPr>
              <a:t>Biodiversity is concentrated in the tropics.</a:t>
            </a:r>
          </a:p>
        </p:txBody>
      </p:sp>
      <p:pic>
        <p:nvPicPr>
          <p:cNvPr id="66562" name="Picture 2">
            <a:extLst>
              <a:ext uri="{FF2B5EF4-FFF2-40B4-BE49-F238E27FC236}">
                <a16:creationId xmlns:a16="http://schemas.microsoft.com/office/drawing/2014/main" id="{9F2ADEDB-77E4-41BA-6A46-E804042476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36" y="45890"/>
            <a:ext cx="2778967" cy="144001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D7C98C5-C57D-0412-EB36-F3793A68E8F4}"/>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Mannion. 2014. </a:t>
            </a:r>
            <a:r>
              <a:rPr lang="en-US" sz="1600" i="1" dirty="0">
                <a:cs typeface="Franklin Gothic Medium"/>
              </a:rPr>
              <a:t>Trends in Ecology &amp; Evolution.</a:t>
            </a:r>
            <a:endParaRPr lang="en-US" sz="1600" dirty="0">
              <a:cs typeface="Franklin Gothic Medium"/>
            </a:endParaRPr>
          </a:p>
        </p:txBody>
      </p:sp>
      <p:sp>
        <p:nvSpPr>
          <p:cNvPr id="2" name="Title 1">
            <a:extLst>
              <a:ext uri="{FF2B5EF4-FFF2-40B4-BE49-F238E27FC236}">
                <a16:creationId xmlns:a16="http://schemas.microsoft.com/office/drawing/2014/main" id="{EEEB8DC4-078E-708F-7F84-366D789F1838}"/>
              </a:ext>
            </a:extLst>
          </p:cNvPr>
          <p:cNvSpPr txBox="1">
            <a:spLocks/>
          </p:cNvSpPr>
          <p:nvPr/>
        </p:nvSpPr>
        <p:spPr>
          <a:xfrm>
            <a:off x="178401" y="930814"/>
            <a:ext cx="10813023" cy="5635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dirty="0">
                <a:latin typeface="+mn-lt"/>
              </a:rPr>
              <a:t>We still lack a satisfying model to explain why.</a:t>
            </a:r>
          </a:p>
        </p:txBody>
      </p:sp>
      <p:sp>
        <p:nvSpPr>
          <p:cNvPr id="4" name="TextBox 3">
            <a:extLst>
              <a:ext uri="{FF2B5EF4-FFF2-40B4-BE49-F238E27FC236}">
                <a16:creationId xmlns:a16="http://schemas.microsoft.com/office/drawing/2014/main" id="{A84E9D89-7136-8768-2D2D-7176328306B3}"/>
              </a:ext>
            </a:extLst>
          </p:cNvPr>
          <p:cNvSpPr txBox="1"/>
          <p:nvPr/>
        </p:nvSpPr>
        <p:spPr>
          <a:xfrm>
            <a:off x="178400" y="1548804"/>
            <a:ext cx="11837388" cy="5401479"/>
          </a:xfrm>
          <a:prstGeom prst="rect">
            <a:avLst/>
          </a:prstGeom>
          <a:noFill/>
        </p:spPr>
        <p:txBody>
          <a:bodyPr wrap="square">
            <a:spAutoFit/>
          </a:bodyPr>
          <a:lstStyle/>
          <a:p>
            <a:pPr algn="l"/>
            <a:r>
              <a:rPr lang="en-US" sz="2300" b="1" i="0" u="sng" dirty="0">
                <a:solidFill>
                  <a:srgbClr val="000000"/>
                </a:solidFill>
                <a:effectLst/>
                <a:latin typeface="Calibri" panose="020F0502020204030204" pitchFamily="34" charset="0"/>
                <a:cs typeface="Calibri" panose="020F0502020204030204" pitchFamily="34" charset="0"/>
              </a:rPr>
              <a:t>Some candidate hypotheses:</a:t>
            </a:r>
          </a:p>
          <a:p>
            <a:pPr marL="342900" indent="-342900" algn="l">
              <a:buAutoNum type="arabicPeriod"/>
            </a:pPr>
            <a:endParaRPr lang="en-US" sz="2300" b="1" i="0" dirty="0">
              <a:solidFill>
                <a:srgbClr val="000000"/>
              </a:solidFill>
              <a:effectLst/>
              <a:latin typeface="Calibri" panose="020F0502020204030204" pitchFamily="34" charset="0"/>
              <a:cs typeface="Calibri" panose="020F0502020204030204" pitchFamily="34" charset="0"/>
            </a:endParaRPr>
          </a:p>
          <a:p>
            <a:pPr marL="342900" indent="-342900" algn="l">
              <a:buAutoNum type="arabicPeriod"/>
            </a:pPr>
            <a:r>
              <a:rPr lang="en-US" sz="2300" b="1" i="0" dirty="0">
                <a:solidFill>
                  <a:srgbClr val="000000"/>
                </a:solidFill>
                <a:effectLst/>
                <a:latin typeface="Calibri" panose="020F0502020204030204" pitchFamily="34" charset="0"/>
                <a:cs typeface="Calibri" panose="020F0502020204030204" pitchFamily="34" charset="0"/>
              </a:rPr>
              <a:t>Geographical area hypothesis. </a:t>
            </a:r>
            <a:r>
              <a:rPr lang="en-US" sz="2300" i="0" dirty="0">
                <a:solidFill>
                  <a:srgbClr val="000000"/>
                </a:solidFill>
                <a:effectLst/>
                <a:latin typeface="Calibri" panose="020F0502020204030204" pitchFamily="34" charset="0"/>
                <a:cs typeface="Calibri" panose="020F0502020204030204" pitchFamily="34" charset="0"/>
              </a:rPr>
              <a:t>More area in the tropics = more species… </a:t>
            </a:r>
            <a:r>
              <a:rPr lang="en-US" sz="2300" i="1" dirty="0">
                <a:solidFill>
                  <a:srgbClr val="000000"/>
                </a:solidFill>
                <a:effectLst/>
                <a:latin typeface="Calibri" panose="020F0502020204030204" pitchFamily="34" charset="0"/>
                <a:cs typeface="Calibri" panose="020F0502020204030204" pitchFamily="34" charset="0"/>
              </a:rPr>
              <a:t>but there’s just as much area north of the tropics and fewer species!</a:t>
            </a:r>
          </a:p>
          <a:p>
            <a:pPr marL="342900" indent="-342900">
              <a:buFontTx/>
              <a:buAutoNum type="arabicPeriod"/>
            </a:pPr>
            <a:r>
              <a:rPr lang="en-US" sz="2300" b="1" i="0" dirty="0">
                <a:solidFill>
                  <a:srgbClr val="000000"/>
                </a:solidFill>
                <a:effectLst/>
                <a:latin typeface="Calibri" panose="020F0502020204030204" pitchFamily="34" charset="0"/>
                <a:cs typeface="Calibri" panose="020F0502020204030204" pitchFamily="34" charset="0"/>
              </a:rPr>
              <a:t>Species-energy hypothesis. </a:t>
            </a:r>
            <a:r>
              <a:rPr lang="en-US" sz="2300" i="0" dirty="0">
                <a:solidFill>
                  <a:srgbClr val="000000"/>
                </a:solidFill>
                <a:effectLst/>
                <a:latin typeface="Calibri" panose="020F0502020204030204" pitchFamily="34" charset="0"/>
                <a:cs typeface="Calibri" panose="020F0502020204030204" pitchFamily="34" charset="0"/>
              </a:rPr>
              <a:t>I</a:t>
            </a:r>
            <a:r>
              <a:rPr lang="en-US" sz="2300" b="0" i="0" dirty="0">
                <a:solidFill>
                  <a:srgbClr val="202122"/>
                </a:solidFill>
                <a:effectLst/>
                <a:latin typeface="Calibri" panose="020F0502020204030204" pitchFamily="34" charset="0"/>
                <a:cs typeface="Calibri" panose="020F0502020204030204" pitchFamily="34" charset="0"/>
              </a:rPr>
              <a:t>ncreased solar energy at low latitudes causes increased net primary productivity (or photosynthesis) and drives accumulation of species up the food web…</a:t>
            </a:r>
            <a:r>
              <a:rPr lang="en-US" sz="2300" b="0" i="1" dirty="0">
                <a:solidFill>
                  <a:srgbClr val="202122"/>
                </a:solidFill>
                <a:effectLst/>
                <a:latin typeface="Calibri" panose="020F0502020204030204" pitchFamily="34" charset="0"/>
                <a:cs typeface="Calibri" panose="020F0502020204030204" pitchFamily="34" charset="0"/>
              </a:rPr>
              <a:t>but offers a better prediction for abundance and biomass than for numbers of species.</a:t>
            </a:r>
          </a:p>
          <a:p>
            <a:pPr marL="342900" indent="-342900">
              <a:buFontTx/>
              <a:buAutoNum type="arabicPeriod"/>
            </a:pPr>
            <a:r>
              <a:rPr lang="en-US" sz="2300" b="1" dirty="0">
                <a:solidFill>
                  <a:srgbClr val="000000"/>
                </a:solidFill>
                <a:latin typeface="Calibri" panose="020F0502020204030204" pitchFamily="34" charset="0"/>
                <a:cs typeface="Calibri" panose="020F0502020204030204" pitchFamily="34" charset="0"/>
              </a:rPr>
              <a:t>H</a:t>
            </a:r>
            <a:r>
              <a:rPr lang="en-US" sz="2300" b="1" i="0" dirty="0">
                <a:solidFill>
                  <a:srgbClr val="000000"/>
                </a:solidFill>
                <a:effectLst/>
                <a:latin typeface="Calibri" panose="020F0502020204030204" pitchFamily="34" charset="0"/>
                <a:cs typeface="Calibri" panose="020F0502020204030204" pitchFamily="34" charset="0"/>
              </a:rPr>
              <a:t>istorical perturbation hypothesis. </a:t>
            </a:r>
            <a:r>
              <a:rPr lang="en-US" sz="2300" i="0" dirty="0">
                <a:solidFill>
                  <a:srgbClr val="000000"/>
                </a:solidFill>
                <a:effectLst/>
                <a:latin typeface="Calibri" panose="020F0502020204030204" pitchFamily="34" charset="0"/>
                <a:cs typeface="Calibri" panose="020F0502020204030204" pitchFamily="34" charset="0"/>
              </a:rPr>
              <a:t>Polar regions have not yet recovered equilibrium species numbers after glaciation… </a:t>
            </a:r>
            <a:r>
              <a:rPr lang="en-US" sz="2300" i="1" dirty="0">
                <a:solidFill>
                  <a:srgbClr val="000000"/>
                </a:solidFill>
                <a:effectLst/>
                <a:latin typeface="Calibri" panose="020F0502020204030204" pitchFamily="34" charset="0"/>
                <a:cs typeface="Calibri" panose="020F0502020204030204" pitchFamily="34" charset="0"/>
              </a:rPr>
              <a:t>but does not hold for marine systems, where the latitudinal gradient still exists…</a:t>
            </a:r>
          </a:p>
          <a:p>
            <a:pPr marL="342900" indent="-342900">
              <a:buFontTx/>
              <a:buAutoNum type="arabicPeriod"/>
            </a:pPr>
            <a:r>
              <a:rPr lang="en-US" sz="2300" b="1" dirty="0">
                <a:solidFill>
                  <a:srgbClr val="000000"/>
                </a:solidFill>
                <a:latin typeface="Calibri" panose="020F0502020204030204" pitchFamily="34" charset="0"/>
                <a:cs typeface="Calibri" panose="020F0502020204030204" pitchFamily="34" charset="0"/>
              </a:rPr>
              <a:t>Biotic interactions hypothesis. </a:t>
            </a:r>
            <a:r>
              <a:rPr lang="en-US" sz="2300" dirty="0">
                <a:solidFill>
                  <a:srgbClr val="000000"/>
                </a:solidFill>
                <a:latin typeface="Calibri" panose="020F0502020204030204" pitchFamily="34" charset="0"/>
                <a:cs typeface="Calibri" panose="020F0502020204030204" pitchFamily="34" charset="0"/>
              </a:rPr>
              <a:t>More species yield more species as processes of competition, predation, etc. are intensified in the tropics… </a:t>
            </a:r>
            <a:r>
              <a:rPr lang="en-US" sz="2300" i="1" dirty="0">
                <a:solidFill>
                  <a:srgbClr val="000000"/>
                </a:solidFill>
                <a:latin typeface="Calibri" panose="020F0502020204030204" pitchFamily="34" charset="0"/>
                <a:cs typeface="Calibri" panose="020F0502020204030204" pitchFamily="34" charset="0"/>
              </a:rPr>
              <a:t>but cannot provide the basal cause for the accumulation of more species to begin with!</a:t>
            </a:r>
            <a:endParaRPr lang="en-US" sz="2300" b="1" i="1" dirty="0">
              <a:solidFill>
                <a:srgbClr val="000000"/>
              </a:solidFill>
              <a:effectLst/>
              <a:latin typeface="Calibri" panose="020F0502020204030204" pitchFamily="34" charset="0"/>
              <a:cs typeface="Calibri" panose="020F0502020204030204" pitchFamily="34" charset="0"/>
            </a:endParaRPr>
          </a:p>
          <a:p>
            <a:pPr marL="342900" indent="-342900">
              <a:buFontTx/>
              <a:buAutoNum type="arabicPeriod"/>
            </a:pPr>
            <a:endParaRPr lang="en-US" sz="2300" b="1" i="0" dirty="0">
              <a:solidFill>
                <a:srgbClr val="000000"/>
              </a:solidFill>
              <a:effectLst/>
              <a:latin typeface="Calibri" panose="020F0502020204030204" pitchFamily="34" charset="0"/>
              <a:cs typeface="Calibri" panose="020F0502020204030204" pitchFamily="34" charset="0"/>
            </a:endParaRPr>
          </a:p>
          <a:p>
            <a:pPr marL="342900" indent="-342900" algn="l">
              <a:buAutoNum type="arabicPeriod"/>
            </a:pPr>
            <a:endParaRPr lang="en-US" sz="2300" b="1" i="0" dirty="0">
              <a:solidFill>
                <a:srgbClr val="000000"/>
              </a:solidFill>
              <a:effectLst/>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5E374FB1-F663-B1E4-4E38-D7829DAA7C88}"/>
              </a:ext>
            </a:extLst>
          </p:cNvPr>
          <p:cNvSpPr/>
          <p:nvPr/>
        </p:nvSpPr>
        <p:spPr>
          <a:xfrm>
            <a:off x="176212" y="4106779"/>
            <a:ext cx="11837388" cy="2101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5225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E588EC30-373E-F7C4-668E-EAA1E3134725}"/>
              </a:ext>
            </a:extLst>
          </p:cNvPr>
          <p:cNvSpPr>
            <a:spLocks noGrp="1"/>
          </p:cNvSpPr>
          <p:nvPr>
            <p:ph type="title"/>
          </p:nvPr>
        </p:nvSpPr>
        <p:spPr>
          <a:xfrm>
            <a:off x="1819274" y="33469"/>
            <a:ext cx="10515600" cy="1325563"/>
          </a:xfrm>
        </p:spPr>
        <p:txBody>
          <a:bodyPr>
            <a:normAutofit/>
          </a:bodyPr>
          <a:lstStyle/>
          <a:p>
            <a:pPr algn="ctr"/>
            <a:r>
              <a:rPr lang="en-US" sz="3800" dirty="0">
                <a:latin typeface="+mn-lt"/>
              </a:rPr>
              <a:t>Biodiversity is concentrated in the tropics.</a:t>
            </a:r>
          </a:p>
        </p:txBody>
      </p:sp>
      <p:pic>
        <p:nvPicPr>
          <p:cNvPr id="66562" name="Picture 2">
            <a:extLst>
              <a:ext uri="{FF2B5EF4-FFF2-40B4-BE49-F238E27FC236}">
                <a16:creationId xmlns:a16="http://schemas.microsoft.com/office/drawing/2014/main" id="{9F2ADEDB-77E4-41BA-6A46-E804042476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36" y="45890"/>
            <a:ext cx="2778967" cy="144001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D7C98C5-C57D-0412-EB36-F3793A68E8F4}"/>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Mannion. 2014. </a:t>
            </a:r>
            <a:r>
              <a:rPr lang="en-US" sz="1600" i="1" dirty="0">
                <a:cs typeface="Franklin Gothic Medium"/>
              </a:rPr>
              <a:t>Trends in Ecology &amp; Evolution.</a:t>
            </a:r>
            <a:endParaRPr lang="en-US" sz="1600" dirty="0">
              <a:cs typeface="Franklin Gothic Medium"/>
            </a:endParaRPr>
          </a:p>
        </p:txBody>
      </p:sp>
      <p:sp>
        <p:nvSpPr>
          <p:cNvPr id="2" name="Title 1">
            <a:extLst>
              <a:ext uri="{FF2B5EF4-FFF2-40B4-BE49-F238E27FC236}">
                <a16:creationId xmlns:a16="http://schemas.microsoft.com/office/drawing/2014/main" id="{EEEB8DC4-078E-708F-7F84-366D789F1838}"/>
              </a:ext>
            </a:extLst>
          </p:cNvPr>
          <p:cNvSpPr txBox="1">
            <a:spLocks/>
          </p:cNvSpPr>
          <p:nvPr/>
        </p:nvSpPr>
        <p:spPr>
          <a:xfrm>
            <a:off x="178401" y="930814"/>
            <a:ext cx="10813023" cy="5635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dirty="0">
                <a:latin typeface="+mn-lt"/>
              </a:rPr>
              <a:t>We still lack a satisfying model to explain why.</a:t>
            </a:r>
          </a:p>
        </p:txBody>
      </p:sp>
      <p:sp>
        <p:nvSpPr>
          <p:cNvPr id="4" name="TextBox 3">
            <a:extLst>
              <a:ext uri="{FF2B5EF4-FFF2-40B4-BE49-F238E27FC236}">
                <a16:creationId xmlns:a16="http://schemas.microsoft.com/office/drawing/2014/main" id="{A84E9D89-7136-8768-2D2D-7176328306B3}"/>
              </a:ext>
            </a:extLst>
          </p:cNvPr>
          <p:cNvSpPr txBox="1"/>
          <p:nvPr/>
        </p:nvSpPr>
        <p:spPr>
          <a:xfrm>
            <a:off x="178400" y="1548804"/>
            <a:ext cx="11837388" cy="5401479"/>
          </a:xfrm>
          <a:prstGeom prst="rect">
            <a:avLst/>
          </a:prstGeom>
          <a:noFill/>
        </p:spPr>
        <p:txBody>
          <a:bodyPr wrap="square">
            <a:spAutoFit/>
          </a:bodyPr>
          <a:lstStyle/>
          <a:p>
            <a:pPr algn="l"/>
            <a:r>
              <a:rPr lang="en-US" sz="2300" b="1" i="0" u="sng" dirty="0">
                <a:solidFill>
                  <a:srgbClr val="000000"/>
                </a:solidFill>
                <a:effectLst/>
                <a:latin typeface="Calibri" panose="020F0502020204030204" pitchFamily="34" charset="0"/>
                <a:cs typeface="Calibri" panose="020F0502020204030204" pitchFamily="34" charset="0"/>
              </a:rPr>
              <a:t>Some candidate hypotheses:</a:t>
            </a:r>
          </a:p>
          <a:p>
            <a:pPr marL="342900" indent="-342900" algn="l">
              <a:buAutoNum type="arabicPeriod"/>
            </a:pPr>
            <a:endParaRPr lang="en-US" sz="2300" b="1" i="0" dirty="0">
              <a:solidFill>
                <a:srgbClr val="000000"/>
              </a:solidFill>
              <a:effectLst/>
              <a:latin typeface="Calibri" panose="020F0502020204030204" pitchFamily="34" charset="0"/>
              <a:cs typeface="Calibri" panose="020F0502020204030204" pitchFamily="34" charset="0"/>
            </a:endParaRPr>
          </a:p>
          <a:p>
            <a:pPr marL="342900" indent="-342900" algn="l">
              <a:buAutoNum type="arabicPeriod"/>
            </a:pPr>
            <a:r>
              <a:rPr lang="en-US" sz="2300" b="1" i="0" dirty="0">
                <a:solidFill>
                  <a:srgbClr val="000000"/>
                </a:solidFill>
                <a:effectLst/>
                <a:latin typeface="Calibri" panose="020F0502020204030204" pitchFamily="34" charset="0"/>
                <a:cs typeface="Calibri" panose="020F0502020204030204" pitchFamily="34" charset="0"/>
              </a:rPr>
              <a:t>Geographical area hypothesis. </a:t>
            </a:r>
            <a:r>
              <a:rPr lang="en-US" sz="2300" i="0" dirty="0">
                <a:solidFill>
                  <a:srgbClr val="000000"/>
                </a:solidFill>
                <a:effectLst/>
                <a:latin typeface="Calibri" panose="020F0502020204030204" pitchFamily="34" charset="0"/>
                <a:cs typeface="Calibri" panose="020F0502020204030204" pitchFamily="34" charset="0"/>
              </a:rPr>
              <a:t>More area in the tropics = more species… </a:t>
            </a:r>
            <a:r>
              <a:rPr lang="en-US" sz="2300" i="1" dirty="0">
                <a:solidFill>
                  <a:srgbClr val="000000"/>
                </a:solidFill>
                <a:effectLst/>
                <a:latin typeface="Calibri" panose="020F0502020204030204" pitchFamily="34" charset="0"/>
                <a:cs typeface="Calibri" panose="020F0502020204030204" pitchFamily="34" charset="0"/>
              </a:rPr>
              <a:t>but there’s just as much area north of the tropics and fewer species!</a:t>
            </a:r>
          </a:p>
          <a:p>
            <a:pPr marL="342900" indent="-342900">
              <a:buFontTx/>
              <a:buAutoNum type="arabicPeriod"/>
            </a:pPr>
            <a:r>
              <a:rPr lang="en-US" sz="2300" b="1" i="0" dirty="0">
                <a:solidFill>
                  <a:srgbClr val="000000"/>
                </a:solidFill>
                <a:effectLst/>
                <a:latin typeface="Calibri" panose="020F0502020204030204" pitchFamily="34" charset="0"/>
                <a:cs typeface="Calibri" panose="020F0502020204030204" pitchFamily="34" charset="0"/>
              </a:rPr>
              <a:t>Species-energy hypothesis. </a:t>
            </a:r>
            <a:r>
              <a:rPr lang="en-US" sz="2300" i="0" dirty="0">
                <a:solidFill>
                  <a:srgbClr val="000000"/>
                </a:solidFill>
                <a:effectLst/>
                <a:latin typeface="Calibri" panose="020F0502020204030204" pitchFamily="34" charset="0"/>
                <a:cs typeface="Calibri" panose="020F0502020204030204" pitchFamily="34" charset="0"/>
              </a:rPr>
              <a:t>I</a:t>
            </a:r>
            <a:r>
              <a:rPr lang="en-US" sz="2300" b="0" i="0" dirty="0">
                <a:solidFill>
                  <a:srgbClr val="202122"/>
                </a:solidFill>
                <a:effectLst/>
                <a:latin typeface="Calibri" panose="020F0502020204030204" pitchFamily="34" charset="0"/>
                <a:cs typeface="Calibri" panose="020F0502020204030204" pitchFamily="34" charset="0"/>
              </a:rPr>
              <a:t>ncreased solar energy at low latitudes causes increased net primary productivity (or photosynthesis) and drives accumulation of species up the food web…</a:t>
            </a:r>
            <a:r>
              <a:rPr lang="en-US" sz="2300" b="0" i="1" dirty="0">
                <a:solidFill>
                  <a:srgbClr val="202122"/>
                </a:solidFill>
                <a:effectLst/>
                <a:latin typeface="Calibri" panose="020F0502020204030204" pitchFamily="34" charset="0"/>
                <a:cs typeface="Calibri" panose="020F0502020204030204" pitchFamily="34" charset="0"/>
              </a:rPr>
              <a:t>but offers a better prediction for abundance and biomass than for numbers of species.</a:t>
            </a:r>
          </a:p>
          <a:p>
            <a:pPr marL="342900" indent="-342900">
              <a:buFontTx/>
              <a:buAutoNum type="arabicPeriod"/>
            </a:pPr>
            <a:r>
              <a:rPr lang="en-US" sz="2300" b="1" dirty="0">
                <a:solidFill>
                  <a:srgbClr val="000000"/>
                </a:solidFill>
                <a:latin typeface="Calibri" panose="020F0502020204030204" pitchFamily="34" charset="0"/>
                <a:cs typeface="Calibri" panose="020F0502020204030204" pitchFamily="34" charset="0"/>
              </a:rPr>
              <a:t>H</a:t>
            </a:r>
            <a:r>
              <a:rPr lang="en-US" sz="2300" b="1" i="0" dirty="0">
                <a:solidFill>
                  <a:srgbClr val="000000"/>
                </a:solidFill>
                <a:effectLst/>
                <a:latin typeface="Calibri" panose="020F0502020204030204" pitchFamily="34" charset="0"/>
                <a:cs typeface="Calibri" panose="020F0502020204030204" pitchFamily="34" charset="0"/>
              </a:rPr>
              <a:t>istorical perturbation hypothesis. </a:t>
            </a:r>
            <a:r>
              <a:rPr lang="en-US" sz="2300" i="0" dirty="0">
                <a:solidFill>
                  <a:srgbClr val="000000"/>
                </a:solidFill>
                <a:effectLst/>
                <a:latin typeface="Calibri" panose="020F0502020204030204" pitchFamily="34" charset="0"/>
                <a:cs typeface="Calibri" panose="020F0502020204030204" pitchFamily="34" charset="0"/>
              </a:rPr>
              <a:t>Polar regions have not yet recovered equilibrium species numbers after glaciation… </a:t>
            </a:r>
            <a:r>
              <a:rPr lang="en-US" sz="2300" i="1" dirty="0">
                <a:solidFill>
                  <a:srgbClr val="000000"/>
                </a:solidFill>
                <a:effectLst/>
                <a:latin typeface="Calibri" panose="020F0502020204030204" pitchFamily="34" charset="0"/>
                <a:cs typeface="Calibri" panose="020F0502020204030204" pitchFamily="34" charset="0"/>
              </a:rPr>
              <a:t>but does not hold for marine systems, where the latitudinal gradient still exists…</a:t>
            </a:r>
          </a:p>
          <a:p>
            <a:pPr marL="342900" indent="-342900">
              <a:buFontTx/>
              <a:buAutoNum type="arabicPeriod"/>
            </a:pPr>
            <a:r>
              <a:rPr lang="en-US" sz="2300" b="1" dirty="0">
                <a:solidFill>
                  <a:srgbClr val="000000"/>
                </a:solidFill>
                <a:latin typeface="Calibri" panose="020F0502020204030204" pitchFamily="34" charset="0"/>
                <a:cs typeface="Calibri" panose="020F0502020204030204" pitchFamily="34" charset="0"/>
              </a:rPr>
              <a:t>Biotic interactions hypothesis. </a:t>
            </a:r>
            <a:r>
              <a:rPr lang="en-US" sz="2300" dirty="0">
                <a:solidFill>
                  <a:srgbClr val="000000"/>
                </a:solidFill>
                <a:latin typeface="Calibri" panose="020F0502020204030204" pitchFamily="34" charset="0"/>
                <a:cs typeface="Calibri" panose="020F0502020204030204" pitchFamily="34" charset="0"/>
              </a:rPr>
              <a:t>More species yield more species as processes of competition, predation, etc. are intensified in the tropics… </a:t>
            </a:r>
            <a:r>
              <a:rPr lang="en-US" sz="2300" i="1" dirty="0">
                <a:solidFill>
                  <a:srgbClr val="000000"/>
                </a:solidFill>
                <a:latin typeface="Calibri" panose="020F0502020204030204" pitchFamily="34" charset="0"/>
                <a:cs typeface="Calibri" panose="020F0502020204030204" pitchFamily="34" charset="0"/>
              </a:rPr>
              <a:t>but cannot provide the basal cause for the accumulation of more species to begin with!</a:t>
            </a:r>
            <a:endParaRPr lang="en-US" sz="2300" b="1" i="1" dirty="0">
              <a:solidFill>
                <a:srgbClr val="000000"/>
              </a:solidFill>
              <a:effectLst/>
              <a:latin typeface="Calibri" panose="020F0502020204030204" pitchFamily="34" charset="0"/>
              <a:cs typeface="Calibri" panose="020F0502020204030204" pitchFamily="34" charset="0"/>
            </a:endParaRPr>
          </a:p>
          <a:p>
            <a:pPr marL="342900" indent="-342900">
              <a:buFontTx/>
              <a:buAutoNum type="arabicPeriod"/>
            </a:pPr>
            <a:endParaRPr lang="en-US" sz="2300" b="1" i="0" dirty="0">
              <a:solidFill>
                <a:srgbClr val="000000"/>
              </a:solidFill>
              <a:effectLst/>
              <a:latin typeface="Calibri" panose="020F0502020204030204" pitchFamily="34" charset="0"/>
              <a:cs typeface="Calibri" panose="020F0502020204030204" pitchFamily="34" charset="0"/>
            </a:endParaRPr>
          </a:p>
          <a:p>
            <a:pPr marL="342900" indent="-342900" algn="l">
              <a:buAutoNum type="arabicPeriod"/>
            </a:pPr>
            <a:endParaRPr lang="en-US" sz="2300" b="1" i="0" dirty="0">
              <a:solidFill>
                <a:srgbClr val="000000"/>
              </a:solidFill>
              <a:effectLst/>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5E374FB1-F663-B1E4-4E38-D7829DAA7C88}"/>
              </a:ext>
            </a:extLst>
          </p:cNvPr>
          <p:cNvSpPr/>
          <p:nvPr/>
        </p:nvSpPr>
        <p:spPr>
          <a:xfrm>
            <a:off x="176212" y="5149516"/>
            <a:ext cx="11837388" cy="1058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62518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E588EC30-373E-F7C4-668E-EAA1E3134725}"/>
              </a:ext>
            </a:extLst>
          </p:cNvPr>
          <p:cNvSpPr>
            <a:spLocks noGrp="1"/>
          </p:cNvSpPr>
          <p:nvPr>
            <p:ph type="title"/>
          </p:nvPr>
        </p:nvSpPr>
        <p:spPr>
          <a:xfrm>
            <a:off x="1819274" y="33469"/>
            <a:ext cx="10515600" cy="1325563"/>
          </a:xfrm>
        </p:spPr>
        <p:txBody>
          <a:bodyPr>
            <a:normAutofit/>
          </a:bodyPr>
          <a:lstStyle/>
          <a:p>
            <a:pPr algn="ctr"/>
            <a:r>
              <a:rPr lang="en-US" sz="3800" dirty="0">
                <a:latin typeface="+mn-lt"/>
              </a:rPr>
              <a:t>Biodiversity is concentrated in the tropics.</a:t>
            </a:r>
          </a:p>
        </p:txBody>
      </p:sp>
      <p:pic>
        <p:nvPicPr>
          <p:cNvPr id="66562" name="Picture 2">
            <a:extLst>
              <a:ext uri="{FF2B5EF4-FFF2-40B4-BE49-F238E27FC236}">
                <a16:creationId xmlns:a16="http://schemas.microsoft.com/office/drawing/2014/main" id="{9F2ADEDB-77E4-41BA-6A46-E804042476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36" y="45890"/>
            <a:ext cx="2778967" cy="144001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D7C98C5-C57D-0412-EB36-F3793A68E8F4}"/>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Mannion. 2014. </a:t>
            </a:r>
            <a:r>
              <a:rPr lang="en-US" sz="1600" i="1" dirty="0">
                <a:cs typeface="Franklin Gothic Medium"/>
              </a:rPr>
              <a:t>Trends in Ecology &amp; Evolution.</a:t>
            </a:r>
            <a:endParaRPr lang="en-US" sz="1600" dirty="0">
              <a:cs typeface="Franklin Gothic Medium"/>
            </a:endParaRPr>
          </a:p>
        </p:txBody>
      </p:sp>
      <p:sp>
        <p:nvSpPr>
          <p:cNvPr id="2" name="Title 1">
            <a:extLst>
              <a:ext uri="{FF2B5EF4-FFF2-40B4-BE49-F238E27FC236}">
                <a16:creationId xmlns:a16="http://schemas.microsoft.com/office/drawing/2014/main" id="{EEEB8DC4-078E-708F-7F84-366D789F1838}"/>
              </a:ext>
            </a:extLst>
          </p:cNvPr>
          <p:cNvSpPr txBox="1">
            <a:spLocks/>
          </p:cNvSpPr>
          <p:nvPr/>
        </p:nvSpPr>
        <p:spPr>
          <a:xfrm>
            <a:off x="178401" y="930814"/>
            <a:ext cx="10813023" cy="5635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dirty="0">
                <a:latin typeface="+mn-lt"/>
              </a:rPr>
              <a:t>We still lack a satisfying model to explain why.</a:t>
            </a:r>
          </a:p>
        </p:txBody>
      </p:sp>
      <p:sp>
        <p:nvSpPr>
          <p:cNvPr id="4" name="TextBox 3">
            <a:extLst>
              <a:ext uri="{FF2B5EF4-FFF2-40B4-BE49-F238E27FC236}">
                <a16:creationId xmlns:a16="http://schemas.microsoft.com/office/drawing/2014/main" id="{A84E9D89-7136-8768-2D2D-7176328306B3}"/>
              </a:ext>
            </a:extLst>
          </p:cNvPr>
          <p:cNvSpPr txBox="1"/>
          <p:nvPr/>
        </p:nvSpPr>
        <p:spPr>
          <a:xfrm>
            <a:off x="178400" y="1548804"/>
            <a:ext cx="11837388" cy="5401479"/>
          </a:xfrm>
          <a:prstGeom prst="rect">
            <a:avLst/>
          </a:prstGeom>
          <a:noFill/>
        </p:spPr>
        <p:txBody>
          <a:bodyPr wrap="square">
            <a:spAutoFit/>
          </a:bodyPr>
          <a:lstStyle/>
          <a:p>
            <a:pPr algn="l"/>
            <a:r>
              <a:rPr lang="en-US" sz="2300" b="1" i="0" u="sng" dirty="0">
                <a:solidFill>
                  <a:srgbClr val="000000"/>
                </a:solidFill>
                <a:effectLst/>
                <a:latin typeface="Calibri" panose="020F0502020204030204" pitchFamily="34" charset="0"/>
                <a:cs typeface="Calibri" panose="020F0502020204030204" pitchFamily="34" charset="0"/>
              </a:rPr>
              <a:t>Some candidate hypotheses:</a:t>
            </a:r>
          </a:p>
          <a:p>
            <a:pPr marL="342900" indent="-342900" algn="l">
              <a:buAutoNum type="arabicPeriod"/>
            </a:pPr>
            <a:endParaRPr lang="en-US" sz="2300" b="1" i="0" dirty="0">
              <a:solidFill>
                <a:srgbClr val="000000"/>
              </a:solidFill>
              <a:effectLst/>
              <a:latin typeface="Calibri" panose="020F0502020204030204" pitchFamily="34" charset="0"/>
              <a:cs typeface="Calibri" panose="020F0502020204030204" pitchFamily="34" charset="0"/>
            </a:endParaRPr>
          </a:p>
          <a:p>
            <a:pPr marL="342900" indent="-342900" algn="l">
              <a:buAutoNum type="arabicPeriod"/>
            </a:pPr>
            <a:r>
              <a:rPr lang="en-US" sz="2300" b="1" i="0" dirty="0">
                <a:solidFill>
                  <a:srgbClr val="000000"/>
                </a:solidFill>
                <a:effectLst/>
                <a:latin typeface="Calibri" panose="020F0502020204030204" pitchFamily="34" charset="0"/>
                <a:cs typeface="Calibri" panose="020F0502020204030204" pitchFamily="34" charset="0"/>
              </a:rPr>
              <a:t>Geographical area hypothesis. </a:t>
            </a:r>
            <a:r>
              <a:rPr lang="en-US" sz="2300" i="0" dirty="0">
                <a:solidFill>
                  <a:srgbClr val="000000"/>
                </a:solidFill>
                <a:effectLst/>
                <a:latin typeface="Calibri" panose="020F0502020204030204" pitchFamily="34" charset="0"/>
                <a:cs typeface="Calibri" panose="020F0502020204030204" pitchFamily="34" charset="0"/>
              </a:rPr>
              <a:t>More area in the tropics = more species… </a:t>
            </a:r>
            <a:r>
              <a:rPr lang="en-US" sz="2300" i="1" dirty="0">
                <a:solidFill>
                  <a:srgbClr val="000000"/>
                </a:solidFill>
                <a:effectLst/>
                <a:latin typeface="Calibri" panose="020F0502020204030204" pitchFamily="34" charset="0"/>
                <a:cs typeface="Calibri" panose="020F0502020204030204" pitchFamily="34" charset="0"/>
              </a:rPr>
              <a:t>but there’s just as much area north of the tropics and fewer species!</a:t>
            </a:r>
          </a:p>
          <a:p>
            <a:pPr marL="342900" indent="-342900">
              <a:buFontTx/>
              <a:buAutoNum type="arabicPeriod"/>
            </a:pPr>
            <a:r>
              <a:rPr lang="en-US" sz="2300" b="1" i="0" dirty="0">
                <a:solidFill>
                  <a:srgbClr val="000000"/>
                </a:solidFill>
                <a:effectLst/>
                <a:latin typeface="Calibri" panose="020F0502020204030204" pitchFamily="34" charset="0"/>
                <a:cs typeface="Calibri" panose="020F0502020204030204" pitchFamily="34" charset="0"/>
              </a:rPr>
              <a:t>Species-energy hypothesis. </a:t>
            </a:r>
            <a:r>
              <a:rPr lang="en-US" sz="2300" i="0" dirty="0">
                <a:solidFill>
                  <a:srgbClr val="000000"/>
                </a:solidFill>
                <a:effectLst/>
                <a:latin typeface="Calibri" panose="020F0502020204030204" pitchFamily="34" charset="0"/>
                <a:cs typeface="Calibri" panose="020F0502020204030204" pitchFamily="34" charset="0"/>
              </a:rPr>
              <a:t>I</a:t>
            </a:r>
            <a:r>
              <a:rPr lang="en-US" sz="2300" b="0" i="0" dirty="0">
                <a:solidFill>
                  <a:srgbClr val="202122"/>
                </a:solidFill>
                <a:effectLst/>
                <a:latin typeface="Calibri" panose="020F0502020204030204" pitchFamily="34" charset="0"/>
                <a:cs typeface="Calibri" panose="020F0502020204030204" pitchFamily="34" charset="0"/>
              </a:rPr>
              <a:t>ncreased solar energy at low latitudes causes increased net primary productivity (or photosynthesis) and drives accumulation of species up the food web…</a:t>
            </a:r>
            <a:r>
              <a:rPr lang="en-US" sz="2300" b="0" i="1" dirty="0">
                <a:solidFill>
                  <a:srgbClr val="202122"/>
                </a:solidFill>
                <a:effectLst/>
                <a:latin typeface="Calibri" panose="020F0502020204030204" pitchFamily="34" charset="0"/>
                <a:cs typeface="Calibri" panose="020F0502020204030204" pitchFamily="34" charset="0"/>
              </a:rPr>
              <a:t>but offers a better prediction for abundance and biomass than for numbers of species.</a:t>
            </a:r>
          </a:p>
          <a:p>
            <a:pPr marL="342900" indent="-342900">
              <a:buFontTx/>
              <a:buAutoNum type="arabicPeriod"/>
            </a:pPr>
            <a:r>
              <a:rPr lang="en-US" sz="2300" b="1" dirty="0">
                <a:solidFill>
                  <a:srgbClr val="000000"/>
                </a:solidFill>
                <a:latin typeface="Calibri" panose="020F0502020204030204" pitchFamily="34" charset="0"/>
                <a:cs typeface="Calibri" panose="020F0502020204030204" pitchFamily="34" charset="0"/>
              </a:rPr>
              <a:t>H</a:t>
            </a:r>
            <a:r>
              <a:rPr lang="en-US" sz="2300" b="1" i="0" dirty="0">
                <a:solidFill>
                  <a:srgbClr val="000000"/>
                </a:solidFill>
                <a:effectLst/>
                <a:latin typeface="Calibri" panose="020F0502020204030204" pitchFamily="34" charset="0"/>
                <a:cs typeface="Calibri" panose="020F0502020204030204" pitchFamily="34" charset="0"/>
              </a:rPr>
              <a:t>istorical perturbation hypothesis. </a:t>
            </a:r>
            <a:r>
              <a:rPr lang="en-US" sz="2300" i="0" dirty="0">
                <a:solidFill>
                  <a:srgbClr val="000000"/>
                </a:solidFill>
                <a:effectLst/>
                <a:latin typeface="Calibri" panose="020F0502020204030204" pitchFamily="34" charset="0"/>
                <a:cs typeface="Calibri" panose="020F0502020204030204" pitchFamily="34" charset="0"/>
              </a:rPr>
              <a:t>Polar regions have not yet recovered equilibrium species numbers after glaciation… </a:t>
            </a:r>
            <a:r>
              <a:rPr lang="en-US" sz="2300" i="1" dirty="0">
                <a:solidFill>
                  <a:srgbClr val="000000"/>
                </a:solidFill>
                <a:effectLst/>
                <a:latin typeface="Calibri" panose="020F0502020204030204" pitchFamily="34" charset="0"/>
                <a:cs typeface="Calibri" panose="020F0502020204030204" pitchFamily="34" charset="0"/>
              </a:rPr>
              <a:t>but does not hold for marine systems, where the latitudinal gradient still exists…</a:t>
            </a:r>
          </a:p>
          <a:p>
            <a:pPr marL="342900" indent="-342900">
              <a:buFontTx/>
              <a:buAutoNum type="arabicPeriod"/>
            </a:pPr>
            <a:r>
              <a:rPr lang="en-US" sz="2300" b="1" dirty="0">
                <a:solidFill>
                  <a:srgbClr val="000000"/>
                </a:solidFill>
                <a:latin typeface="Calibri" panose="020F0502020204030204" pitchFamily="34" charset="0"/>
                <a:cs typeface="Calibri" panose="020F0502020204030204" pitchFamily="34" charset="0"/>
              </a:rPr>
              <a:t>Biotic interactions hypothesis. </a:t>
            </a:r>
            <a:r>
              <a:rPr lang="en-US" sz="2300" dirty="0">
                <a:solidFill>
                  <a:srgbClr val="000000"/>
                </a:solidFill>
                <a:latin typeface="Calibri" panose="020F0502020204030204" pitchFamily="34" charset="0"/>
                <a:cs typeface="Calibri" panose="020F0502020204030204" pitchFamily="34" charset="0"/>
              </a:rPr>
              <a:t>More species yield more species as processes of competition, predation, etc. are intensified in the tropics… </a:t>
            </a:r>
            <a:r>
              <a:rPr lang="en-US" sz="2300" i="1" dirty="0">
                <a:solidFill>
                  <a:srgbClr val="000000"/>
                </a:solidFill>
                <a:latin typeface="Calibri" panose="020F0502020204030204" pitchFamily="34" charset="0"/>
                <a:cs typeface="Calibri" panose="020F0502020204030204" pitchFamily="34" charset="0"/>
              </a:rPr>
              <a:t>but cannot provide the basal cause for the accumulation of more species to begin with!</a:t>
            </a:r>
            <a:endParaRPr lang="en-US" sz="2300" b="1" i="1" dirty="0">
              <a:solidFill>
                <a:srgbClr val="000000"/>
              </a:solidFill>
              <a:effectLst/>
              <a:latin typeface="Calibri" panose="020F0502020204030204" pitchFamily="34" charset="0"/>
              <a:cs typeface="Calibri" panose="020F0502020204030204" pitchFamily="34" charset="0"/>
            </a:endParaRPr>
          </a:p>
          <a:p>
            <a:pPr marL="342900" indent="-342900">
              <a:buFontTx/>
              <a:buAutoNum type="arabicPeriod"/>
            </a:pPr>
            <a:endParaRPr lang="en-US" sz="2300" b="1" i="0" dirty="0">
              <a:solidFill>
                <a:srgbClr val="000000"/>
              </a:solidFill>
              <a:effectLst/>
              <a:latin typeface="Calibri" panose="020F0502020204030204" pitchFamily="34" charset="0"/>
              <a:cs typeface="Calibri" panose="020F0502020204030204" pitchFamily="34" charset="0"/>
            </a:endParaRPr>
          </a:p>
          <a:p>
            <a:pPr marL="342900" indent="-342900" algn="l">
              <a:buAutoNum type="arabicPeriod"/>
            </a:pPr>
            <a:endParaRPr lang="en-US" sz="2300" b="1" i="0" dirty="0">
              <a:solidFill>
                <a:srgbClr val="0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351059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E588EC30-373E-F7C4-668E-EAA1E3134725}"/>
              </a:ext>
            </a:extLst>
          </p:cNvPr>
          <p:cNvSpPr>
            <a:spLocks noGrp="1"/>
          </p:cNvSpPr>
          <p:nvPr>
            <p:ph type="title"/>
          </p:nvPr>
        </p:nvSpPr>
        <p:spPr>
          <a:xfrm>
            <a:off x="838199" y="25538"/>
            <a:ext cx="10515600" cy="1325563"/>
          </a:xfrm>
        </p:spPr>
        <p:txBody>
          <a:bodyPr>
            <a:normAutofit/>
          </a:bodyPr>
          <a:lstStyle/>
          <a:p>
            <a:pPr algn="ctr"/>
            <a:r>
              <a:rPr lang="en-US" sz="3200" dirty="0">
                <a:latin typeface="+mn-lt"/>
              </a:rPr>
              <a:t>Vector-borne and parasitic diseases are also </a:t>
            </a:r>
            <a:r>
              <a:rPr lang="en-US" sz="3200" b="1" dirty="0">
                <a:solidFill>
                  <a:srgbClr val="C00000"/>
                </a:solidFill>
                <a:latin typeface="+mn-lt"/>
              </a:rPr>
              <a:t>concentrated in the tropics</a:t>
            </a:r>
            <a:r>
              <a:rPr lang="en-US" sz="3200" dirty="0">
                <a:latin typeface="+mn-lt"/>
              </a:rPr>
              <a:t> - where income is correspondingly low.</a:t>
            </a:r>
          </a:p>
        </p:txBody>
      </p:sp>
      <p:sp>
        <p:nvSpPr>
          <p:cNvPr id="9" name="TextBox 8">
            <a:extLst>
              <a:ext uri="{FF2B5EF4-FFF2-40B4-BE49-F238E27FC236}">
                <a16:creationId xmlns:a16="http://schemas.microsoft.com/office/drawing/2014/main" id="{9D7C98C5-C57D-0412-EB36-F3793A68E8F4}"/>
              </a:ext>
            </a:extLst>
          </p:cNvPr>
          <p:cNvSpPr txBox="1"/>
          <p:nvPr/>
        </p:nvSpPr>
        <p:spPr>
          <a:xfrm>
            <a:off x="6095999" y="6519446"/>
            <a:ext cx="6096000" cy="338554"/>
          </a:xfrm>
          <a:prstGeom prst="rect">
            <a:avLst/>
          </a:prstGeom>
          <a:noFill/>
        </p:spPr>
        <p:txBody>
          <a:bodyPr wrap="square" rtlCol="0">
            <a:spAutoFit/>
          </a:bodyPr>
          <a:lstStyle/>
          <a:p>
            <a:pPr algn="r"/>
            <a:r>
              <a:rPr lang="en-US" sz="1600" dirty="0">
                <a:cs typeface="Franklin Gothic Medium"/>
              </a:rPr>
              <a:t>Bonds et al. 2012. </a:t>
            </a:r>
            <a:r>
              <a:rPr lang="en-US" sz="1600" i="1" dirty="0" err="1">
                <a:cs typeface="Franklin Gothic Medium"/>
              </a:rPr>
              <a:t>PLoS</a:t>
            </a:r>
            <a:r>
              <a:rPr lang="en-US" sz="1600" i="1" dirty="0">
                <a:cs typeface="Franklin Gothic Medium"/>
              </a:rPr>
              <a:t> Biology.</a:t>
            </a:r>
            <a:endParaRPr lang="en-US" sz="1600" dirty="0">
              <a:cs typeface="Franklin Gothic Medium"/>
            </a:endParaRPr>
          </a:p>
        </p:txBody>
      </p:sp>
      <p:pic>
        <p:nvPicPr>
          <p:cNvPr id="4" name="Picture 3" descr="Chart, scatter chart&#10;&#10;Description automatically generated">
            <a:extLst>
              <a:ext uri="{FF2B5EF4-FFF2-40B4-BE49-F238E27FC236}">
                <a16:creationId xmlns:a16="http://schemas.microsoft.com/office/drawing/2014/main" id="{4BCF3A0C-E26B-15BA-7F69-700F614AA19A}"/>
              </a:ext>
            </a:extLst>
          </p:cNvPr>
          <p:cNvPicPr>
            <a:picLocks noChangeAspect="1"/>
          </p:cNvPicPr>
          <p:nvPr/>
        </p:nvPicPr>
        <p:blipFill rotWithShape="1">
          <a:blip r:embed="rId3"/>
          <a:srcRect t="5393" b="-1693"/>
          <a:stretch/>
        </p:blipFill>
        <p:spPr>
          <a:xfrm>
            <a:off x="2622550" y="1898202"/>
            <a:ext cx="5961424" cy="4074143"/>
          </a:xfrm>
          <a:prstGeom prst="rect">
            <a:avLst/>
          </a:prstGeom>
        </p:spPr>
      </p:pic>
      <p:pic>
        <p:nvPicPr>
          <p:cNvPr id="2" name="Picture 1" descr="Chart, scatter chart&#10;&#10;Description automatically generated">
            <a:extLst>
              <a:ext uri="{FF2B5EF4-FFF2-40B4-BE49-F238E27FC236}">
                <a16:creationId xmlns:a16="http://schemas.microsoft.com/office/drawing/2014/main" id="{4A4A326D-F914-4364-013D-D0A62140994B}"/>
              </a:ext>
            </a:extLst>
          </p:cNvPr>
          <p:cNvPicPr>
            <a:picLocks noChangeAspect="1"/>
          </p:cNvPicPr>
          <p:nvPr/>
        </p:nvPicPr>
        <p:blipFill rotWithShape="1">
          <a:blip r:embed="rId3"/>
          <a:srcRect l="37949" t="-1027" r="42383" b="93025"/>
          <a:stretch/>
        </p:blipFill>
        <p:spPr>
          <a:xfrm>
            <a:off x="7411453" y="1559648"/>
            <a:ext cx="1172522" cy="338554"/>
          </a:xfrm>
          <a:prstGeom prst="rect">
            <a:avLst/>
          </a:prstGeom>
        </p:spPr>
      </p:pic>
      <p:sp>
        <p:nvSpPr>
          <p:cNvPr id="3" name="TextBox 2">
            <a:extLst>
              <a:ext uri="{FF2B5EF4-FFF2-40B4-BE49-F238E27FC236}">
                <a16:creationId xmlns:a16="http://schemas.microsoft.com/office/drawing/2014/main" id="{FC7D84DF-E593-03FC-1C18-5B6C3C149824}"/>
              </a:ext>
            </a:extLst>
          </p:cNvPr>
          <p:cNvSpPr txBox="1"/>
          <p:nvPr/>
        </p:nvSpPr>
        <p:spPr>
          <a:xfrm>
            <a:off x="6597315" y="6303834"/>
            <a:ext cx="1628275" cy="584775"/>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higher relative disease burden</a:t>
            </a:r>
          </a:p>
        </p:txBody>
      </p:sp>
      <p:sp>
        <p:nvSpPr>
          <p:cNvPr id="5" name="TextBox 4">
            <a:extLst>
              <a:ext uri="{FF2B5EF4-FFF2-40B4-BE49-F238E27FC236}">
                <a16:creationId xmlns:a16="http://schemas.microsoft.com/office/drawing/2014/main" id="{EEACB9D1-5F2F-3A81-6B59-4FB4C432963C}"/>
              </a:ext>
            </a:extLst>
          </p:cNvPr>
          <p:cNvSpPr txBox="1"/>
          <p:nvPr/>
        </p:nvSpPr>
        <p:spPr>
          <a:xfrm>
            <a:off x="2746877" y="6262894"/>
            <a:ext cx="1628275" cy="584775"/>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lower relative disease burden</a:t>
            </a:r>
          </a:p>
        </p:txBody>
      </p:sp>
      <p:sp>
        <p:nvSpPr>
          <p:cNvPr id="6" name="Triangle 5">
            <a:extLst>
              <a:ext uri="{FF2B5EF4-FFF2-40B4-BE49-F238E27FC236}">
                <a16:creationId xmlns:a16="http://schemas.microsoft.com/office/drawing/2014/main" id="{C329B939-7AE7-9D45-F180-E1AA932DC4C9}"/>
              </a:ext>
            </a:extLst>
          </p:cNvPr>
          <p:cNvSpPr/>
          <p:nvPr/>
        </p:nvSpPr>
        <p:spPr>
          <a:xfrm>
            <a:off x="4427620" y="6385023"/>
            <a:ext cx="2169695" cy="338554"/>
          </a:xfrm>
          <a:prstGeom prst="triangle">
            <a:avLst>
              <a:gd name="adj" fmla="val 100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63668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76CA78-BAE4-4D92-E22C-F2F885606ABA}"/>
              </a:ext>
            </a:extLst>
          </p:cNvPr>
          <p:cNvSpPr>
            <a:spLocks noGrp="1"/>
          </p:cNvSpPr>
          <p:nvPr>
            <p:ph type="title"/>
          </p:nvPr>
        </p:nvSpPr>
        <p:spPr>
          <a:xfrm>
            <a:off x="838199" y="25538"/>
            <a:ext cx="10515600" cy="1325563"/>
          </a:xfrm>
        </p:spPr>
        <p:txBody>
          <a:bodyPr>
            <a:normAutofit/>
          </a:bodyPr>
          <a:lstStyle/>
          <a:p>
            <a:pPr algn="ctr"/>
            <a:r>
              <a:rPr lang="en-US" sz="3800" dirty="0">
                <a:latin typeface="+mn-lt"/>
              </a:rPr>
              <a:t>Why do we care about biodiversity?</a:t>
            </a:r>
          </a:p>
        </p:txBody>
      </p:sp>
      <p:pic>
        <p:nvPicPr>
          <p:cNvPr id="4" name="Picture 3" descr="A picture containing indoor, table, filled, sitting&#10;&#10;Description automatically generated">
            <a:extLst>
              <a:ext uri="{FF2B5EF4-FFF2-40B4-BE49-F238E27FC236}">
                <a16:creationId xmlns:a16="http://schemas.microsoft.com/office/drawing/2014/main" id="{34E48305-B13A-A250-617C-5436224A2B1B}"/>
              </a:ext>
            </a:extLst>
          </p:cNvPr>
          <p:cNvPicPr>
            <a:picLocks noChangeAspect="1"/>
          </p:cNvPicPr>
          <p:nvPr/>
        </p:nvPicPr>
        <p:blipFill rotWithShape="1">
          <a:blip r:embed="rId3"/>
          <a:srcRect t="1199"/>
          <a:stretch/>
        </p:blipFill>
        <p:spPr>
          <a:xfrm>
            <a:off x="2628711" y="1556662"/>
            <a:ext cx="7173845" cy="3986887"/>
          </a:xfrm>
          <a:prstGeom prst="rect">
            <a:avLst/>
          </a:prstGeom>
          <a:ln>
            <a:noFill/>
          </a:ln>
          <a:effectLst>
            <a:softEdge rad="112500"/>
          </a:effectLst>
        </p:spPr>
      </p:pic>
    </p:spTree>
    <p:extLst>
      <p:ext uri="{BB962C8B-B14F-4D97-AF65-F5344CB8AC3E}">
        <p14:creationId xmlns:p14="http://schemas.microsoft.com/office/powerpoint/2010/main" val="22897580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76CA78-BAE4-4D92-E22C-F2F885606ABA}"/>
              </a:ext>
            </a:extLst>
          </p:cNvPr>
          <p:cNvSpPr>
            <a:spLocks noGrp="1"/>
          </p:cNvSpPr>
          <p:nvPr>
            <p:ph type="title"/>
          </p:nvPr>
        </p:nvSpPr>
        <p:spPr>
          <a:xfrm>
            <a:off x="838199" y="25538"/>
            <a:ext cx="10515600" cy="1325563"/>
          </a:xfrm>
        </p:spPr>
        <p:txBody>
          <a:bodyPr>
            <a:normAutofit/>
          </a:bodyPr>
          <a:lstStyle/>
          <a:p>
            <a:pPr algn="ctr"/>
            <a:r>
              <a:rPr lang="en-US" sz="3800" dirty="0">
                <a:latin typeface="+mn-lt"/>
              </a:rPr>
              <a:t>Why do we care about biodiversity?</a:t>
            </a:r>
          </a:p>
        </p:txBody>
      </p:sp>
      <p:pic>
        <p:nvPicPr>
          <p:cNvPr id="52226" name="Picture 2" descr="Figure 2">
            <a:extLst>
              <a:ext uri="{FF2B5EF4-FFF2-40B4-BE49-F238E27FC236}">
                <a16:creationId xmlns:a16="http://schemas.microsoft.com/office/drawing/2014/main" id="{8EC0AF4B-61A8-13B9-8782-063120F44D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6953" y="1256179"/>
            <a:ext cx="4947600" cy="43456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E52C9CC-80C4-237C-A8B3-E65CE5702B61}"/>
              </a:ext>
            </a:extLst>
          </p:cNvPr>
          <p:cNvSpPr txBox="1"/>
          <p:nvPr/>
        </p:nvSpPr>
        <p:spPr>
          <a:xfrm>
            <a:off x="0" y="6519446"/>
            <a:ext cx="4420131" cy="338554"/>
          </a:xfrm>
          <a:prstGeom prst="rect">
            <a:avLst/>
          </a:prstGeom>
          <a:noFill/>
        </p:spPr>
        <p:txBody>
          <a:bodyPr wrap="square" rtlCol="0">
            <a:spAutoFit/>
          </a:bodyPr>
          <a:lstStyle/>
          <a:p>
            <a:r>
              <a:rPr lang="en-US" sz="1600" dirty="0">
                <a:cs typeface="Franklin Gothic Medium"/>
              </a:rPr>
              <a:t>Tilman et al. 2006. </a:t>
            </a:r>
            <a:r>
              <a:rPr lang="en-US" sz="1600" i="1" dirty="0">
                <a:cs typeface="Franklin Gothic Medium"/>
              </a:rPr>
              <a:t>Nature.</a:t>
            </a:r>
            <a:endParaRPr lang="en-US" sz="1600" dirty="0">
              <a:cs typeface="Franklin Gothic Medium"/>
            </a:endParaRPr>
          </a:p>
        </p:txBody>
      </p:sp>
      <p:pic>
        <p:nvPicPr>
          <p:cNvPr id="2" name="Picture 2" descr="Cedar Creek | University of Minnesota">
            <a:extLst>
              <a:ext uri="{FF2B5EF4-FFF2-40B4-BE49-F238E27FC236}">
                <a16:creationId xmlns:a16="http://schemas.microsoft.com/office/drawing/2014/main" id="{5F04443C-1D95-44E1-25AE-7ED71A09EB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5724" y="1256179"/>
            <a:ext cx="3100571" cy="20649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ABAF122-B2EF-77E3-1B52-CF222BD0FA3C}"/>
              </a:ext>
            </a:extLst>
          </p:cNvPr>
          <p:cNvSpPr txBox="1">
            <a:spLocks/>
          </p:cNvSpPr>
          <p:nvPr/>
        </p:nvSpPr>
        <p:spPr>
          <a:xfrm>
            <a:off x="8396287" y="3402313"/>
            <a:ext cx="3633787" cy="48011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Cedar Creek experiment from the University of Minnesota</a:t>
            </a:r>
          </a:p>
        </p:txBody>
      </p:sp>
    </p:spTree>
    <p:extLst>
      <p:ext uri="{BB962C8B-B14F-4D97-AF65-F5344CB8AC3E}">
        <p14:creationId xmlns:p14="http://schemas.microsoft.com/office/powerpoint/2010/main" val="26026943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76CA78-BAE4-4D92-E22C-F2F885606ABA}"/>
              </a:ext>
            </a:extLst>
          </p:cNvPr>
          <p:cNvSpPr>
            <a:spLocks noGrp="1"/>
          </p:cNvSpPr>
          <p:nvPr>
            <p:ph type="title"/>
          </p:nvPr>
        </p:nvSpPr>
        <p:spPr>
          <a:xfrm>
            <a:off x="838199" y="25538"/>
            <a:ext cx="10515600" cy="1325563"/>
          </a:xfrm>
        </p:spPr>
        <p:txBody>
          <a:bodyPr>
            <a:normAutofit/>
          </a:bodyPr>
          <a:lstStyle/>
          <a:p>
            <a:pPr algn="ctr"/>
            <a:r>
              <a:rPr lang="en-US" sz="3800" dirty="0">
                <a:latin typeface="+mn-lt"/>
              </a:rPr>
              <a:t>Why do we care about biodiversity?</a:t>
            </a:r>
          </a:p>
        </p:txBody>
      </p:sp>
      <p:pic>
        <p:nvPicPr>
          <p:cNvPr id="52226" name="Picture 2" descr="Figure 2">
            <a:extLst>
              <a:ext uri="{FF2B5EF4-FFF2-40B4-BE49-F238E27FC236}">
                <a16:creationId xmlns:a16="http://schemas.microsoft.com/office/drawing/2014/main" id="{8EC0AF4B-61A8-13B9-8782-063120F44D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6953" y="1256179"/>
            <a:ext cx="4947600" cy="434564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6B3263B-D6AF-A20D-6063-D23A26FCF1A6}"/>
              </a:ext>
            </a:extLst>
          </p:cNvPr>
          <p:cNvSpPr txBox="1"/>
          <p:nvPr/>
        </p:nvSpPr>
        <p:spPr>
          <a:xfrm>
            <a:off x="107707" y="2536448"/>
            <a:ext cx="2891584" cy="1785104"/>
          </a:xfrm>
          <a:prstGeom prst="rect">
            <a:avLst/>
          </a:prstGeom>
          <a:noFill/>
        </p:spPr>
        <p:txBody>
          <a:bodyPr wrap="square" rtlCol="0">
            <a:spAutoFit/>
          </a:bodyPr>
          <a:lstStyle/>
          <a:p>
            <a:pPr algn="ctr"/>
            <a:r>
              <a:rPr lang="en-US" sz="2200" dirty="0">
                <a:cs typeface="Franklin Gothic Medium"/>
              </a:rPr>
              <a:t>mean plant biomass / standard deviation in plant biomass</a:t>
            </a:r>
          </a:p>
          <a:p>
            <a:pPr algn="ctr"/>
            <a:r>
              <a:rPr lang="en-US" sz="2200" i="1" dirty="0">
                <a:cs typeface="Franklin Gothic Medium"/>
              </a:rPr>
              <a:t>(a proxy for primary productivity)</a:t>
            </a:r>
          </a:p>
        </p:txBody>
      </p:sp>
      <p:cxnSp>
        <p:nvCxnSpPr>
          <p:cNvPr id="13" name="Straight Arrow Connector 12">
            <a:extLst>
              <a:ext uri="{FF2B5EF4-FFF2-40B4-BE49-F238E27FC236}">
                <a16:creationId xmlns:a16="http://schemas.microsoft.com/office/drawing/2014/main" id="{7C101FD1-A92C-5412-A8C7-8BCFABF13520}"/>
              </a:ext>
            </a:extLst>
          </p:cNvPr>
          <p:cNvCxnSpPr>
            <a:cxnSpLocks/>
          </p:cNvCxnSpPr>
          <p:nvPr/>
        </p:nvCxnSpPr>
        <p:spPr>
          <a:xfrm>
            <a:off x="2807449" y="3429000"/>
            <a:ext cx="30554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C6D28E5-D298-81A9-DEA6-35CED2E30CE8}"/>
              </a:ext>
            </a:extLst>
          </p:cNvPr>
          <p:cNvSpPr txBox="1"/>
          <p:nvPr/>
        </p:nvSpPr>
        <p:spPr>
          <a:xfrm>
            <a:off x="8462215" y="4321552"/>
            <a:ext cx="3296398" cy="1446550"/>
          </a:xfrm>
          <a:prstGeom prst="rect">
            <a:avLst/>
          </a:prstGeom>
          <a:noFill/>
        </p:spPr>
        <p:txBody>
          <a:bodyPr wrap="square" rtlCol="0">
            <a:spAutoFit/>
          </a:bodyPr>
          <a:lstStyle/>
          <a:p>
            <a:pPr algn="ctr"/>
            <a:r>
              <a:rPr lang="en-US" sz="2200" dirty="0">
                <a:cs typeface="Franklin Gothic Medium"/>
              </a:rPr>
              <a:t>number of species comprising 90% of aboveground biomass </a:t>
            </a:r>
            <a:r>
              <a:rPr lang="en-US" sz="2200" i="1" dirty="0">
                <a:cs typeface="Franklin Gothic Medium"/>
              </a:rPr>
              <a:t>(very rare species excluded)</a:t>
            </a:r>
          </a:p>
        </p:txBody>
      </p:sp>
      <p:cxnSp>
        <p:nvCxnSpPr>
          <p:cNvPr id="19" name="Straight Arrow Connector 18">
            <a:extLst>
              <a:ext uri="{FF2B5EF4-FFF2-40B4-BE49-F238E27FC236}">
                <a16:creationId xmlns:a16="http://schemas.microsoft.com/office/drawing/2014/main" id="{3F367017-F509-BBBE-C304-B24F109FF44A}"/>
              </a:ext>
            </a:extLst>
          </p:cNvPr>
          <p:cNvCxnSpPr>
            <a:cxnSpLocks/>
          </p:cNvCxnSpPr>
          <p:nvPr/>
        </p:nvCxnSpPr>
        <p:spPr>
          <a:xfrm flipH="1">
            <a:off x="7196135" y="5537355"/>
            <a:ext cx="12660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 descr="Cedar Creek | University of Minnesota">
            <a:extLst>
              <a:ext uri="{FF2B5EF4-FFF2-40B4-BE49-F238E27FC236}">
                <a16:creationId xmlns:a16="http://schemas.microsoft.com/office/drawing/2014/main" id="{2577579D-0170-A618-4686-31F5F53E12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5724" y="1256179"/>
            <a:ext cx="3100571" cy="20649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7" name="Content Placeholder 2">
            <a:extLst>
              <a:ext uri="{FF2B5EF4-FFF2-40B4-BE49-F238E27FC236}">
                <a16:creationId xmlns:a16="http://schemas.microsoft.com/office/drawing/2014/main" id="{2FB04310-A780-CBE6-9D50-20A948398D6B}"/>
              </a:ext>
            </a:extLst>
          </p:cNvPr>
          <p:cNvSpPr txBox="1">
            <a:spLocks/>
          </p:cNvSpPr>
          <p:nvPr/>
        </p:nvSpPr>
        <p:spPr>
          <a:xfrm>
            <a:off x="8396287" y="3402313"/>
            <a:ext cx="3633787" cy="480110"/>
          </a:xfrm>
          <a:prstGeom prst="rect">
            <a:avLst/>
          </a:prstGeom>
          <a:solidFill>
            <a:schemeClr val="bg1"/>
          </a:solidFill>
          <a:ln>
            <a:noFill/>
          </a:ln>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Cedar Creek experiment from the University of Minnesota</a:t>
            </a:r>
          </a:p>
        </p:txBody>
      </p:sp>
      <p:sp>
        <p:nvSpPr>
          <p:cNvPr id="28" name="TextBox 27">
            <a:extLst>
              <a:ext uri="{FF2B5EF4-FFF2-40B4-BE49-F238E27FC236}">
                <a16:creationId xmlns:a16="http://schemas.microsoft.com/office/drawing/2014/main" id="{C7FB6BF8-879D-E64C-8901-D5FEECB610D3}"/>
              </a:ext>
            </a:extLst>
          </p:cNvPr>
          <p:cNvSpPr txBox="1"/>
          <p:nvPr/>
        </p:nvSpPr>
        <p:spPr>
          <a:xfrm>
            <a:off x="0" y="6519446"/>
            <a:ext cx="4420131" cy="338554"/>
          </a:xfrm>
          <a:prstGeom prst="rect">
            <a:avLst/>
          </a:prstGeom>
          <a:noFill/>
        </p:spPr>
        <p:txBody>
          <a:bodyPr wrap="square" rtlCol="0">
            <a:spAutoFit/>
          </a:bodyPr>
          <a:lstStyle/>
          <a:p>
            <a:r>
              <a:rPr lang="en-US" sz="1600" dirty="0">
                <a:cs typeface="Franklin Gothic Medium"/>
              </a:rPr>
              <a:t>Tilman et al. 2006. </a:t>
            </a:r>
            <a:r>
              <a:rPr lang="en-US" sz="1600" i="1" dirty="0">
                <a:cs typeface="Franklin Gothic Medium"/>
              </a:rPr>
              <a:t>Nature.</a:t>
            </a:r>
            <a:endParaRPr lang="en-US" sz="1600" dirty="0">
              <a:cs typeface="Franklin Gothic Medium"/>
            </a:endParaRPr>
          </a:p>
        </p:txBody>
      </p:sp>
    </p:spTree>
    <p:extLst>
      <p:ext uri="{BB962C8B-B14F-4D97-AF65-F5344CB8AC3E}">
        <p14:creationId xmlns:p14="http://schemas.microsoft.com/office/powerpoint/2010/main" val="8687410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76CA78-BAE4-4D92-E22C-F2F885606ABA}"/>
              </a:ext>
            </a:extLst>
          </p:cNvPr>
          <p:cNvSpPr>
            <a:spLocks noGrp="1"/>
          </p:cNvSpPr>
          <p:nvPr>
            <p:ph type="title"/>
          </p:nvPr>
        </p:nvSpPr>
        <p:spPr>
          <a:xfrm>
            <a:off x="838199" y="25538"/>
            <a:ext cx="10515600" cy="1325563"/>
          </a:xfrm>
        </p:spPr>
        <p:txBody>
          <a:bodyPr>
            <a:normAutofit/>
          </a:bodyPr>
          <a:lstStyle/>
          <a:p>
            <a:pPr algn="ctr"/>
            <a:r>
              <a:rPr lang="en-US" sz="3800" dirty="0">
                <a:latin typeface="+mn-lt"/>
              </a:rPr>
              <a:t>Why do we care about biodiversity?</a:t>
            </a:r>
          </a:p>
        </p:txBody>
      </p:sp>
      <p:pic>
        <p:nvPicPr>
          <p:cNvPr id="52226" name="Picture 2" descr="Figure 2">
            <a:extLst>
              <a:ext uri="{FF2B5EF4-FFF2-40B4-BE49-F238E27FC236}">
                <a16:creationId xmlns:a16="http://schemas.microsoft.com/office/drawing/2014/main" id="{8EC0AF4B-61A8-13B9-8782-063120F44D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6953" y="1256179"/>
            <a:ext cx="4947600" cy="43456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E52C9CC-80C4-237C-A8B3-E65CE5702B61}"/>
              </a:ext>
            </a:extLst>
          </p:cNvPr>
          <p:cNvSpPr txBox="1"/>
          <p:nvPr/>
        </p:nvSpPr>
        <p:spPr>
          <a:xfrm>
            <a:off x="3784422" y="1333940"/>
            <a:ext cx="4420131" cy="338554"/>
          </a:xfrm>
          <a:prstGeom prst="rect">
            <a:avLst/>
          </a:prstGeom>
          <a:noFill/>
        </p:spPr>
        <p:txBody>
          <a:bodyPr wrap="square" rtlCol="0">
            <a:spAutoFit/>
          </a:bodyPr>
          <a:lstStyle/>
          <a:p>
            <a:r>
              <a:rPr lang="en-US" sz="1600" dirty="0">
                <a:cs typeface="Franklin Gothic Medium"/>
              </a:rPr>
              <a:t>Tilman et al. 2006. </a:t>
            </a:r>
            <a:r>
              <a:rPr lang="en-US" sz="1600" i="1" dirty="0">
                <a:cs typeface="Franklin Gothic Medium"/>
              </a:rPr>
              <a:t>Nature.</a:t>
            </a:r>
            <a:endParaRPr lang="en-US" sz="1600" dirty="0">
              <a:cs typeface="Franklin Gothic Medium"/>
            </a:endParaRPr>
          </a:p>
        </p:txBody>
      </p:sp>
      <p:sp>
        <p:nvSpPr>
          <p:cNvPr id="11" name="TextBox 10">
            <a:extLst>
              <a:ext uri="{FF2B5EF4-FFF2-40B4-BE49-F238E27FC236}">
                <a16:creationId xmlns:a16="http://schemas.microsoft.com/office/drawing/2014/main" id="{7D6DE9E1-041C-D23B-471A-B4D40A29670B}"/>
              </a:ext>
            </a:extLst>
          </p:cNvPr>
          <p:cNvSpPr txBox="1"/>
          <p:nvPr/>
        </p:nvSpPr>
        <p:spPr>
          <a:xfrm>
            <a:off x="1065055" y="5956171"/>
            <a:ext cx="9910761" cy="830997"/>
          </a:xfrm>
          <a:prstGeom prst="rect">
            <a:avLst/>
          </a:prstGeom>
          <a:noFill/>
        </p:spPr>
        <p:txBody>
          <a:bodyPr wrap="square" rtlCol="0">
            <a:spAutoFit/>
          </a:bodyPr>
          <a:lstStyle/>
          <a:p>
            <a:pPr algn="ctr"/>
            <a:r>
              <a:rPr lang="en-US" sz="2400" dirty="0">
                <a:cs typeface="Franklin Gothic Medium"/>
              </a:rPr>
              <a:t>Biodiversity promotes ecosystem “stability”, meaning that </a:t>
            </a:r>
            <a:r>
              <a:rPr lang="en-US" sz="2400" b="1" dirty="0">
                <a:solidFill>
                  <a:srgbClr val="C00000"/>
                </a:solidFill>
                <a:cs typeface="Franklin Gothic Medium"/>
              </a:rPr>
              <a:t>ecosystems are more likely to perform their essential functions when they are more diverse</a:t>
            </a:r>
            <a:r>
              <a:rPr lang="en-US" sz="2400" dirty="0">
                <a:cs typeface="Franklin Gothic Medium"/>
              </a:rPr>
              <a:t>!</a:t>
            </a:r>
          </a:p>
        </p:txBody>
      </p:sp>
      <p:sp>
        <p:nvSpPr>
          <p:cNvPr id="12" name="TextBox 11">
            <a:extLst>
              <a:ext uri="{FF2B5EF4-FFF2-40B4-BE49-F238E27FC236}">
                <a16:creationId xmlns:a16="http://schemas.microsoft.com/office/drawing/2014/main" id="{16B3263B-D6AF-A20D-6063-D23A26FCF1A6}"/>
              </a:ext>
            </a:extLst>
          </p:cNvPr>
          <p:cNvSpPr txBox="1"/>
          <p:nvPr/>
        </p:nvSpPr>
        <p:spPr>
          <a:xfrm>
            <a:off x="107707" y="2536448"/>
            <a:ext cx="2891584" cy="1785104"/>
          </a:xfrm>
          <a:prstGeom prst="rect">
            <a:avLst/>
          </a:prstGeom>
          <a:noFill/>
        </p:spPr>
        <p:txBody>
          <a:bodyPr wrap="square" rtlCol="0">
            <a:spAutoFit/>
          </a:bodyPr>
          <a:lstStyle/>
          <a:p>
            <a:pPr algn="ctr"/>
            <a:r>
              <a:rPr lang="en-US" sz="2200" dirty="0">
                <a:cs typeface="Franklin Gothic Medium"/>
              </a:rPr>
              <a:t>mean plant biomass / standard deviation in plant biomass</a:t>
            </a:r>
          </a:p>
          <a:p>
            <a:pPr algn="ctr"/>
            <a:r>
              <a:rPr lang="en-US" sz="2200" i="1" dirty="0">
                <a:cs typeface="Franklin Gothic Medium"/>
              </a:rPr>
              <a:t>(a proxy for primary productivity)</a:t>
            </a:r>
          </a:p>
        </p:txBody>
      </p:sp>
      <p:cxnSp>
        <p:nvCxnSpPr>
          <p:cNvPr id="13" name="Straight Arrow Connector 12">
            <a:extLst>
              <a:ext uri="{FF2B5EF4-FFF2-40B4-BE49-F238E27FC236}">
                <a16:creationId xmlns:a16="http://schemas.microsoft.com/office/drawing/2014/main" id="{7C101FD1-A92C-5412-A8C7-8BCFABF13520}"/>
              </a:ext>
            </a:extLst>
          </p:cNvPr>
          <p:cNvCxnSpPr>
            <a:cxnSpLocks/>
          </p:cNvCxnSpPr>
          <p:nvPr/>
        </p:nvCxnSpPr>
        <p:spPr>
          <a:xfrm>
            <a:off x="2807449" y="3429000"/>
            <a:ext cx="30554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C6D28E5-D298-81A9-DEA6-35CED2E30CE8}"/>
              </a:ext>
            </a:extLst>
          </p:cNvPr>
          <p:cNvSpPr txBox="1"/>
          <p:nvPr/>
        </p:nvSpPr>
        <p:spPr>
          <a:xfrm>
            <a:off x="8462215" y="4321552"/>
            <a:ext cx="3296398" cy="1446550"/>
          </a:xfrm>
          <a:prstGeom prst="rect">
            <a:avLst/>
          </a:prstGeom>
          <a:noFill/>
        </p:spPr>
        <p:txBody>
          <a:bodyPr wrap="square" rtlCol="0">
            <a:spAutoFit/>
          </a:bodyPr>
          <a:lstStyle/>
          <a:p>
            <a:pPr algn="ctr"/>
            <a:r>
              <a:rPr lang="en-US" sz="2200" dirty="0">
                <a:cs typeface="Franklin Gothic Medium"/>
              </a:rPr>
              <a:t>number of species comprising 90% of aboveground biomass </a:t>
            </a:r>
            <a:r>
              <a:rPr lang="en-US" sz="2200" i="1" dirty="0">
                <a:cs typeface="Franklin Gothic Medium"/>
              </a:rPr>
              <a:t>(very rare species excluded)</a:t>
            </a:r>
          </a:p>
        </p:txBody>
      </p:sp>
      <p:cxnSp>
        <p:nvCxnSpPr>
          <p:cNvPr id="19" name="Straight Arrow Connector 18">
            <a:extLst>
              <a:ext uri="{FF2B5EF4-FFF2-40B4-BE49-F238E27FC236}">
                <a16:creationId xmlns:a16="http://schemas.microsoft.com/office/drawing/2014/main" id="{3F367017-F509-BBBE-C304-B24F109FF44A}"/>
              </a:ext>
            </a:extLst>
          </p:cNvPr>
          <p:cNvCxnSpPr>
            <a:cxnSpLocks/>
          </p:cNvCxnSpPr>
          <p:nvPr/>
        </p:nvCxnSpPr>
        <p:spPr>
          <a:xfrm flipH="1">
            <a:off x="7196135" y="5537355"/>
            <a:ext cx="12660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21308E9-557B-F5A7-7368-EDC472968E75}"/>
              </a:ext>
            </a:extLst>
          </p:cNvPr>
          <p:cNvSpPr txBox="1"/>
          <p:nvPr/>
        </p:nvSpPr>
        <p:spPr>
          <a:xfrm>
            <a:off x="8462215" y="1211201"/>
            <a:ext cx="3296398" cy="2462213"/>
          </a:xfrm>
          <a:prstGeom prst="rect">
            <a:avLst/>
          </a:prstGeom>
          <a:noFill/>
        </p:spPr>
        <p:txBody>
          <a:bodyPr wrap="square" rtlCol="0">
            <a:spAutoFit/>
          </a:bodyPr>
          <a:lstStyle/>
          <a:p>
            <a:pPr algn="ctr"/>
            <a:r>
              <a:rPr lang="en-US" sz="2200" b="1" i="1" dirty="0">
                <a:solidFill>
                  <a:srgbClr val="C00000"/>
                </a:solidFill>
                <a:cs typeface="Franklin Gothic Medium"/>
              </a:rPr>
              <a:t>“Our results indicate that the reliable, efficient and sustainable supply of some foods, biofuels and ecosystem services can be enhanced by the use of biodiversity.”</a:t>
            </a:r>
          </a:p>
        </p:txBody>
      </p:sp>
    </p:spTree>
    <p:extLst>
      <p:ext uri="{BB962C8B-B14F-4D97-AF65-F5344CB8AC3E}">
        <p14:creationId xmlns:p14="http://schemas.microsoft.com/office/powerpoint/2010/main" val="6632448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838199" y="25538"/>
            <a:ext cx="10515600" cy="1325563"/>
          </a:xfrm>
        </p:spPr>
        <p:txBody>
          <a:bodyPr>
            <a:normAutofit fontScale="90000"/>
          </a:bodyPr>
          <a:lstStyle/>
          <a:p>
            <a:pPr algn="ctr"/>
            <a:r>
              <a:rPr lang="en-US" sz="3800" dirty="0">
                <a:latin typeface="+mn-lt"/>
              </a:rPr>
              <a:t>Biodiversity performs important functions, including those which benefit humans, known as </a:t>
            </a:r>
            <a:r>
              <a:rPr lang="en-US" sz="3800" b="1" dirty="0">
                <a:solidFill>
                  <a:srgbClr val="C00000"/>
                </a:solidFill>
                <a:latin typeface="+mn-lt"/>
              </a:rPr>
              <a:t>ecosystem services</a:t>
            </a:r>
            <a:r>
              <a:rPr lang="en-US" sz="3800" dirty="0">
                <a:latin typeface="+mn-lt"/>
              </a:rPr>
              <a:t>.</a:t>
            </a:r>
          </a:p>
        </p:txBody>
      </p:sp>
    </p:spTree>
    <p:extLst>
      <p:ext uri="{BB962C8B-B14F-4D97-AF65-F5344CB8AC3E}">
        <p14:creationId xmlns:p14="http://schemas.microsoft.com/office/powerpoint/2010/main" val="12147047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838199" y="25538"/>
            <a:ext cx="10515600" cy="1325563"/>
          </a:xfrm>
        </p:spPr>
        <p:txBody>
          <a:bodyPr>
            <a:normAutofit fontScale="90000"/>
          </a:bodyPr>
          <a:lstStyle/>
          <a:p>
            <a:pPr algn="ctr"/>
            <a:r>
              <a:rPr lang="en-US" sz="3800" dirty="0">
                <a:latin typeface="+mn-lt"/>
              </a:rPr>
              <a:t>Biodiversity performs important functions, including those which benefit humans, known as </a:t>
            </a:r>
            <a:r>
              <a:rPr lang="en-US" sz="3800" b="1" dirty="0">
                <a:solidFill>
                  <a:srgbClr val="C00000"/>
                </a:solidFill>
                <a:latin typeface="+mn-lt"/>
              </a:rPr>
              <a:t>ecosystem services</a:t>
            </a:r>
            <a:r>
              <a:rPr lang="en-US" sz="3800" dirty="0">
                <a:latin typeface="+mn-lt"/>
              </a:rPr>
              <a:t>.</a:t>
            </a:r>
          </a:p>
        </p:txBody>
      </p:sp>
      <p:sp>
        <p:nvSpPr>
          <p:cNvPr id="2" name="TextBox 1">
            <a:extLst>
              <a:ext uri="{FF2B5EF4-FFF2-40B4-BE49-F238E27FC236}">
                <a16:creationId xmlns:a16="http://schemas.microsoft.com/office/drawing/2014/main" id="{847DE9FB-3FD0-6DB8-B5B7-8F9710FD698A}"/>
              </a:ext>
            </a:extLst>
          </p:cNvPr>
          <p:cNvSpPr txBox="1"/>
          <p:nvPr/>
        </p:nvSpPr>
        <p:spPr>
          <a:xfrm>
            <a:off x="6847298" y="4085308"/>
            <a:ext cx="322800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supporting services</a:t>
            </a:r>
            <a:endParaRPr lang="en-US" sz="28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41769BE8-3CB0-2704-0E34-D687A08955AE}"/>
              </a:ext>
            </a:extLst>
          </p:cNvPr>
          <p:cNvSpPr txBox="1"/>
          <p:nvPr/>
        </p:nvSpPr>
        <p:spPr>
          <a:xfrm>
            <a:off x="1699516" y="1351101"/>
            <a:ext cx="3249420"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regulating services</a:t>
            </a:r>
            <a:endParaRPr lang="en-US" sz="28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3FDBFA40-2470-B35D-BAC7-1246D429347F}"/>
              </a:ext>
            </a:extLst>
          </p:cNvPr>
          <p:cNvSpPr txBox="1"/>
          <p:nvPr/>
        </p:nvSpPr>
        <p:spPr>
          <a:xfrm>
            <a:off x="6094579" y="1240840"/>
            <a:ext cx="350637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provisioning services</a:t>
            </a:r>
            <a:endParaRPr lang="en-US" sz="28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C54D6E6D-63C6-A89D-3085-C68168FDA621}"/>
              </a:ext>
            </a:extLst>
          </p:cNvPr>
          <p:cNvSpPr txBox="1"/>
          <p:nvPr/>
        </p:nvSpPr>
        <p:spPr>
          <a:xfrm>
            <a:off x="1858682" y="4085308"/>
            <a:ext cx="279082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cultural services </a:t>
            </a:r>
            <a:endParaRPr lang="en-US" sz="2800" dirty="0">
              <a:latin typeface="Calibri" panose="020F0502020204030204" pitchFamily="34" charset="0"/>
              <a:cs typeface="Calibri" panose="020F0502020204030204" pitchFamily="34" charset="0"/>
            </a:endParaRPr>
          </a:p>
        </p:txBody>
      </p:sp>
      <p:cxnSp>
        <p:nvCxnSpPr>
          <p:cNvPr id="7" name="Straight Connector 6">
            <a:extLst>
              <a:ext uri="{FF2B5EF4-FFF2-40B4-BE49-F238E27FC236}">
                <a16:creationId xmlns:a16="http://schemas.microsoft.com/office/drawing/2014/main" id="{65B75B3D-1856-478D-FA61-AF568FEDE55D}"/>
              </a:ext>
            </a:extLst>
          </p:cNvPr>
          <p:cNvCxnSpPr/>
          <p:nvPr/>
        </p:nvCxnSpPr>
        <p:spPr>
          <a:xfrm>
            <a:off x="6095999" y="1623995"/>
            <a:ext cx="0" cy="489110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76A57C-7D26-EF68-2485-27BF630CEE40}"/>
              </a:ext>
            </a:extLst>
          </p:cNvPr>
          <p:cNvCxnSpPr>
            <a:cxnSpLocks/>
          </p:cNvCxnSpPr>
          <p:nvPr/>
        </p:nvCxnSpPr>
        <p:spPr>
          <a:xfrm>
            <a:off x="1699516" y="3879295"/>
            <a:ext cx="90297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pic>
        <p:nvPicPr>
          <p:cNvPr id="9" name="Picture 2">
            <a:extLst>
              <a:ext uri="{FF2B5EF4-FFF2-40B4-BE49-F238E27FC236}">
                <a16:creationId xmlns:a16="http://schemas.microsoft.com/office/drawing/2014/main" id="{C2A5FCB7-627F-F67F-9B4D-964B182E8E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85" y="1308570"/>
            <a:ext cx="1465447" cy="13255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 name="Picture 4" descr="FISHERIES">
            <a:extLst>
              <a:ext uri="{FF2B5EF4-FFF2-40B4-BE49-F238E27FC236}">
                <a16:creationId xmlns:a16="http://schemas.microsoft.com/office/drawing/2014/main" id="{286254ED-3F59-A5B8-9D81-665E8E7C3E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1642" y="1099431"/>
            <a:ext cx="2592466" cy="132925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 name="Picture 8" descr="What Exactly Is Ecotourism? - WorldAtlas">
            <a:extLst>
              <a:ext uri="{FF2B5EF4-FFF2-40B4-BE49-F238E27FC236}">
                <a16:creationId xmlns:a16="http://schemas.microsoft.com/office/drawing/2014/main" id="{181C7EDC-C106-55DA-A876-CB482525ED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67" y="5646229"/>
            <a:ext cx="1894397" cy="117069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2" name="Picture 10" descr="Chemical Cycling or Nutrient Cycling">
            <a:extLst>
              <a:ext uri="{FF2B5EF4-FFF2-40B4-BE49-F238E27FC236}">
                <a16:creationId xmlns:a16="http://schemas.microsoft.com/office/drawing/2014/main" id="{F0DFD1CD-617F-B2FE-9109-8521BCA0A0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1729" y="4524352"/>
            <a:ext cx="2396515" cy="23059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546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A90FAD-3129-A3A7-9024-58CFA7D2DF0C}"/>
              </a:ext>
            </a:extLst>
          </p:cNvPr>
          <p:cNvSpPr txBox="1">
            <a:spLocks/>
          </p:cNvSpPr>
          <p:nvPr/>
        </p:nvSpPr>
        <p:spPr>
          <a:xfrm>
            <a:off x="0" y="355059"/>
            <a:ext cx="36063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Individual</a:t>
            </a:r>
            <a:r>
              <a:rPr lang="en-US" sz="2800" dirty="0"/>
              <a:t>: metabolism, behavior, life history.</a:t>
            </a:r>
          </a:p>
          <a:p>
            <a:pPr marL="0" indent="0" algn="ctr">
              <a:buNone/>
            </a:pPr>
            <a:r>
              <a:rPr lang="en-US" sz="2800" dirty="0"/>
              <a:t>interactions of an individual with the environment</a:t>
            </a:r>
          </a:p>
        </p:txBody>
      </p:sp>
      <p:sp>
        <p:nvSpPr>
          <p:cNvPr id="16" name="Rectangle 15">
            <a:extLst>
              <a:ext uri="{FF2B5EF4-FFF2-40B4-BE49-F238E27FC236}">
                <a16:creationId xmlns:a16="http://schemas.microsoft.com/office/drawing/2014/main" id="{C8E43B25-25AF-D355-C50C-16C5B3D414A1}"/>
              </a:ext>
            </a:extLst>
          </p:cNvPr>
          <p:cNvSpPr/>
          <p:nvPr/>
        </p:nvSpPr>
        <p:spPr>
          <a:xfrm>
            <a:off x="10129564" y="53251"/>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35" name="Rectangle 34">
            <a:extLst>
              <a:ext uri="{FF2B5EF4-FFF2-40B4-BE49-F238E27FC236}">
                <a16:creationId xmlns:a16="http://schemas.microsoft.com/office/drawing/2014/main" id="{614630FC-538B-E667-6C79-061AB8525EB3}"/>
              </a:ext>
            </a:extLst>
          </p:cNvPr>
          <p:cNvSpPr/>
          <p:nvPr/>
        </p:nvSpPr>
        <p:spPr>
          <a:xfrm>
            <a:off x="3504321" y="948797"/>
            <a:ext cx="6571174" cy="5855952"/>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6EC5272-8096-022F-ABFD-9511C850A860}"/>
              </a:ext>
            </a:extLst>
          </p:cNvPr>
          <p:cNvSpPr/>
          <p:nvPr/>
        </p:nvSpPr>
        <p:spPr>
          <a:xfrm>
            <a:off x="10078899" y="4892735"/>
            <a:ext cx="311745"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8366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838199" y="25538"/>
            <a:ext cx="10515600" cy="1325563"/>
          </a:xfrm>
        </p:spPr>
        <p:txBody>
          <a:bodyPr>
            <a:normAutofit fontScale="90000"/>
          </a:bodyPr>
          <a:lstStyle/>
          <a:p>
            <a:pPr algn="ctr"/>
            <a:r>
              <a:rPr lang="en-US" sz="3800" dirty="0">
                <a:latin typeface="+mn-lt"/>
              </a:rPr>
              <a:t>Biodiversity performs important functions, including those which benefit humans, known as </a:t>
            </a:r>
            <a:r>
              <a:rPr lang="en-US" sz="3800" b="1" dirty="0">
                <a:solidFill>
                  <a:srgbClr val="C00000"/>
                </a:solidFill>
                <a:latin typeface="+mn-lt"/>
              </a:rPr>
              <a:t>ecosystem services</a:t>
            </a:r>
            <a:r>
              <a:rPr lang="en-US" sz="3800" dirty="0">
                <a:latin typeface="+mn-lt"/>
              </a:rPr>
              <a:t>.</a:t>
            </a:r>
          </a:p>
        </p:txBody>
      </p:sp>
      <p:sp>
        <p:nvSpPr>
          <p:cNvPr id="8" name="TextBox 7">
            <a:extLst>
              <a:ext uri="{FF2B5EF4-FFF2-40B4-BE49-F238E27FC236}">
                <a16:creationId xmlns:a16="http://schemas.microsoft.com/office/drawing/2014/main" id="{20058102-5508-BC0B-0ABB-2CB41D2DBBB7}"/>
              </a:ext>
            </a:extLst>
          </p:cNvPr>
          <p:cNvSpPr txBox="1"/>
          <p:nvPr/>
        </p:nvSpPr>
        <p:spPr>
          <a:xfrm>
            <a:off x="6847298" y="4085308"/>
            <a:ext cx="322800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supporting services</a:t>
            </a:r>
            <a:endParaRPr lang="en-US" sz="28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CCF5EDAA-8CA9-1E52-379A-270544EF04BE}"/>
              </a:ext>
            </a:extLst>
          </p:cNvPr>
          <p:cNvSpPr txBox="1"/>
          <p:nvPr/>
        </p:nvSpPr>
        <p:spPr>
          <a:xfrm>
            <a:off x="1699516" y="1351101"/>
            <a:ext cx="3249420"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regulating services</a:t>
            </a:r>
            <a:endParaRPr lang="en-US" sz="28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BF601E17-1E07-B080-66B1-25E1C7430253}"/>
              </a:ext>
            </a:extLst>
          </p:cNvPr>
          <p:cNvSpPr txBox="1"/>
          <p:nvPr/>
        </p:nvSpPr>
        <p:spPr>
          <a:xfrm>
            <a:off x="6094579" y="1240840"/>
            <a:ext cx="350637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provisioning services</a:t>
            </a:r>
            <a:endParaRPr lang="en-US" sz="2800"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CC03F156-85FE-E474-F496-3FF9F3507B19}"/>
              </a:ext>
            </a:extLst>
          </p:cNvPr>
          <p:cNvSpPr txBox="1"/>
          <p:nvPr/>
        </p:nvSpPr>
        <p:spPr>
          <a:xfrm>
            <a:off x="1858682" y="4085308"/>
            <a:ext cx="279082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cultural services </a:t>
            </a:r>
            <a:endParaRPr lang="en-US" sz="2800" dirty="0">
              <a:latin typeface="Calibri" panose="020F0502020204030204" pitchFamily="34" charset="0"/>
              <a:cs typeface="Calibri" panose="020F0502020204030204" pitchFamily="34" charset="0"/>
            </a:endParaRPr>
          </a:p>
        </p:txBody>
      </p:sp>
      <p:cxnSp>
        <p:nvCxnSpPr>
          <p:cNvPr id="16" name="Straight Connector 15">
            <a:extLst>
              <a:ext uri="{FF2B5EF4-FFF2-40B4-BE49-F238E27FC236}">
                <a16:creationId xmlns:a16="http://schemas.microsoft.com/office/drawing/2014/main" id="{0C330244-3C5D-6235-58CF-EDD4839044E7}"/>
              </a:ext>
            </a:extLst>
          </p:cNvPr>
          <p:cNvCxnSpPr/>
          <p:nvPr/>
        </p:nvCxnSpPr>
        <p:spPr>
          <a:xfrm>
            <a:off x="6095999" y="1623995"/>
            <a:ext cx="0" cy="489110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AC5E72E-A577-9B35-B315-0D5A88B1C32A}"/>
              </a:ext>
            </a:extLst>
          </p:cNvPr>
          <p:cNvCxnSpPr>
            <a:cxnSpLocks/>
          </p:cNvCxnSpPr>
          <p:nvPr/>
        </p:nvCxnSpPr>
        <p:spPr>
          <a:xfrm>
            <a:off x="1699516" y="3879295"/>
            <a:ext cx="90297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70B67441-E031-3984-CDF1-0D4C5A138CDE}"/>
              </a:ext>
            </a:extLst>
          </p:cNvPr>
          <p:cNvSpPr>
            <a:spLocks noGrp="1"/>
          </p:cNvSpPr>
          <p:nvPr>
            <p:ph idx="1"/>
          </p:nvPr>
        </p:nvSpPr>
        <p:spPr>
          <a:xfrm>
            <a:off x="1549903" y="2003032"/>
            <a:ext cx="4110729" cy="1603369"/>
          </a:xfrm>
        </p:spPr>
        <p:txBody>
          <a:bodyPr>
            <a:normAutofit/>
          </a:bodyPr>
          <a:lstStyle/>
          <a:p>
            <a:r>
              <a:rPr lang="en-US" sz="1800" dirty="0"/>
              <a:t>water and air purification</a:t>
            </a:r>
          </a:p>
          <a:p>
            <a:r>
              <a:rPr lang="en-US" sz="1800" dirty="0"/>
              <a:t>carbon sequestration</a:t>
            </a:r>
          </a:p>
          <a:p>
            <a:r>
              <a:rPr lang="en-US" sz="1800" dirty="0"/>
              <a:t>pollination</a:t>
            </a:r>
          </a:p>
          <a:p>
            <a:r>
              <a:rPr lang="en-US" sz="1800" dirty="0"/>
              <a:t>pest (and sometimes disease) control</a:t>
            </a:r>
          </a:p>
        </p:txBody>
      </p:sp>
      <p:sp>
        <p:nvSpPr>
          <p:cNvPr id="23" name="Content Placeholder 2">
            <a:extLst>
              <a:ext uri="{FF2B5EF4-FFF2-40B4-BE49-F238E27FC236}">
                <a16:creationId xmlns:a16="http://schemas.microsoft.com/office/drawing/2014/main" id="{5844C7FF-DEEF-1FEE-1158-3D5EFB05E53C}"/>
              </a:ext>
            </a:extLst>
          </p:cNvPr>
          <p:cNvSpPr txBox="1">
            <a:spLocks/>
          </p:cNvSpPr>
          <p:nvPr/>
        </p:nvSpPr>
        <p:spPr>
          <a:xfrm>
            <a:off x="6377601" y="1971352"/>
            <a:ext cx="4838085" cy="16033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food (fish, game)</a:t>
            </a:r>
          </a:p>
          <a:p>
            <a:r>
              <a:rPr lang="en-US" sz="1800" dirty="0"/>
              <a:t>raw materials (lumber, skins, organic matter)</a:t>
            </a:r>
          </a:p>
          <a:p>
            <a:r>
              <a:rPr lang="en-US" sz="1800" dirty="0"/>
              <a:t>medicinal resources</a:t>
            </a:r>
          </a:p>
          <a:p>
            <a:r>
              <a:rPr lang="en-US" sz="1800" dirty="0"/>
              <a:t>ornamental resources</a:t>
            </a:r>
          </a:p>
        </p:txBody>
      </p:sp>
      <p:sp>
        <p:nvSpPr>
          <p:cNvPr id="24" name="Content Placeholder 2">
            <a:extLst>
              <a:ext uri="{FF2B5EF4-FFF2-40B4-BE49-F238E27FC236}">
                <a16:creationId xmlns:a16="http://schemas.microsoft.com/office/drawing/2014/main" id="{A2AE1344-AED5-C608-3D97-2BA93851512F}"/>
              </a:ext>
            </a:extLst>
          </p:cNvPr>
          <p:cNvSpPr txBox="1">
            <a:spLocks/>
          </p:cNvSpPr>
          <p:nvPr/>
        </p:nvSpPr>
        <p:spPr>
          <a:xfrm>
            <a:off x="1549903" y="4581414"/>
            <a:ext cx="4110729" cy="16033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ecotourism</a:t>
            </a:r>
          </a:p>
          <a:p>
            <a:r>
              <a:rPr lang="en-US" sz="1800" dirty="0"/>
              <a:t>therapeutic services</a:t>
            </a:r>
          </a:p>
          <a:p>
            <a:r>
              <a:rPr lang="en-US" sz="1800" dirty="0"/>
              <a:t>historical and cultural values</a:t>
            </a:r>
          </a:p>
        </p:txBody>
      </p:sp>
      <p:sp>
        <p:nvSpPr>
          <p:cNvPr id="25" name="Content Placeholder 2">
            <a:extLst>
              <a:ext uri="{FF2B5EF4-FFF2-40B4-BE49-F238E27FC236}">
                <a16:creationId xmlns:a16="http://schemas.microsoft.com/office/drawing/2014/main" id="{8668D534-78D3-BB96-CB6F-2A5D4E285B51}"/>
              </a:ext>
            </a:extLst>
          </p:cNvPr>
          <p:cNvSpPr txBox="1">
            <a:spLocks/>
          </p:cNvSpPr>
          <p:nvPr/>
        </p:nvSpPr>
        <p:spPr>
          <a:xfrm>
            <a:off x="6405936" y="4684592"/>
            <a:ext cx="4110729" cy="16033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nutrient cycling </a:t>
            </a:r>
          </a:p>
          <a:p>
            <a:r>
              <a:rPr lang="en-US" sz="1800" dirty="0"/>
              <a:t>primary productivity</a:t>
            </a:r>
          </a:p>
          <a:p>
            <a:r>
              <a:rPr lang="en-US" sz="1800" dirty="0"/>
              <a:t>habitat provisioning</a:t>
            </a:r>
          </a:p>
        </p:txBody>
      </p:sp>
      <p:pic>
        <p:nvPicPr>
          <p:cNvPr id="57346" name="Picture 2">
            <a:extLst>
              <a:ext uri="{FF2B5EF4-FFF2-40B4-BE49-F238E27FC236}">
                <a16:creationId xmlns:a16="http://schemas.microsoft.com/office/drawing/2014/main" id="{78D6AEAB-A69D-616C-9346-57BD0CDDB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85" y="1308570"/>
            <a:ext cx="1465447" cy="13255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7348" name="Picture 4" descr="FISHERIES">
            <a:extLst>
              <a:ext uri="{FF2B5EF4-FFF2-40B4-BE49-F238E27FC236}">
                <a16:creationId xmlns:a16="http://schemas.microsoft.com/office/drawing/2014/main" id="{A1049794-8BFA-A3C0-23EC-37645FD665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1642" y="1099431"/>
            <a:ext cx="2592466" cy="132925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7352" name="Picture 8" descr="What Exactly Is Ecotourism? - WorldAtlas">
            <a:extLst>
              <a:ext uri="{FF2B5EF4-FFF2-40B4-BE49-F238E27FC236}">
                <a16:creationId xmlns:a16="http://schemas.microsoft.com/office/drawing/2014/main" id="{0F92F673-9424-6815-6631-8B9F329BA1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67" y="5646229"/>
            <a:ext cx="1894397" cy="117069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7354" name="Picture 10" descr="Chemical Cycling or Nutrient Cycling">
            <a:extLst>
              <a:ext uri="{FF2B5EF4-FFF2-40B4-BE49-F238E27FC236}">
                <a16:creationId xmlns:a16="http://schemas.microsoft.com/office/drawing/2014/main" id="{55974037-0A28-F038-7A9B-E16E29DB1F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1729" y="4524352"/>
            <a:ext cx="2396515" cy="23059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0199D01-A864-EA98-2503-253062C7C88C}"/>
              </a:ext>
            </a:extLst>
          </p:cNvPr>
          <p:cNvSpPr/>
          <p:nvPr/>
        </p:nvSpPr>
        <p:spPr>
          <a:xfrm>
            <a:off x="1372342" y="4587451"/>
            <a:ext cx="3132078" cy="1058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E031E4E-F8C2-9088-7FE4-51649642BC62}"/>
              </a:ext>
            </a:extLst>
          </p:cNvPr>
          <p:cNvSpPr/>
          <p:nvPr/>
        </p:nvSpPr>
        <p:spPr>
          <a:xfrm>
            <a:off x="6281728" y="4771243"/>
            <a:ext cx="3132078" cy="1058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F169FAC-95E3-DB3C-566F-BAA5B3572EA6}"/>
              </a:ext>
            </a:extLst>
          </p:cNvPr>
          <p:cNvSpPr/>
          <p:nvPr/>
        </p:nvSpPr>
        <p:spPr>
          <a:xfrm>
            <a:off x="6405936" y="2384311"/>
            <a:ext cx="4502696" cy="1158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7C0E327-0E35-0FEF-DF9D-DE2B69BFFE03}"/>
              </a:ext>
            </a:extLst>
          </p:cNvPr>
          <p:cNvSpPr/>
          <p:nvPr/>
        </p:nvSpPr>
        <p:spPr>
          <a:xfrm>
            <a:off x="6395427" y="1878851"/>
            <a:ext cx="2490846" cy="1158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17584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838199" y="25538"/>
            <a:ext cx="10515600" cy="1325563"/>
          </a:xfrm>
        </p:spPr>
        <p:txBody>
          <a:bodyPr>
            <a:normAutofit fontScale="90000"/>
          </a:bodyPr>
          <a:lstStyle/>
          <a:p>
            <a:pPr algn="ctr"/>
            <a:r>
              <a:rPr lang="en-US" sz="3800" dirty="0">
                <a:latin typeface="+mn-lt"/>
              </a:rPr>
              <a:t>Biodiversity performs important functions, including those which benefit humans, known as </a:t>
            </a:r>
            <a:r>
              <a:rPr lang="en-US" sz="3800" b="1" dirty="0">
                <a:solidFill>
                  <a:srgbClr val="C00000"/>
                </a:solidFill>
                <a:latin typeface="+mn-lt"/>
              </a:rPr>
              <a:t>ecosystem services</a:t>
            </a:r>
            <a:r>
              <a:rPr lang="en-US" sz="3800" dirty="0">
                <a:latin typeface="+mn-lt"/>
              </a:rPr>
              <a:t>.</a:t>
            </a:r>
          </a:p>
        </p:txBody>
      </p:sp>
      <p:sp>
        <p:nvSpPr>
          <p:cNvPr id="8" name="TextBox 7">
            <a:extLst>
              <a:ext uri="{FF2B5EF4-FFF2-40B4-BE49-F238E27FC236}">
                <a16:creationId xmlns:a16="http://schemas.microsoft.com/office/drawing/2014/main" id="{20058102-5508-BC0B-0ABB-2CB41D2DBBB7}"/>
              </a:ext>
            </a:extLst>
          </p:cNvPr>
          <p:cNvSpPr txBox="1"/>
          <p:nvPr/>
        </p:nvSpPr>
        <p:spPr>
          <a:xfrm>
            <a:off x="6847298" y="4085308"/>
            <a:ext cx="322800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supporting services</a:t>
            </a:r>
            <a:endParaRPr lang="en-US" sz="28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CCF5EDAA-8CA9-1E52-379A-270544EF04BE}"/>
              </a:ext>
            </a:extLst>
          </p:cNvPr>
          <p:cNvSpPr txBox="1"/>
          <p:nvPr/>
        </p:nvSpPr>
        <p:spPr>
          <a:xfrm>
            <a:off x="1699516" y="1351101"/>
            <a:ext cx="3249420"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regulating services</a:t>
            </a:r>
            <a:endParaRPr lang="en-US" sz="28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BF601E17-1E07-B080-66B1-25E1C7430253}"/>
              </a:ext>
            </a:extLst>
          </p:cNvPr>
          <p:cNvSpPr txBox="1"/>
          <p:nvPr/>
        </p:nvSpPr>
        <p:spPr>
          <a:xfrm>
            <a:off x="6094579" y="1240840"/>
            <a:ext cx="350637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provisioning services</a:t>
            </a:r>
            <a:endParaRPr lang="en-US" sz="2800"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CC03F156-85FE-E474-F496-3FF9F3507B19}"/>
              </a:ext>
            </a:extLst>
          </p:cNvPr>
          <p:cNvSpPr txBox="1"/>
          <p:nvPr/>
        </p:nvSpPr>
        <p:spPr>
          <a:xfrm>
            <a:off x="1858682" y="4085308"/>
            <a:ext cx="279082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cultural services </a:t>
            </a:r>
            <a:endParaRPr lang="en-US" sz="2800" dirty="0">
              <a:latin typeface="Calibri" panose="020F0502020204030204" pitchFamily="34" charset="0"/>
              <a:cs typeface="Calibri" panose="020F0502020204030204" pitchFamily="34" charset="0"/>
            </a:endParaRPr>
          </a:p>
        </p:txBody>
      </p:sp>
      <p:cxnSp>
        <p:nvCxnSpPr>
          <p:cNvPr id="16" name="Straight Connector 15">
            <a:extLst>
              <a:ext uri="{FF2B5EF4-FFF2-40B4-BE49-F238E27FC236}">
                <a16:creationId xmlns:a16="http://schemas.microsoft.com/office/drawing/2014/main" id="{0C330244-3C5D-6235-58CF-EDD4839044E7}"/>
              </a:ext>
            </a:extLst>
          </p:cNvPr>
          <p:cNvCxnSpPr/>
          <p:nvPr/>
        </p:nvCxnSpPr>
        <p:spPr>
          <a:xfrm>
            <a:off x="6095999" y="1623995"/>
            <a:ext cx="0" cy="489110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AC5E72E-A577-9B35-B315-0D5A88B1C32A}"/>
              </a:ext>
            </a:extLst>
          </p:cNvPr>
          <p:cNvCxnSpPr>
            <a:cxnSpLocks/>
          </p:cNvCxnSpPr>
          <p:nvPr/>
        </p:nvCxnSpPr>
        <p:spPr>
          <a:xfrm>
            <a:off x="1699516" y="3879295"/>
            <a:ext cx="90297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70B67441-E031-3984-CDF1-0D4C5A138CDE}"/>
              </a:ext>
            </a:extLst>
          </p:cNvPr>
          <p:cNvSpPr>
            <a:spLocks noGrp="1"/>
          </p:cNvSpPr>
          <p:nvPr>
            <p:ph idx="1"/>
          </p:nvPr>
        </p:nvSpPr>
        <p:spPr>
          <a:xfrm>
            <a:off x="1549903" y="2003032"/>
            <a:ext cx="4110729" cy="1603369"/>
          </a:xfrm>
        </p:spPr>
        <p:txBody>
          <a:bodyPr>
            <a:normAutofit/>
          </a:bodyPr>
          <a:lstStyle/>
          <a:p>
            <a:r>
              <a:rPr lang="en-US" sz="1800" dirty="0"/>
              <a:t>water and air purification</a:t>
            </a:r>
          </a:p>
          <a:p>
            <a:r>
              <a:rPr lang="en-US" sz="1800" dirty="0"/>
              <a:t>carbon sequestration</a:t>
            </a:r>
          </a:p>
          <a:p>
            <a:r>
              <a:rPr lang="en-US" sz="1800" dirty="0"/>
              <a:t>pollination</a:t>
            </a:r>
          </a:p>
          <a:p>
            <a:r>
              <a:rPr lang="en-US" sz="1800" dirty="0"/>
              <a:t>pest (and sometimes disease) control</a:t>
            </a:r>
          </a:p>
        </p:txBody>
      </p:sp>
      <p:sp>
        <p:nvSpPr>
          <p:cNvPr id="23" name="Content Placeholder 2">
            <a:extLst>
              <a:ext uri="{FF2B5EF4-FFF2-40B4-BE49-F238E27FC236}">
                <a16:creationId xmlns:a16="http://schemas.microsoft.com/office/drawing/2014/main" id="{5844C7FF-DEEF-1FEE-1158-3D5EFB05E53C}"/>
              </a:ext>
            </a:extLst>
          </p:cNvPr>
          <p:cNvSpPr txBox="1">
            <a:spLocks/>
          </p:cNvSpPr>
          <p:nvPr/>
        </p:nvSpPr>
        <p:spPr>
          <a:xfrm>
            <a:off x="6377601" y="1971352"/>
            <a:ext cx="4838085" cy="16033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food (fish, game)</a:t>
            </a:r>
          </a:p>
          <a:p>
            <a:r>
              <a:rPr lang="en-US" sz="1800" dirty="0"/>
              <a:t>raw materials (lumber, skins, organic matter)</a:t>
            </a:r>
          </a:p>
          <a:p>
            <a:r>
              <a:rPr lang="en-US" sz="1800" dirty="0"/>
              <a:t>medicinal resources</a:t>
            </a:r>
          </a:p>
          <a:p>
            <a:r>
              <a:rPr lang="en-US" sz="1800" dirty="0"/>
              <a:t>ornamental resources</a:t>
            </a:r>
          </a:p>
        </p:txBody>
      </p:sp>
      <p:sp>
        <p:nvSpPr>
          <p:cNvPr id="24" name="Content Placeholder 2">
            <a:extLst>
              <a:ext uri="{FF2B5EF4-FFF2-40B4-BE49-F238E27FC236}">
                <a16:creationId xmlns:a16="http://schemas.microsoft.com/office/drawing/2014/main" id="{A2AE1344-AED5-C608-3D97-2BA93851512F}"/>
              </a:ext>
            </a:extLst>
          </p:cNvPr>
          <p:cNvSpPr txBox="1">
            <a:spLocks/>
          </p:cNvSpPr>
          <p:nvPr/>
        </p:nvSpPr>
        <p:spPr>
          <a:xfrm>
            <a:off x="1549903" y="4581414"/>
            <a:ext cx="4110729" cy="16033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ecotourism</a:t>
            </a:r>
          </a:p>
          <a:p>
            <a:r>
              <a:rPr lang="en-US" sz="1800" dirty="0"/>
              <a:t>therapeutic services</a:t>
            </a:r>
          </a:p>
          <a:p>
            <a:r>
              <a:rPr lang="en-US" sz="1800" dirty="0"/>
              <a:t>historical and cultural values</a:t>
            </a:r>
          </a:p>
        </p:txBody>
      </p:sp>
      <p:sp>
        <p:nvSpPr>
          <p:cNvPr id="25" name="Content Placeholder 2">
            <a:extLst>
              <a:ext uri="{FF2B5EF4-FFF2-40B4-BE49-F238E27FC236}">
                <a16:creationId xmlns:a16="http://schemas.microsoft.com/office/drawing/2014/main" id="{8668D534-78D3-BB96-CB6F-2A5D4E285B51}"/>
              </a:ext>
            </a:extLst>
          </p:cNvPr>
          <p:cNvSpPr txBox="1">
            <a:spLocks/>
          </p:cNvSpPr>
          <p:nvPr/>
        </p:nvSpPr>
        <p:spPr>
          <a:xfrm>
            <a:off x="6405936" y="4684592"/>
            <a:ext cx="4110729" cy="16033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nutrient cycling </a:t>
            </a:r>
          </a:p>
          <a:p>
            <a:r>
              <a:rPr lang="en-US" sz="1800" dirty="0"/>
              <a:t>primary productivity</a:t>
            </a:r>
          </a:p>
          <a:p>
            <a:r>
              <a:rPr lang="en-US" sz="1800" dirty="0"/>
              <a:t>habitat provisioning</a:t>
            </a:r>
          </a:p>
        </p:txBody>
      </p:sp>
      <p:pic>
        <p:nvPicPr>
          <p:cNvPr id="57346" name="Picture 2">
            <a:extLst>
              <a:ext uri="{FF2B5EF4-FFF2-40B4-BE49-F238E27FC236}">
                <a16:creationId xmlns:a16="http://schemas.microsoft.com/office/drawing/2014/main" id="{78D6AEAB-A69D-616C-9346-57BD0CDDB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85" y="1308570"/>
            <a:ext cx="1465447" cy="13255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7348" name="Picture 4" descr="FISHERIES">
            <a:extLst>
              <a:ext uri="{FF2B5EF4-FFF2-40B4-BE49-F238E27FC236}">
                <a16:creationId xmlns:a16="http://schemas.microsoft.com/office/drawing/2014/main" id="{A1049794-8BFA-A3C0-23EC-37645FD665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1642" y="1099431"/>
            <a:ext cx="2592466" cy="132925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7352" name="Picture 8" descr="What Exactly Is Ecotourism? - WorldAtlas">
            <a:extLst>
              <a:ext uri="{FF2B5EF4-FFF2-40B4-BE49-F238E27FC236}">
                <a16:creationId xmlns:a16="http://schemas.microsoft.com/office/drawing/2014/main" id="{0F92F673-9424-6815-6631-8B9F329BA1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67" y="5646229"/>
            <a:ext cx="1894397" cy="117069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7354" name="Picture 10" descr="Chemical Cycling or Nutrient Cycling">
            <a:extLst>
              <a:ext uri="{FF2B5EF4-FFF2-40B4-BE49-F238E27FC236}">
                <a16:creationId xmlns:a16="http://schemas.microsoft.com/office/drawing/2014/main" id="{55974037-0A28-F038-7A9B-E16E29DB1F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1729" y="4524352"/>
            <a:ext cx="2396515" cy="23059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0199D01-A864-EA98-2503-253062C7C88C}"/>
              </a:ext>
            </a:extLst>
          </p:cNvPr>
          <p:cNvSpPr/>
          <p:nvPr/>
        </p:nvSpPr>
        <p:spPr>
          <a:xfrm>
            <a:off x="1372342" y="4587451"/>
            <a:ext cx="3132078" cy="1058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E031E4E-F8C2-9088-7FE4-51649642BC62}"/>
              </a:ext>
            </a:extLst>
          </p:cNvPr>
          <p:cNvSpPr/>
          <p:nvPr/>
        </p:nvSpPr>
        <p:spPr>
          <a:xfrm>
            <a:off x="6281728" y="4771243"/>
            <a:ext cx="3132078" cy="1058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05924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838199" y="25538"/>
            <a:ext cx="10515600" cy="1325563"/>
          </a:xfrm>
        </p:spPr>
        <p:txBody>
          <a:bodyPr>
            <a:normAutofit fontScale="90000"/>
          </a:bodyPr>
          <a:lstStyle/>
          <a:p>
            <a:pPr algn="ctr"/>
            <a:r>
              <a:rPr lang="en-US" sz="3800" dirty="0">
                <a:latin typeface="+mn-lt"/>
              </a:rPr>
              <a:t>Biodiversity performs important functions, including those which benefit humans, known as </a:t>
            </a:r>
            <a:r>
              <a:rPr lang="en-US" sz="3800" b="1" dirty="0">
                <a:solidFill>
                  <a:srgbClr val="C00000"/>
                </a:solidFill>
                <a:latin typeface="+mn-lt"/>
              </a:rPr>
              <a:t>ecosystem services</a:t>
            </a:r>
            <a:r>
              <a:rPr lang="en-US" sz="3800" dirty="0">
                <a:latin typeface="+mn-lt"/>
              </a:rPr>
              <a:t>.</a:t>
            </a:r>
          </a:p>
        </p:txBody>
      </p:sp>
      <p:sp>
        <p:nvSpPr>
          <p:cNvPr id="8" name="TextBox 7">
            <a:extLst>
              <a:ext uri="{FF2B5EF4-FFF2-40B4-BE49-F238E27FC236}">
                <a16:creationId xmlns:a16="http://schemas.microsoft.com/office/drawing/2014/main" id="{20058102-5508-BC0B-0ABB-2CB41D2DBBB7}"/>
              </a:ext>
            </a:extLst>
          </p:cNvPr>
          <p:cNvSpPr txBox="1"/>
          <p:nvPr/>
        </p:nvSpPr>
        <p:spPr>
          <a:xfrm>
            <a:off x="6847298" y="4085308"/>
            <a:ext cx="322800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supporting services</a:t>
            </a:r>
            <a:endParaRPr lang="en-US" sz="28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CCF5EDAA-8CA9-1E52-379A-270544EF04BE}"/>
              </a:ext>
            </a:extLst>
          </p:cNvPr>
          <p:cNvSpPr txBox="1"/>
          <p:nvPr/>
        </p:nvSpPr>
        <p:spPr>
          <a:xfrm>
            <a:off x="1699516" y="1351101"/>
            <a:ext cx="3249420"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regulating services</a:t>
            </a:r>
            <a:endParaRPr lang="en-US" sz="28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BF601E17-1E07-B080-66B1-25E1C7430253}"/>
              </a:ext>
            </a:extLst>
          </p:cNvPr>
          <p:cNvSpPr txBox="1"/>
          <p:nvPr/>
        </p:nvSpPr>
        <p:spPr>
          <a:xfrm>
            <a:off x="6094579" y="1240840"/>
            <a:ext cx="350637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provisioning services</a:t>
            </a:r>
            <a:endParaRPr lang="en-US" sz="2800"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CC03F156-85FE-E474-F496-3FF9F3507B19}"/>
              </a:ext>
            </a:extLst>
          </p:cNvPr>
          <p:cNvSpPr txBox="1"/>
          <p:nvPr/>
        </p:nvSpPr>
        <p:spPr>
          <a:xfrm>
            <a:off x="1858682" y="4085308"/>
            <a:ext cx="279082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cultural services </a:t>
            </a:r>
            <a:endParaRPr lang="en-US" sz="2800" dirty="0">
              <a:latin typeface="Calibri" panose="020F0502020204030204" pitchFamily="34" charset="0"/>
              <a:cs typeface="Calibri" panose="020F0502020204030204" pitchFamily="34" charset="0"/>
            </a:endParaRPr>
          </a:p>
        </p:txBody>
      </p:sp>
      <p:cxnSp>
        <p:nvCxnSpPr>
          <p:cNvPr id="16" name="Straight Connector 15">
            <a:extLst>
              <a:ext uri="{FF2B5EF4-FFF2-40B4-BE49-F238E27FC236}">
                <a16:creationId xmlns:a16="http://schemas.microsoft.com/office/drawing/2014/main" id="{0C330244-3C5D-6235-58CF-EDD4839044E7}"/>
              </a:ext>
            </a:extLst>
          </p:cNvPr>
          <p:cNvCxnSpPr/>
          <p:nvPr/>
        </p:nvCxnSpPr>
        <p:spPr>
          <a:xfrm>
            <a:off x="6095999" y="1623995"/>
            <a:ext cx="0" cy="489110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AC5E72E-A577-9B35-B315-0D5A88B1C32A}"/>
              </a:ext>
            </a:extLst>
          </p:cNvPr>
          <p:cNvCxnSpPr>
            <a:cxnSpLocks/>
          </p:cNvCxnSpPr>
          <p:nvPr/>
        </p:nvCxnSpPr>
        <p:spPr>
          <a:xfrm>
            <a:off x="1699516" y="3879295"/>
            <a:ext cx="90297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70B67441-E031-3984-CDF1-0D4C5A138CDE}"/>
              </a:ext>
            </a:extLst>
          </p:cNvPr>
          <p:cNvSpPr>
            <a:spLocks noGrp="1"/>
          </p:cNvSpPr>
          <p:nvPr>
            <p:ph idx="1"/>
          </p:nvPr>
        </p:nvSpPr>
        <p:spPr>
          <a:xfrm>
            <a:off x="1549903" y="2003032"/>
            <a:ext cx="4110729" cy="1603369"/>
          </a:xfrm>
        </p:spPr>
        <p:txBody>
          <a:bodyPr>
            <a:normAutofit/>
          </a:bodyPr>
          <a:lstStyle/>
          <a:p>
            <a:r>
              <a:rPr lang="en-US" sz="1800" dirty="0"/>
              <a:t>water and air purification</a:t>
            </a:r>
          </a:p>
          <a:p>
            <a:r>
              <a:rPr lang="en-US" sz="1800" dirty="0"/>
              <a:t>carbon sequestration</a:t>
            </a:r>
          </a:p>
          <a:p>
            <a:r>
              <a:rPr lang="en-US" sz="1800" dirty="0"/>
              <a:t>pollination</a:t>
            </a:r>
          </a:p>
          <a:p>
            <a:r>
              <a:rPr lang="en-US" sz="1800" dirty="0"/>
              <a:t>pest (and sometimes disease) control</a:t>
            </a:r>
          </a:p>
        </p:txBody>
      </p:sp>
      <p:sp>
        <p:nvSpPr>
          <p:cNvPr id="23" name="Content Placeholder 2">
            <a:extLst>
              <a:ext uri="{FF2B5EF4-FFF2-40B4-BE49-F238E27FC236}">
                <a16:creationId xmlns:a16="http://schemas.microsoft.com/office/drawing/2014/main" id="{5844C7FF-DEEF-1FEE-1158-3D5EFB05E53C}"/>
              </a:ext>
            </a:extLst>
          </p:cNvPr>
          <p:cNvSpPr txBox="1">
            <a:spLocks/>
          </p:cNvSpPr>
          <p:nvPr/>
        </p:nvSpPr>
        <p:spPr>
          <a:xfrm>
            <a:off x="6377601" y="1971352"/>
            <a:ext cx="4838085" cy="16033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food (fish, game)</a:t>
            </a:r>
          </a:p>
          <a:p>
            <a:r>
              <a:rPr lang="en-US" sz="1800" dirty="0"/>
              <a:t>raw materials (lumber, skins, organic matter)</a:t>
            </a:r>
          </a:p>
          <a:p>
            <a:r>
              <a:rPr lang="en-US" sz="1800" dirty="0"/>
              <a:t>medicinal resources</a:t>
            </a:r>
          </a:p>
          <a:p>
            <a:r>
              <a:rPr lang="en-US" sz="1800" dirty="0"/>
              <a:t>ornamental resources</a:t>
            </a:r>
          </a:p>
        </p:txBody>
      </p:sp>
      <p:sp>
        <p:nvSpPr>
          <p:cNvPr id="24" name="Content Placeholder 2">
            <a:extLst>
              <a:ext uri="{FF2B5EF4-FFF2-40B4-BE49-F238E27FC236}">
                <a16:creationId xmlns:a16="http://schemas.microsoft.com/office/drawing/2014/main" id="{A2AE1344-AED5-C608-3D97-2BA93851512F}"/>
              </a:ext>
            </a:extLst>
          </p:cNvPr>
          <p:cNvSpPr txBox="1">
            <a:spLocks/>
          </p:cNvSpPr>
          <p:nvPr/>
        </p:nvSpPr>
        <p:spPr>
          <a:xfrm>
            <a:off x="1549903" y="4581414"/>
            <a:ext cx="4110729" cy="16033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ecotourism</a:t>
            </a:r>
          </a:p>
          <a:p>
            <a:r>
              <a:rPr lang="en-US" sz="1800" dirty="0"/>
              <a:t>therapeutic services</a:t>
            </a:r>
          </a:p>
          <a:p>
            <a:r>
              <a:rPr lang="en-US" sz="1800" dirty="0"/>
              <a:t>historical and cultural values</a:t>
            </a:r>
          </a:p>
        </p:txBody>
      </p:sp>
      <p:sp>
        <p:nvSpPr>
          <p:cNvPr id="25" name="Content Placeholder 2">
            <a:extLst>
              <a:ext uri="{FF2B5EF4-FFF2-40B4-BE49-F238E27FC236}">
                <a16:creationId xmlns:a16="http://schemas.microsoft.com/office/drawing/2014/main" id="{8668D534-78D3-BB96-CB6F-2A5D4E285B51}"/>
              </a:ext>
            </a:extLst>
          </p:cNvPr>
          <p:cNvSpPr txBox="1">
            <a:spLocks/>
          </p:cNvSpPr>
          <p:nvPr/>
        </p:nvSpPr>
        <p:spPr>
          <a:xfrm>
            <a:off x="6405936" y="4684592"/>
            <a:ext cx="4110729" cy="16033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nutrient cycling </a:t>
            </a:r>
          </a:p>
          <a:p>
            <a:r>
              <a:rPr lang="en-US" sz="1800" dirty="0"/>
              <a:t>primary productivity</a:t>
            </a:r>
          </a:p>
          <a:p>
            <a:r>
              <a:rPr lang="en-US" sz="1800" dirty="0"/>
              <a:t>habitat provisioning</a:t>
            </a:r>
          </a:p>
        </p:txBody>
      </p:sp>
      <p:pic>
        <p:nvPicPr>
          <p:cNvPr id="57346" name="Picture 2">
            <a:extLst>
              <a:ext uri="{FF2B5EF4-FFF2-40B4-BE49-F238E27FC236}">
                <a16:creationId xmlns:a16="http://schemas.microsoft.com/office/drawing/2014/main" id="{78D6AEAB-A69D-616C-9346-57BD0CDDB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85" y="1308570"/>
            <a:ext cx="1465447" cy="13255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7348" name="Picture 4" descr="FISHERIES">
            <a:extLst>
              <a:ext uri="{FF2B5EF4-FFF2-40B4-BE49-F238E27FC236}">
                <a16:creationId xmlns:a16="http://schemas.microsoft.com/office/drawing/2014/main" id="{A1049794-8BFA-A3C0-23EC-37645FD665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1642" y="1099431"/>
            <a:ext cx="2592466" cy="132925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7352" name="Picture 8" descr="What Exactly Is Ecotourism? - WorldAtlas">
            <a:extLst>
              <a:ext uri="{FF2B5EF4-FFF2-40B4-BE49-F238E27FC236}">
                <a16:creationId xmlns:a16="http://schemas.microsoft.com/office/drawing/2014/main" id="{0F92F673-9424-6815-6631-8B9F329BA1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67" y="5646229"/>
            <a:ext cx="1894397" cy="117069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7354" name="Picture 10" descr="Chemical Cycling or Nutrient Cycling">
            <a:extLst>
              <a:ext uri="{FF2B5EF4-FFF2-40B4-BE49-F238E27FC236}">
                <a16:creationId xmlns:a16="http://schemas.microsoft.com/office/drawing/2014/main" id="{55974037-0A28-F038-7A9B-E16E29DB1F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1729" y="4524352"/>
            <a:ext cx="2396515" cy="23059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E031E4E-F8C2-9088-7FE4-51649642BC62}"/>
              </a:ext>
            </a:extLst>
          </p:cNvPr>
          <p:cNvSpPr/>
          <p:nvPr/>
        </p:nvSpPr>
        <p:spPr>
          <a:xfrm>
            <a:off x="6281728" y="4771243"/>
            <a:ext cx="3132078" cy="1058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73136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838199" y="25538"/>
            <a:ext cx="10515600" cy="1325563"/>
          </a:xfrm>
        </p:spPr>
        <p:txBody>
          <a:bodyPr>
            <a:normAutofit fontScale="90000"/>
          </a:bodyPr>
          <a:lstStyle/>
          <a:p>
            <a:pPr algn="ctr"/>
            <a:r>
              <a:rPr lang="en-US" sz="3800" dirty="0">
                <a:latin typeface="+mn-lt"/>
              </a:rPr>
              <a:t>Biodiversity performs important functions, including those which benefit humans, known as </a:t>
            </a:r>
            <a:r>
              <a:rPr lang="en-US" sz="3800" b="1" dirty="0">
                <a:solidFill>
                  <a:srgbClr val="C00000"/>
                </a:solidFill>
                <a:latin typeface="+mn-lt"/>
              </a:rPr>
              <a:t>ecosystem services</a:t>
            </a:r>
            <a:r>
              <a:rPr lang="en-US" sz="3800" dirty="0">
                <a:latin typeface="+mn-lt"/>
              </a:rPr>
              <a:t>.</a:t>
            </a:r>
          </a:p>
        </p:txBody>
      </p:sp>
      <p:sp>
        <p:nvSpPr>
          <p:cNvPr id="8" name="TextBox 7">
            <a:extLst>
              <a:ext uri="{FF2B5EF4-FFF2-40B4-BE49-F238E27FC236}">
                <a16:creationId xmlns:a16="http://schemas.microsoft.com/office/drawing/2014/main" id="{20058102-5508-BC0B-0ABB-2CB41D2DBBB7}"/>
              </a:ext>
            </a:extLst>
          </p:cNvPr>
          <p:cNvSpPr txBox="1"/>
          <p:nvPr/>
        </p:nvSpPr>
        <p:spPr>
          <a:xfrm>
            <a:off x="6847298" y="4085308"/>
            <a:ext cx="322800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supporting services</a:t>
            </a:r>
            <a:endParaRPr lang="en-US" sz="28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CCF5EDAA-8CA9-1E52-379A-270544EF04BE}"/>
              </a:ext>
            </a:extLst>
          </p:cNvPr>
          <p:cNvSpPr txBox="1"/>
          <p:nvPr/>
        </p:nvSpPr>
        <p:spPr>
          <a:xfrm>
            <a:off x="1699516" y="1351101"/>
            <a:ext cx="3249420"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regulating services</a:t>
            </a:r>
            <a:endParaRPr lang="en-US" sz="28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BF601E17-1E07-B080-66B1-25E1C7430253}"/>
              </a:ext>
            </a:extLst>
          </p:cNvPr>
          <p:cNvSpPr txBox="1"/>
          <p:nvPr/>
        </p:nvSpPr>
        <p:spPr>
          <a:xfrm>
            <a:off x="6094579" y="1240840"/>
            <a:ext cx="350637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provisioning services</a:t>
            </a:r>
            <a:endParaRPr lang="en-US" sz="2800"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CC03F156-85FE-E474-F496-3FF9F3507B19}"/>
              </a:ext>
            </a:extLst>
          </p:cNvPr>
          <p:cNvSpPr txBox="1"/>
          <p:nvPr/>
        </p:nvSpPr>
        <p:spPr>
          <a:xfrm>
            <a:off x="1858682" y="4085308"/>
            <a:ext cx="2790826" cy="523220"/>
          </a:xfrm>
          <a:prstGeom prst="rect">
            <a:avLst/>
          </a:prstGeom>
          <a:noFill/>
        </p:spPr>
        <p:txBody>
          <a:bodyPr wrap="square">
            <a:spAutoFit/>
          </a:bodyPr>
          <a:lstStyle/>
          <a:p>
            <a:pPr algn="ctr"/>
            <a:r>
              <a:rPr lang="en-US" sz="2800" b="0" i="0" dirty="0">
                <a:solidFill>
                  <a:srgbClr val="202122"/>
                </a:solidFill>
                <a:effectLst/>
                <a:latin typeface="Calibri" panose="020F0502020204030204" pitchFamily="34" charset="0"/>
                <a:cs typeface="Calibri" panose="020F0502020204030204" pitchFamily="34" charset="0"/>
              </a:rPr>
              <a:t>cultural services </a:t>
            </a:r>
            <a:endParaRPr lang="en-US" sz="2800" dirty="0">
              <a:latin typeface="Calibri" panose="020F0502020204030204" pitchFamily="34" charset="0"/>
              <a:cs typeface="Calibri" panose="020F0502020204030204" pitchFamily="34" charset="0"/>
            </a:endParaRPr>
          </a:p>
        </p:txBody>
      </p:sp>
      <p:cxnSp>
        <p:nvCxnSpPr>
          <p:cNvPr id="16" name="Straight Connector 15">
            <a:extLst>
              <a:ext uri="{FF2B5EF4-FFF2-40B4-BE49-F238E27FC236}">
                <a16:creationId xmlns:a16="http://schemas.microsoft.com/office/drawing/2014/main" id="{0C330244-3C5D-6235-58CF-EDD4839044E7}"/>
              </a:ext>
            </a:extLst>
          </p:cNvPr>
          <p:cNvCxnSpPr/>
          <p:nvPr/>
        </p:nvCxnSpPr>
        <p:spPr>
          <a:xfrm>
            <a:off x="6095999" y="1623995"/>
            <a:ext cx="0" cy="489110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AC5E72E-A577-9B35-B315-0D5A88B1C32A}"/>
              </a:ext>
            </a:extLst>
          </p:cNvPr>
          <p:cNvCxnSpPr>
            <a:cxnSpLocks/>
          </p:cNvCxnSpPr>
          <p:nvPr/>
        </p:nvCxnSpPr>
        <p:spPr>
          <a:xfrm>
            <a:off x="1699516" y="3879295"/>
            <a:ext cx="90297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70B67441-E031-3984-CDF1-0D4C5A138CDE}"/>
              </a:ext>
            </a:extLst>
          </p:cNvPr>
          <p:cNvSpPr>
            <a:spLocks noGrp="1"/>
          </p:cNvSpPr>
          <p:nvPr>
            <p:ph idx="1"/>
          </p:nvPr>
        </p:nvSpPr>
        <p:spPr>
          <a:xfrm>
            <a:off x="1549903" y="2003032"/>
            <a:ext cx="4110729" cy="1603369"/>
          </a:xfrm>
        </p:spPr>
        <p:txBody>
          <a:bodyPr>
            <a:normAutofit/>
          </a:bodyPr>
          <a:lstStyle/>
          <a:p>
            <a:r>
              <a:rPr lang="en-US" sz="1800" dirty="0"/>
              <a:t>water and air purification</a:t>
            </a:r>
          </a:p>
          <a:p>
            <a:r>
              <a:rPr lang="en-US" sz="1800" dirty="0"/>
              <a:t>carbon sequestration</a:t>
            </a:r>
          </a:p>
          <a:p>
            <a:r>
              <a:rPr lang="en-US" sz="1800" dirty="0"/>
              <a:t>pollination</a:t>
            </a:r>
          </a:p>
          <a:p>
            <a:r>
              <a:rPr lang="en-US" sz="1800" dirty="0"/>
              <a:t>pest (and sometimes disease) control</a:t>
            </a:r>
          </a:p>
        </p:txBody>
      </p:sp>
      <p:sp>
        <p:nvSpPr>
          <p:cNvPr id="23" name="Content Placeholder 2">
            <a:extLst>
              <a:ext uri="{FF2B5EF4-FFF2-40B4-BE49-F238E27FC236}">
                <a16:creationId xmlns:a16="http://schemas.microsoft.com/office/drawing/2014/main" id="{5844C7FF-DEEF-1FEE-1158-3D5EFB05E53C}"/>
              </a:ext>
            </a:extLst>
          </p:cNvPr>
          <p:cNvSpPr txBox="1">
            <a:spLocks/>
          </p:cNvSpPr>
          <p:nvPr/>
        </p:nvSpPr>
        <p:spPr>
          <a:xfrm>
            <a:off x="6377601" y="1971352"/>
            <a:ext cx="4838085" cy="16033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food (fish, game)</a:t>
            </a:r>
          </a:p>
          <a:p>
            <a:r>
              <a:rPr lang="en-US" sz="1800" dirty="0"/>
              <a:t>raw materials (lumber, skins, organic matter)</a:t>
            </a:r>
          </a:p>
          <a:p>
            <a:r>
              <a:rPr lang="en-US" sz="1800" dirty="0"/>
              <a:t>medicinal resources</a:t>
            </a:r>
          </a:p>
          <a:p>
            <a:r>
              <a:rPr lang="en-US" sz="1800" dirty="0"/>
              <a:t>ornamental resources</a:t>
            </a:r>
          </a:p>
        </p:txBody>
      </p:sp>
      <p:sp>
        <p:nvSpPr>
          <p:cNvPr id="24" name="Content Placeholder 2">
            <a:extLst>
              <a:ext uri="{FF2B5EF4-FFF2-40B4-BE49-F238E27FC236}">
                <a16:creationId xmlns:a16="http://schemas.microsoft.com/office/drawing/2014/main" id="{A2AE1344-AED5-C608-3D97-2BA93851512F}"/>
              </a:ext>
            </a:extLst>
          </p:cNvPr>
          <p:cNvSpPr txBox="1">
            <a:spLocks/>
          </p:cNvSpPr>
          <p:nvPr/>
        </p:nvSpPr>
        <p:spPr>
          <a:xfrm>
            <a:off x="1549903" y="4581414"/>
            <a:ext cx="4110729" cy="16033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ecotourism</a:t>
            </a:r>
          </a:p>
          <a:p>
            <a:r>
              <a:rPr lang="en-US" sz="1800" dirty="0"/>
              <a:t>therapeutic services</a:t>
            </a:r>
          </a:p>
          <a:p>
            <a:r>
              <a:rPr lang="en-US" sz="1800" dirty="0"/>
              <a:t>historical and cultural values</a:t>
            </a:r>
          </a:p>
        </p:txBody>
      </p:sp>
      <p:sp>
        <p:nvSpPr>
          <p:cNvPr id="25" name="Content Placeholder 2">
            <a:extLst>
              <a:ext uri="{FF2B5EF4-FFF2-40B4-BE49-F238E27FC236}">
                <a16:creationId xmlns:a16="http://schemas.microsoft.com/office/drawing/2014/main" id="{8668D534-78D3-BB96-CB6F-2A5D4E285B51}"/>
              </a:ext>
            </a:extLst>
          </p:cNvPr>
          <p:cNvSpPr txBox="1">
            <a:spLocks/>
          </p:cNvSpPr>
          <p:nvPr/>
        </p:nvSpPr>
        <p:spPr>
          <a:xfrm>
            <a:off x="6405936" y="4684592"/>
            <a:ext cx="4110729" cy="16033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nutrient cycling </a:t>
            </a:r>
          </a:p>
          <a:p>
            <a:r>
              <a:rPr lang="en-US" sz="1800" dirty="0"/>
              <a:t>primary productivity</a:t>
            </a:r>
          </a:p>
          <a:p>
            <a:r>
              <a:rPr lang="en-US" sz="1800" dirty="0"/>
              <a:t>habitat provisioning</a:t>
            </a:r>
          </a:p>
        </p:txBody>
      </p:sp>
      <p:pic>
        <p:nvPicPr>
          <p:cNvPr id="57346" name="Picture 2">
            <a:extLst>
              <a:ext uri="{FF2B5EF4-FFF2-40B4-BE49-F238E27FC236}">
                <a16:creationId xmlns:a16="http://schemas.microsoft.com/office/drawing/2014/main" id="{78D6AEAB-A69D-616C-9346-57BD0CDDB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85" y="1308570"/>
            <a:ext cx="1465447" cy="13255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7348" name="Picture 4" descr="FISHERIES">
            <a:extLst>
              <a:ext uri="{FF2B5EF4-FFF2-40B4-BE49-F238E27FC236}">
                <a16:creationId xmlns:a16="http://schemas.microsoft.com/office/drawing/2014/main" id="{A1049794-8BFA-A3C0-23EC-37645FD665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1642" y="1099431"/>
            <a:ext cx="2592466" cy="132925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7352" name="Picture 8" descr="What Exactly Is Ecotourism? - WorldAtlas">
            <a:extLst>
              <a:ext uri="{FF2B5EF4-FFF2-40B4-BE49-F238E27FC236}">
                <a16:creationId xmlns:a16="http://schemas.microsoft.com/office/drawing/2014/main" id="{0F92F673-9424-6815-6631-8B9F329BA1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67" y="5646229"/>
            <a:ext cx="1894397" cy="117069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7354" name="Picture 10" descr="Chemical Cycling or Nutrient Cycling">
            <a:extLst>
              <a:ext uri="{FF2B5EF4-FFF2-40B4-BE49-F238E27FC236}">
                <a16:creationId xmlns:a16="http://schemas.microsoft.com/office/drawing/2014/main" id="{55974037-0A28-F038-7A9B-E16E29DB1F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1729" y="4524352"/>
            <a:ext cx="2396515" cy="23059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97470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1009649" y="0"/>
            <a:ext cx="10515600" cy="1325563"/>
          </a:xfrm>
        </p:spPr>
        <p:txBody>
          <a:bodyPr>
            <a:normAutofit fontScale="90000"/>
          </a:bodyPr>
          <a:lstStyle/>
          <a:p>
            <a:pPr algn="ctr"/>
            <a:r>
              <a:rPr lang="en-US" sz="3800" dirty="0">
                <a:latin typeface="+mn-lt"/>
              </a:rPr>
              <a:t>The </a:t>
            </a:r>
            <a:r>
              <a:rPr lang="en-US" sz="3800" b="1" dirty="0">
                <a:solidFill>
                  <a:srgbClr val="C00000"/>
                </a:solidFill>
                <a:latin typeface="+mn-lt"/>
              </a:rPr>
              <a:t>Natural Capital Project </a:t>
            </a:r>
            <a:r>
              <a:rPr lang="en-US" sz="3800" dirty="0">
                <a:latin typeface="+mn-lt"/>
              </a:rPr>
              <a:t>seeks to value the economic benefits of ecosystem services for humans.</a:t>
            </a:r>
          </a:p>
        </p:txBody>
      </p:sp>
      <p:pic>
        <p:nvPicPr>
          <p:cNvPr id="56322" name="Picture 2" descr="The Natural Capital Project · GitHub">
            <a:extLst>
              <a:ext uri="{FF2B5EF4-FFF2-40B4-BE49-F238E27FC236}">
                <a16:creationId xmlns:a16="http://schemas.microsoft.com/office/drawing/2014/main" id="{E618DB56-EB68-E464-0C0B-5928092E2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74" y="5275125"/>
            <a:ext cx="1441450" cy="1441450"/>
          </a:xfrm>
          <a:prstGeom prst="rect">
            <a:avLst/>
          </a:prstGeom>
          <a:noFill/>
          <a:extLst>
            <a:ext uri="{909E8E84-426E-40DD-AFC4-6F175D3DCCD1}">
              <a14:hiddenFill xmlns:a14="http://schemas.microsoft.com/office/drawing/2010/main">
                <a:solidFill>
                  <a:srgbClr val="FFFFFF"/>
                </a:solidFill>
              </a14:hiddenFill>
            </a:ext>
          </a:extLst>
        </p:spPr>
      </p:pic>
      <p:pic>
        <p:nvPicPr>
          <p:cNvPr id="56324" name="Picture 4" descr="Stanford Woods Institute for the Environment |">
            <a:extLst>
              <a:ext uri="{FF2B5EF4-FFF2-40B4-BE49-F238E27FC236}">
                <a16:creationId xmlns:a16="http://schemas.microsoft.com/office/drawing/2014/main" id="{00B82747-0F38-D648-7E59-BF279A2889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1788" y="5673179"/>
            <a:ext cx="3781989" cy="706846"/>
          </a:xfrm>
          <a:prstGeom prst="rect">
            <a:avLst/>
          </a:prstGeom>
          <a:noFill/>
          <a:extLst>
            <a:ext uri="{909E8E84-426E-40DD-AFC4-6F175D3DCCD1}">
              <a14:hiddenFill xmlns:a14="http://schemas.microsoft.com/office/drawing/2010/main">
                <a:solidFill>
                  <a:srgbClr val="FFFFFF"/>
                </a:solidFill>
              </a14:hiddenFill>
            </a:ext>
          </a:extLst>
        </p:spPr>
      </p:pic>
      <p:pic>
        <p:nvPicPr>
          <p:cNvPr id="56326" name="Picture 6" descr="The Nature Conservancy: A World Where People &amp; Nature Thrive">
            <a:extLst>
              <a:ext uri="{FF2B5EF4-FFF2-40B4-BE49-F238E27FC236}">
                <a16:creationId xmlns:a16="http://schemas.microsoft.com/office/drawing/2014/main" id="{787B3FCA-4987-A16D-9CE1-F7ABDFE25B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2838" y="5673179"/>
            <a:ext cx="2647950" cy="768350"/>
          </a:xfrm>
          <a:prstGeom prst="rect">
            <a:avLst/>
          </a:prstGeom>
          <a:noFill/>
          <a:extLst>
            <a:ext uri="{909E8E84-426E-40DD-AFC4-6F175D3DCCD1}">
              <a14:hiddenFill xmlns:a14="http://schemas.microsoft.com/office/drawing/2010/main">
                <a:solidFill>
                  <a:srgbClr val="FFFFFF"/>
                </a:solidFill>
              </a14:hiddenFill>
            </a:ext>
          </a:extLst>
        </p:spPr>
      </p:pic>
      <p:pic>
        <p:nvPicPr>
          <p:cNvPr id="56328" name="Picture 8" descr="Institute on the Environment | Discovering Solutions the World's  Environmental Challenges">
            <a:extLst>
              <a:ext uri="{FF2B5EF4-FFF2-40B4-BE49-F238E27FC236}">
                <a16:creationId xmlns:a16="http://schemas.microsoft.com/office/drawing/2014/main" id="{7C516CF4-E3FE-B7FA-2442-FFFD533187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91538" y="5418714"/>
            <a:ext cx="2098674" cy="1154271"/>
          </a:xfrm>
          <a:prstGeom prst="rect">
            <a:avLst/>
          </a:prstGeom>
          <a:noFill/>
          <a:extLst>
            <a:ext uri="{909E8E84-426E-40DD-AFC4-6F175D3DCCD1}">
              <a14:hiddenFill xmlns:a14="http://schemas.microsoft.com/office/drawing/2010/main">
                <a:solidFill>
                  <a:srgbClr val="FFFFFF"/>
                </a:solidFill>
              </a14:hiddenFill>
            </a:ext>
          </a:extLst>
        </p:spPr>
      </p:pic>
      <p:pic>
        <p:nvPicPr>
          <p:cNvPr id="56330" name="Picture 10" descr="World Wide Fund for Nature - Wikipedia">
            <a:extLst>
              <a:ext uri="{FF2B5EF4-FFF2-40B4-BE49-F238E27FC236}">
                <a16:creationId xmlns:a16="http://schemas.microsoft.com/office/drawing/2014/main" id="{C1D19B56-8EE5-A8BB-9F97-86DD99505E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20962" y="4933812"/>
            <a:ext cx="1185646" cy="1759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69415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1009649" y="0"/>
            <a:ext cx="10515600" cy="1325563"/>
          </a:xfrm>
        </p:spPr>
        <p:txBody>
          <a:bodyPr>
            <a:normAutofit fontScale="90000"/>
          </a:bodyPr>
          <a:lstStyle/>
          <a:p>
            <a:pPr algn="ctr"/>
            <a:r>
              <a:rPr lang="en-US" sz="3800" dirty="0">
                <a:latin typeface="+mn-lt"/>
              </a:rPr>
              <a:t>The </a:t>
            </a:r>
            <a:r>
              <a:rPr lang="en-US" sz="3800" b="1" dirty="0">
                <a:solidFill>
                  <a:srgbClr val="C00000"/>
                </a:solidFill>
                <a:latin typeface="+mn-lt"/>
              </a:rPr>
              <a:t>Natural Capital Project </a:t>
            </a:r>
            <a:r>
              <a:rPr lang="en-US" sz="3800" dirty="0">
                <a:latin typeface="+mn-lt"/>
              </a:rPr>
              <a:t>seeks to value the economic benefits of ecosystem services for humans.</a:t>
            </a:r>
          </a:p>
        </p:txBody>
      </p:sp>
      <p:pic>
        <p:nvPicPr>
          <p:cNvPr id="56322" name="Picture 2" descr="The Natural Capital Project · GitHub">
            <a:extLst>
              <a:ext uri="{FF2B5EF4-FFF2-40B4-BE49-F238E27FC236}">
                <a16:creationId xmlns:a16="http://schemas.microsoft.com/office/drawing/2014/main" id="{E618DB56-EB68-E464-0C0B-5928092E2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74" y="5275125"/>
            <a:ext cx="1441450" cy="1441450"/>
          </a:xfrm>
          <a:prstGeom prst="rect">
            <a:avLst/>
          </a:prstGeom>
          <a:noFill/>
          <a:extLst>
            <a:ext uri="{909E8E84-426E-40DD-AFC4-6F175D3DCCD1}">
              <a14:hiddenFill xmlns:a14="http://schemas.microsoft.com/office/drawing/2010/main">
                <a:solidFill>
                  <a:srgbClr val="FFFFFF"/>
                </a:solidFill>
              </a14:hiddenFill>
            </a:ext>
          </a:extLst>
        </p:spPr>
      </p:pic>
      <p:pic>
        <p:nvPicPr>
          <p:cNvPr id="56324" name="Picture 4" descr="Stanford Woods Institute for the Environment |">
            <a:extLst>
              <a:ext uri="{FF2B5EF4-FFF2-40B4-BE49-F238E27FC236}">
                <a16:creationId xmlns:a16="http://schemas.microsoft.com/office/drawing/2014/main" id="{00B82747-0F38-D648-7E59-BF279A2889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1788" y="5673179"/>
            <a:ext cx="3781989" cy="706846"/>
          </a:xfrm>
          <a:prstGeom prst="rect">
            <a:avLst/>
          </a:prstGeom>
          <a:noFill/>
          <a:extLst>
            <a:ext uri="{909E8E84-426E-40DD-AFC4-6F175D3DCCD1}">
              <a14:hiddenFill xmlns:a14="http://schemas.microsoft.com/office/drawing/2010/main">
                <a:solidFill>
                  <a:srgbClr val="FFFFFF"/>
                </a:solidFill>
              </a14:hiddenFill>
            </a:ext>
          </a:extLst>
        </p:spPr>
      </p:pic>
      <p:pic>
        <p:nvPicPr>
          <p:cNvPr id="56326" name="Picture 6" descr="The Nature Conservancy: A World Where People &amp; Nature Thrive">
            <a:extLst>
              <a:ext uri="{FF2B5EF4-FFF2-40B4-BE49-F238E27FC236}">
                <a16:creationId xmlns:a16="http://schemas.microsoft.com/office/drawing/2014/main" id="{787B3FCA-4987-A16D-9CE1-F7ABDFE25B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2838" y="5673179"/>
            <a:ext cx="2647950" cy="768350"/>
          </a:xfrm>
          <a:prstGeom prst="rect">
            <a:avLst/>
          </a:prstGeom>
          <a:noFill/>
          <a:extLst>
            <a:ext uri="{909E8E84-426E-40DD-AFC4-6F175D3DCCD1}">
              <a14:hiddenFill xmlns:a14="http://schemas.microsoft.com/office/drawing/2010/main">
                <a:solidFill>
                  <a:srgbClr val="FFFFFF"/>
                </a:solidFill>
              </a14:hiddenFill>
            </a:ext>
          </a:extLst>
        </p:spPr>
      </p:pic>
      <p:pic>
        <p:nvPicPr>
          <p:cNvPr id="56328" name="Picture 8" descr="Institute on the Environment | Discovering Solutions the World's  Environmental Challenges">
            <a:extLst>
              <a:ext uri="{FF2B5EF4-FFF2-40B4-BE49-F238E27FC236}">
                <a16:creationId xmlns:a16="http://schemas.microsoft.com/office/drawing/2014/main" id="{7C516CF4-E3FE-B7FA-2442-FFFD533187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91538" y="5418714"/>
            <a:ext cx="2098674" cy="1154271"/>
          </a:xfrm>
          <a:prstGeom prst="rect">
            <a:avLst/>
          </a:prstGeom>
          <a:noFill/>
          <a:extLst>
            <a:ext uri="{909E8E84-426E-40DD-AFC4-6F175D3DCCD1}">
              <a14:hiddenFill xmlns:a14="http://schemas.microsoft.com/office/drawing/2010/main">
                <a:solidFill>
                  <a:srgbClr val="FFFFFF"/>
                </a:solidFill>
              </a14:hiddenFill>
            </a:ext>
          </a:extLst>
        </p:spPr>
      </p:pic>
      <p:pic>
        <p:nvPicPr>
          <p:cNvPr id="56330" name="Picture 10" descr="World Wide Fund for Nature - Wikipedia">
            <a:extLst>
              <a:ext uri="{FF2B5EF4-FFF2-40B4-BE49-F238E27FC236}">
                <a16:creationId xmlns:a16="http://schemas.microsoft.com/office/drawing/2014/main" id="{C1D19B56-8EE5-A8BB-9F97-86DD99505E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20962" y="4933812"/>
            <a:ext cx="1185646" cy="175913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AB383251-AA99-AA13-9509-2F580805D8BC}"/>
              </a:ext>
            </a:extLst>
          </p:cNvPr>
          <p:cNvSpPr>
            <a:spLocks noGrp="1"/>
          </p:cNvSpPr>
          <p:nvPr>
            <p:ph idx="1"/>
          </p:nvPr>
        </p:nvSpPr>
        <p:spPr>
          <a:xfrm>
            <a:off x="838199" y="1438921"/>
            <a:ext cx="10515600" cy="4351338"/>
          </a:xfrm>
        </p:spPr>
        <p:txBody>
          <a:bodyPr>
            <a:noAutofit/>
          </a:bodyPr>
          <a:lstStyle/>
          <a:p>
            <a:r>
              <a:rPr lang="en-US" sz="2100" b="0" i="0" dirty="0">
                <a:solidFill>
                  <a:srgbClr val="000000"/>
                </a:solidFill>
                <a:effectLst/>
              </a:rPr>
              <a:t>The </a:t>
            </a:r>
            <a:r>
              <a:rPr lang="en-US" sz="2100" dirty="0">
                <a:solidFill>
                  <a:srgbClr val="000000"/>
                </a:solidFill>
              </a:rPr>
              <a:t>Catskill-Delaware watershed supplies 1.2 billion gallons of drinking water daily to 9 million residents of New York City.</a:t>
            </a:r>
          </a:p>
          <a:p>
            <a:r>
              <a:rPr lang="en-US" sz="2100" dirty="0">
                <a:solidFill>
                  <a:srgbClr val="000000"/>
                </a:solidFill>
              </a:rPr>
              <a:t>Through the 1980s, NYC water remained the purest in the nation, </a:t>
            </a:r>
            <a:r>
              <a:rPr lang="en-US" sz="2100" dirty="0"/>
              <a:t>regularly beating bottled waters in blind taste and purity tests, and was even imported to England for tea tasting.</a:t>
            </a:r>
          </a:p>
          <a:p>
            <a:pPr algn="l"/>
            <a:r>
              <a:rPr lang="en-US" sz="2100" dirty="0">
                <a:solidFill>
                  <a:srgbClr val="000000"/>
                </a:solidFill>
              </a:rPr>
              <a:t>Towards the late 1980s early 1990s, the water quality began to decline, and NYC faced the prospect of building a water filtration plant, costing ~</a:t>
            </a:r>
            <a:r>
              <a:rPr lang="en-US" sz="2100" b="0" i="0" dirty="0">
                <a:solidFill>
                  <a:srgbClr val="000000"/>
                </a:solidFill>
                <a:effectLst/>
              </a:rPr>
              <a:t>$6 billion to build and another $250 million annually to maintain.</a:t>
            </a:r>
          </a:p>
          <a:p>
            <a:r>
              <a:rPr lang="en-US" sz="2100" dirty="0"/>
              <a:t>Instead, in 1997, the city embarked on a $1.5 billion plant to preserve the Catskills watershed, </a:t>
            </a:r>
            <a:r>
              <a:rPr lang="en-US" sz="2100" b="0" i="0" dirty="0">
                <a:solidFill>
                  <a:srgbClr val="000000"/>
                </a:solidFill>
                <a:effectLst/>
              </a:rPr>
              <a:t>buying thousands of upstate acres, shielding reservoirs from pollution, and subsidizing environmentally-sound economic development. </a:t>
            </a:r>
          </a:p>
          <a:p>
            <a:r>
              <a:rPr lang="en-US" sz="2100" dirty="0">
                <a:solidFill>
                  <a:srgbClr val="000000"/>
                </a:solidFill>
              </a:rPr>
              <a:t>To this day, NYC’s tap water remains clean and </a:t>
            </a:r>
            <a:r>
              <a:rPr lang="en-US" sz="2100" b="1" dirty="0">
                <a:solidFill>
                  <a:srgbClr val="C00000"/>
                </a:solidFill>
              </a:rPr>
              <a:t>unfiltered</a:t>
            </a:r>
            <a:r>
              <a:rPr lang="en-US" sz="2100" dirty="0">
                <a:solidFill>
                  <a:srgbClr val="000000"/>
                </a:solidFill>
              </a:rPr>
              <a:t>.</a:t>
            </a:r>
          </a:p>
        </p:txBody>
      </p:sp>
      <p:sp>
        <p:nvSpPr>
          <p:cNvPr id="2" name="Rectangle 1">
            <a:extLst>
              <a:ext uri="{FF2B5EF4-FFF2-40B4-BE49-F238E27FC236}">
                <a16:creationId xmlns:a16="http://schemas.microsoft.com/office/drawing/2014/main" id="{FF8B81F3-3360-BEB3-4109-D00492D38DBB}"/>
              </a:ext>
            </a:extLst>
          </p:cNvPr>
          <p:cNvSpPr/>
          <p:nvPr/>
        </p:nvSpPr>
        <p:spPr>
          <a:xfrm>
            <a:off x="666751" y="2028825"/>
            <a:ext cx="10320337" cy="31003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17775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1009649" y="0"/>
            <a:ext cx="10515600" cy="1325563"/>
          </a:xfrm>
        </p:spPr>
        <p:txBody>
          <a:bodyPr>
            <a:normAutofit fontScale="90000"/>
          </a:bodyPr>
          <a:lstStyle/>
          <a:p>
            <a:pPr algn="ctr"/>
            <a:r>
              <a:rPr lang="en-US" sz="3800" dirty="0">
                <a:latin typeface="+mn-lt"/>
              </a:rPr>
              <a:t>The </a:t>
            </a:r>
            <a:r>
              <a:rPr lang="en-US" sz="3800" b="1" dirty="0">
                <a:solidFill>
                  <a:srgbClr val="C00000"/>
                </a:solidFill>
                <a:latin typeface="+mn-lt"/>
              </a:rPr>
              <a:t>Natural Capital Project </a:t>
            </a:r>
            <a:r>
              <a:rPr lang="en-US" sz="3800" dirty="0">
                <a:latin typeface="+mn-lt"/>
              </a:rPr>
              <a:t>seeks to value the economic benefits of ecosystem services for humans.</a:t>
            </a:r>
          </a:p>
        </p:txBody>
      </p:sp>
      <p:pic>
        <p:nvPicPr>
          <p:cNvPr id="56322" name="Picture 2" descr="The Natural Capital Project · GitHub">
            <a:extLst>
              <a:ext uri="{FF2B5EF4-FFF2-40B4-BE49-F238E27FC236}">
                <a16:creationId xmlns:a16="http://schemas.microsoft.com/office/drawing/2014/main" id="{E618DB56-EB68-E464-0C0B-5928092E2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74" y="5275125"/>
            <a:ext cx="1441450" cy="1441450"/>
          </a:xfrm>
          <a:prstGeom prst="rect">
            <a:avLst/>
          </a:prstGeom>
          <a:noFill/>
          <a:extLst>
            <a:ext uri="{909E8E84-426E-40DD-AFC4-6F175D3DCCD1}">
              <a14:hiddenFill xmlns:a14="http://schemas.microsoft.com/office/drawing/2010/main">
                <a:solidFill>
                  <a:srgbClr val="FFFFFF"/>
                </a:solidFill>
              </a14:hiddenFill>
            </a:ext>
          </a:extLst>
        </p:spPr>
      </p:pic>
      <p:pic>
        <p:nvPicPr>
          <p:cNvPr id="56324" name="Picture 4" descr="Stanford Woods Institute for the Environment |">
            <a:extLst>
              <a:ext uri="{FF2B5EF4-FFF2-40B4-BE49-F238E27FC236}">
                <a16:creationId xmlns:a16="http://schemas.microsoft.com/office/drawing/2014/main" id="{00B82747-0F38-D648-7E59-BF279A2889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1788" y="5673179"/>
            <a:ext cx="3781989" cy="706846"/>
          </a:xfrm>
          <a:prstGeom prst="rect">
            <a:avLst/>
          </a:prstGeom>
          <a:noFill/>
          <a:extLst>
            <a:ext uri="{909E8E84-426E-40DD-AFC4-6F175D3DCCD1}">
              <a14:hiddenFill xmlns:a14="http://schemas.microsoft.com/office/drawing/2010/main">
                <a:solidFill>
                  <a:srgbClr val="FFFFFF"/>
                </a:solidFill>
              </a14:hiddenFill>
            </a:ext>
          </a:extLst>
        </p:spPr>
      </p:pic>
      <p:pic>
        <p:nvPicPr>
          <p:cNvPr id="56326" name="Picture 6" descr="The Nature Conservancy: A World Where People &amp; Nature Thrive">
            <a:extLst>
              <a:ext uri="{FF2B5EF4-FFF2-40B4-BE49-F238E27FC236}">
                <a16:creationId xmlns:a16="http://schemas.microsoft.com/office/drawing/2014/main" id="{787B3FCA-4987-A16D-9CE1-F7ABDFE25B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2838" y="5673179"/>
            <a:ext cx="2647950" cy="768350"/>
          </a:xfrm>
          <a:prstGeom prst="rect">
            <a:avLst/>
          </a:prstGeom>
          <a:noFill/>
          <a:extLst>
            <a:ext uri="{909E8E84-426E-40DD-AFC4-6F175D3DCCD1}">
              <a14:hiddenFill xmlns:a14="http://schemas.microsoft.com/office/drawing/2010/main">
                <a:solidFill>
                  <a:srgbClr val="FFFFFF"/>
                </a:solidFill>
              </a14:hiddenFill>
            </a:ext>
          </a:extLst>
        </p:spPr>
      </p:pic>
      <p:pic>
        <p:nvPicPr>
          <p:cNvPr id="56328" name="Picture 8" descr="Institute on the Environment | Discovering Solutions the World's  Environmental Challenges">
            <a:extLst>
              <a:ext uri="{FF2B5EF4-FFF2-40B4-BE49-F238E27FC236}">
                <a16:creationId xmlns:a16="http://schemas.microsoft.com/office/drawing/2014/main" id="{7C516CF4-E3FE-B7FA-2442-FFFD533187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91538" y="5418714"/>
            <a:ext cx="2098674" cy="1154271"/>
          </a:xfrm>
          <a:prstGeom prst="rect">
            <a:avLst/>
          </a:prstGeom>
          <a:noFill/>
          <a:extLst>
            <a:ext uri="{909E8E84-426E-40DD-AFC4-6F175D3DCCD1}">
              <a14:hiddenFill xmlns:a14="http://schemas.microsoft.com/office/drawing/2010/main">
                <a:solidFill>
                  <a:srgbClr val="FFFFFF"/>
                </a:solidFill>
              </a14:hiddenFill>
            </a:ext>
          </a:extLst>
        </p:spPr>
      </p:pic>
      <p:pic>
        <p:nvPicPr>
          <p:cNvPr id="56330" name="Picture 10" descr="World Wide Fund for Nature - Wikipedia">
            <a:extLst>
              <a:ext uri="{FF2B5EF4-FFF2-40B4-BE49-F238E27FC236}">
                <a16:creationId xmlns:a16="http://schemas.microsoft.com/office/drawing/2014/main" id="{C1D19B56-8EE5-A8BB-9F97-86DD99505E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20962" y="4933812"/>
            <a:ext cx="1185646" cy="175913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AB383251-AA99-AA13-9509-2F580805D8BC}"/>
              </a:ext>
            </a:extLst>
          </p:cNvPr>
          <p:cNvSpPr>
            <a:spLocks noGrp="1"/>
          </p:cNvSpPr>
          <p:nvPr>
            <p:ph idx="1"/>
          </p:nvPr>
        </p:nvSpPr>
        <p:spPr>
          <a:xfrm>
            <a:off x="838199" y="1438921"/>
            <a:ext cx="10515600" cy="4351338"/>
          </a:xfrm>
        </p:spPr>
        <p:txBody>
          <a:bodyPr>
            <a:noAutofit/>
          </a:bodyPr>
          <a:lstStyle/>
          <a:p>
            <a:r>
              <a:rPr lang="en-US" sz="2100" b="0" i="0" dirty="0">
                <a:solidFill>
                  <a:schemeClr val="bg1">
                    <a:lumMod val="65000"/>
                  </a:schemeClr>
                </a:solidFill>
                <a:effectLst/>
              </a:rPr>
              <a:t>The </a:t>
            </a:r>
            <a:r>
              <a:rPr lang="en-US" sz="2100" dirty="0">
                <a:solidFill>
                  <a:schemeClr val="bg1">
                    <a:lumMod val="65000"/>
                  </a:schemeClr>
                </a:solidFill>
              </a:rPr>
              <a:t>Catskill-Delaware watershed supplies 1.2 billion gallons of drinking water daily to 9 million residents of New York City.</a:t>
            </a:r>
          </a:p>
          <a:p>
            <a:r>
              <a:rPr lang="en-US" sz="2100" dirty="0">
                <a:solidFill>
                  <a:srgbClr val="000000"/>
                </a:solidFill>
              </a:rPr>
              <a:t>Through the 1980s, NYC water remained the purest in the nation, </a:t>
            </a:r>
            <a:r>
              <a:rPr lang="en-US" sz="2100" dirty="0"/>
              <a:t>regularly beating bottled waters in blind taste and purity tests, and was even imported to England for tea tasting.</a:t>
            </a:r>
          </a:p>
          <a:p>
            <a:pPr algn="l"/>
            <a:r>
              <a:rPr lang="en-US" sz="2100" dirty="0">
                <a:solidFill>
                  <a:srgbClr val="000000"/>
                </a:solidFill>
              </a:rPr>
              <a:t>Towards the late 1980s early 1990s, the water quality began to decline, and NYC faced the prospect of building a water filtration plant, costing ~</a:t>
            </a:r>
            <a:r>
              <a:rPr lang="en-US" sz="2100" b="0" i="0" dirty="0">
                <a:solidFill>
                  <a:srgbClr val="000000"/>
                </a:solidFill>
                <a:effectLst/>
              </a:rPr>
              <a:t>$6 billion to build and another $250 million annually to maintain.</a:t>
            </a:r>
          </a:p>
          <a:p>
            <a:r>
              <a:rPr lang="en-US" sz="2100" dirty="0"/>
              <a:t>Instead, in 1997, the city embarked on a $1.5 billion plant to preserve the Catskills watershed, </a:t>
            </a:r>
            <a:r>
              <a:rPr lang="en-US" sz="2100" b="0" i="0" dirty="0">
                <a:solidFill>
                  <a:srgbClr val="000000"/>
                </a:solidFill>
                <a:effectLst/>
              </a:rPr>
              <a:t>buying thousands of upstate acres, shielding reservoirs from pollution, and subsidizing environmentally-sound economic development. </a:t>
            </a:r>
          </a:p>
          <a:p>
            <a:r>
              <a:rPr lang="en-US" sz="2100" dirty="0">
                <a:solidFill>
                  <a:srgbClr val="000000"/>
                </a:solidFill>
              </a:rPr>
              <a:t>To this day, NYC’s tap water remains clean and </a:t>
            </a:r>
            <a:r>
              <a:rPr lang="en-US" sz="2100" b="1" dirty="0">
                <a:solidFill>
                  <a:srgbClr val="C00000"/>
                </a:solidFill>
              </a:rPr>
              <a:t>unfiltered</a:t>
            </a:r>
            <a:r>
              <a:rPr lang="en-US" sz="2100" dirty="0">
                <a:solidFill>
                  <a:srgbClr val="000000"/>
                </a:solidFill>
              </a:rPr>
              <a:t>.</a:t>
            </a:r>
          </a:p>
        </p:txBody>
      </p:sp>
      <p:sp>
        <p:nvSpPr>
          <p:cNvPr id="2" name="Rectangle 1">
            <a:extLst>
              <a:ext uri="{FF2B5EF4-FFF2-40B4-BE49-F238E27FC236}">
                <a16:creationId xmlns:a16="http://schemas.microsoft.com/office/drawing/2014/main" id="{022D6E3C-79B0-7A69-07A1-5B957BDD20F1}"/>
              </a:ext>
            </a:extLst>
          </p:cNvPr>
          <p:cNvSpPr/>
          <p:nvPr/>
        </p:nvSpPr>
        <p:spPr>
          <a:xfrm>
            <a:off x="666751" y="2900363"/>
            <a:ext cx="10320337" cy="2228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75421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1009649" y="0"/>
            <a:ext cx="10515600" cy="1325563"/>
          </a:xfrm>
        </p:spPr>
        <p:txBody>
          <a:bodyPr>
            <a:normAutofit fontScale="90000"/>
          </a:bodyPr>
          <a:lstStyle/>
          <a:p>
            <a:pPr algn="ctr"/>
            <a:r>
              <a:rPr lang="en-US" sz="3800" dirty="0">
                <a:latin typeface="+mn-lt"/>
              </a:rPr>
              <a:t>The </a:t>
            </a:r>
            <a:r>
              <a:rPr lang="en-US" sz="3800" b="1" dirty="0">
                <a:solidFill>
                  <a:srgbClr val="C00000"/>
                </a:solidFill>
                <a:latin typeface="+mn-lt"/>
              </a:rPr>
              <a:t>Natural Capital Project </a:t>
            </a:r>
            <a:r>
              <a:rPr lang="en-US" sz="3800" dirty="0">
                <a:latin typeface="+mn-lt"/>
              </a:rPr>
              <a:t>seeks to value the economic benefits of ecosystem services for humans.</a:t>
            </a:r>
          </a:p>
        </p:txBody>
      </p:sp>
      <p:pic>
        <p:nvPicPr>
          <p:cNvPr id="56322" name="Picture 2" descr="The Natural Capital Project · GitHub">
            <a:extLst>
              <a:ext uri="{FF2B5EF4-FFF2-40B4-BE49-F238E27FC236}">
                <a16:creationId xmlns:a16="http://schemas.microsoft.com/office/drawing/2014/main" id="{E618DB56-EB68-E464-0C0B-5928092E2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74" y="5275125"/>
            <a:ext cx="1441450" cy="1441450"/>
          </a:xfrm>
          <a:prstGeom prst="rect">
            <a:avLst/>
          </a:prstGeom>
          <a:noFill/>
          <a:extLst>
            <a:ext uri="{909E8E84-426E-40DD-AFC4-6F175D3DCCD1}">
              <a14:hiddenFill xmlns:a14="http://schemas.microsoft.com/office/drawing/2010/main">
                <a:solidFill>
                  <a:srgbClr val="FFFFFF"/>
                </a:solidFill>
              </a14:hiddenFill>
            </a:ext>
          </a:extLst>
        </p:spPr>
      </p:pic>
      <p:pic>
        <p:nvPicPr>
          <p:cNvPr id="56324" name="Picture 4" descr="Stanford Woods Institute for the Environment |">
            <a:extLst>
              <a:ext uri="{FF2B5EF4-FFF2-40B4-BE49-F238E27FC236}">
                <a16:creationId xmlns:a16="http://schemas.microsoft.com/office/drawing/2014/main" id="{00B82747-0F38-D648-7E59-BF279A2889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1788" y="5673179"/>
            <a:ext cx="3781989" cy="706846"/>
          </a:xfrm>
          <a:prstGeom prst="rect">
            <a:avLst/>
          </a:prstGeom>
          <a:noFill/>
          <a:extLst>
            <a:ext uri="{909E8E84-426E-40DD-AFC4-6F175D3DCCD1}">
              <a14:hiddenFill xmlns:a14="http://schemas.microsoft.com/office/drawing/2010/main">
                <a:solidFill>
                  <a:srgbClr val="FFFFFF"/>
                </a:solidFill>
              </a14:hiddenFill>
            </a:ext>
          </a:extLst>
        </p:spPr>
      </p:pic>
      <p:pic>
        <p:nvPicPr>
          <p:cNvPr id="56326" name="Picture 6" descr="The Nature Conservancy: A World Where People &amp; Nature Thrive">
            <a:extLst>
              <a:ext uri="{FF2B5EF4-FFF2-40B4-BE49-F238E27FC236}">
                <a16:creationId xmlns:a16="http://schemas.microsoft.com/office/drawing/2014/main" id="{787B3FCA-4987-A16D-9CE1-F7ABDFE25B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2838" y="5673179"/>
            <a:ext cx="2647950" cy="768350"/>
          </a:xfrm>
          <a:prstGeom prst="rect">
            <a:avLst/>
          </a:prstGeom>
          <a:noFill/>
          <a:extLst>
            <a:ext uri="{909E8E84-426E-40DD-AFC4-6F175D3DCCD1}">
              <a14:hiddenFill xmlns:a14="http://schemas.microsoft.com/office/drawing/2010/main">
                <a:solidFill>
                  <a:srgbClr val="FFFFFF"/>
                </a:solidFill>
              </a14:hiddenFill>
            </a:ext>
          </a:extLst>
        </p:spPr>
      </p:pic>
      <p:pic>
        <p:nvPicPr>
          <p:cNvPr id="56328" name="Picture 8" descr="Institute on the Environment | Discovering Solutions the World's  Environmental Challenges">
            <a:extLst>
              <a:ext uri="{FF2B5EF4-FFF2-40B4-BE49-F238E27FC236}">
                <a16:creationId xmlns:a16="http://schemas.microsoft.com/office/drawing/2014/main" id="{7C516CF4-E3FE-B7FA-2442-FFFD533187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91538" y="5418714"/>
            <a:ext cx="2098674" cy="1154271"/>
          </a:xfrm>
          <a:prstGeom prst="rect">
            <a:avLst/>
          </a:prstGeom>
          <a:noFill/>
          <a:extLst>
            <a:ext uri="{909E8E84-426E-40DD-AFC4-6F175D3DCCD1}">
              <a14:hiddenFill xmlns:a14="http://schemas.microsoft.com/office/drawing/2010/main">
                <a:solidFill>
                  <a:srgbClr val="FFFFFF"/>
                </a:solidFill>
              </a14:hiddenFill>
            </a:ext>
          </a:extLst>
        </p:spPr>
      </p:pic>
      <p:pic>
        <p:nvPicPr>
          <p:cNvPr id="56330" name="Picture 10" descr="World Wide Fund for Nature - Wikipedia">
            <a:extLst>
              <a:ext uri="{FF2B5EF4-FFF2-40B4-BE49-F238E27FC236}">
                <a16:creationId xmlns:a16="http://schemas.microsoft.com/office/drawing/2014/main" id="{C1D19B56-8EE5-A8BB-9F97-86DD99505E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20962" y="4933812"/>
            <a:ext cx="1185646" cy="175913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AB383251-AA99-AA13-9509-2F580805D8BC}"/>
              </a:ext>
            </a:extLst>
          </p:cNvPr>
          <p:cNvSpPr>
            <a:spLocks noGrp="1"/>
          </p:cNvSpPr>
          <p:nvPr>
            <p:ph idx="1"/>
          </p:nvPr>
        </p:nvSpPr>
        <p:spPr>
          <a:xfrm>
            <a:off x="838199" y="1438921"/>
            <a:ext cx="10515600" cy="4351338"/>
          </a:xfrm>
        </p:spPr>
        <p:txBody>
          <a:bodyPr>
            <a:noAutofit/>
          </a:bodyPr>
          <a:lstStyle/>
          <a:p>
            <a:r>
              <a:rPr lang="en-US" sz="2100" b="0" i="0" dirty="0">
                <a:solidFill>
                  <a:schemeClr val="bg1">
                    <a:lumMod val="65000"/>
                  </a:schemeClr>
                </a:solidFill>
                <a:effectLst/>
              </a:rPr>
              <a:t>The </a:t>
            </a:r>
            <a:r>
              <a:rPr lang="en-US" sz="2100" dirty="0">
                <a:solidFill>
                  <a:schemeClr val="bg1">
                    <a:lumMod val="65000"/>
                  </a:schemeClr>
                </a:solidFill>
              </a:rPr>
              <a:t>Catskill-Delaware watershed supplies 1.2 billion gallons of drinking water daily to 9 million residents of New York City.</a:t>
            </a:r>
          </a:p>
          <a:p>
            <a:r>
              <a:rPr lang="en-US" sz="2100" dirty="0">
                <a:solidFill>
                  <a:schemeClr val="bg1">
                    <a:lumMod val="65000"/>
                  </a:schemeClr>
                </a:solidFill>
              </a:rPr>
              <a:t>Through the 1980s, NYC water remained the purest in the nation, regularly beating bottled waters in blind taste and purity tests, and was even imported to England for tea tasting.</a:t>
            </a:r>
          </a:p>
          <a:p>
            <a:pPr algn="l"/>
            <a:r>
              <a:rPr lang="en-US" sz="2100" dirty="0">
                <a:solidFill>
                  <a:srgbClr val="000000"/>
                </a:solidFill>
              </a:rPr>
              <a:t>Towards the late 1980s early 1990s, the water quality began to decline, and NYC faced the prospect of building a water filtration plant, costing ~</a:t>
            </a:r>
            <a:r>
              <a:rPr lang="en-US" sz="2100" b="0" i="0" dirty="0">
                <a:solidFill>
                  <a:srgbClr val="000000"/>
                </a:solidFill>
                <a:effectLst/>
              </a:rPr>
              <a:t>$6 billion to build and another $250 million annually to maintain.</a:t>
            </a:r>
          </a:p>
          <a:p>
            <a:r>
              <a:rPr lang="en-US" sz="2100" dirty="0"/>
              <a:t>Instead, in 1997, the city embarked on a $1.5 billion plant to preserve the Catskills watershed, </a:t>
            </a:r>
            <a:r>
              <a:rPr lang="en-US" sz="2100" b="0" i="0" dirty="0">
                <a:solidFill>
                  <a:srgbClr val="000000"/>
                </a:solidFill>
                <a:effectLst/>
              </a:rPr>
              <a:t>buying thousands of upstate acres, shielding reservoirs from pollution, and subsidizing environmentally-sound economic development. </a:t>
            </a:r>
          </a:p>
          <a:p>
            <a:r>
              <a:rPr lang="en-US" sz="2100" dirty="0">
                <a:solidFill>
                  <a:srgbClr val="000000"/>
                </a:solidFill>
              </a:rPr>
              <a:t>To this day, NYC’s tap water remains clean and </a:t>
            </a:r>
            <a:r>
              <a:rPr lang="en-US" sz="2100" b="1" dirty="0">
                <a:solidFill>
                  <a:srgbClr val="C00000"/>
                </a:solidFill>
              </a:rPr>
              <a:t>unfiltered</a:t>
            </a:r>
            <a:r>
              <a:rPr lang="en-US" sz="2100" dirty="0">
                <a:solidFill>
                  <a:srgbClr val="000000"/>
                </a:solidFill>
              </a:rPr>
              <a:t>.</a:t>
            </a:r>
          </a:p>
        </p:txBody>
      </p:sp>
      <p:sp>
        <p:nvSpPr>
          <p:cNvPr id="2" name="Rectangle 1">
            <a:extLst>
              <a:ext uri="{FF2B5EF4-FFF2-40B4-BE49-F238E27FC236}">
                <a16:creationId xmlns:a16="http://schemas.microsoft.com/office/drawing/2014/main" id="{64FDB212-C0BB-BB4B-BFF8-DB39C2451A46}"/>
              </a:ext>
            </a:extLst>
          </p:cNvPr>
          <p:cNvSpPr/>
          <p:nvPr/>
        </p:nvSpPr>
        <p:spPr>
          <a:xfrm>
            <a:off x="666751" y="3857625"/>
            <a:ext cx="10320337" cy="1300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61566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1009649" y="0"/>
            <a:ext cx="10515600" cy="1325563"/>
          </a:xfrm>
        </p:spPr>
        <p:txBody>
          <a:bodyPr>
            <a:normAutofit fontScale="90000"/>
          </a:bodyPr>
          <a:lstStyle/>
          <a:p>
            <a:pPr algn="ctr"/>
            <a:r>
              <a:rPr lang="en-US" sz="3800" dirty="0">
                <a:latin typeface="+mn-lt"/>
              </a:rPr>
              <a:t>The </a:t>
            </a:r>
            <a:r>
              <a:rPr lang="en-US" sz="3800" b="1" dirty="0">
                <a:solidFill>
                  <a:srgbClr val="C00000"/>
                </a:solidFill>
                <a:latin typeface="+mn-lt"/>
              </a:rPr>
              <a:t>Natural Capital Project </a:t>
            </a:r>
            <a:r>
              <a:rPr lang="en-US" sz="3800" dirty="0">
                <a:latin typeface="+mn-lt"/>
              </a:rPr>
              <a:t>seeks to value the economic benefits of ecosystem services for humans.</a:t>
            </a:r>
          </a:p>
        </p:txBody>
      </p:sp>
      <p:pic>
        <p:nvPicPr>
          <p:cNvPr id="56322" name="Picture 2" descr="The Natural Capital Project · GitHub">
            <a:extLst>
              <a:ext uri="{FF2B5EF4-FFF2-40B4-BE49-F238E27FC236}">
                <a16:creationId xmlns:a16="http://schemas.microsoft.com/office/drawing/2014/main" id="{E618DB56-EB68-E464-0C0B-5928092E2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74" y="5275125"/>
            <a:ext cx="1441450" cy="1441450"/>
          </a:xfrm>
          <a:prstGeom prst="rect">
            <a:avLst/>
          </a:prstGeom>
          <a:noFill/>
          <a:extLst>
            <a:ext uri="{909E8E84-426E-40DD-AFC4-6F175D3DCCD1}">
              <a14:hiddenFill xmlns:a14="http://schemas.microsoft.com/office/drawing/2010/main">
                <a:solidFill>
                  <a:srgbClr val="FFFFFF"/>
                </a:solidFill>
              </a14:hiddenFill>
            </a:ext>
          </a:extLst>
        </p:spPr>
      </p:pic>
      <p:pic>
        <p:nvPicPr>
          <p:cNvPr id="56324" name="Picture 4" descr="Stanford Woods Institute for the Environment |">
            <a:extLst>
              <a:ext uri="{FF2B5EF4-FFF2-40B4-BE49-F238E27FC236}">
                <a16:creationId xmlns:a16="http://schemas.microsoft.com/office/drawing/2014/main" id="{00B82747-0F38-D648-7E59-BF279A2889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1788" y="5673179"/>
            <a:ext cx="3781989" cy="706846"/>
          </a:xfrm>
          <a:prstGeom prst="rect">
            <a:avLst/>
          </a:prstGeom>
          <a:noFill/>
          <a:extLst>
            <a:ext uri="{909E8E84-426E-40DD-AFC4-6F175D3DCCD1}">
              <a14:hiddenFill xmlns:a14="http://schemas.microsoft.com/office/drawing/2010/main">
                <a:solidFill>
                  <a:srgbClr val="FFFFFF"/>
                </a:solidFill>
              </a14:hiddenFill>
            </a:ext>
          </a:extLst>
        </p:spPr>
      </p:pic>
      <p:pic>
        <p:nvPicPr>
          <p:cNvPr id="56326" name="Picture 6" descr="The Nature Conservancy: A World Where People &amp; Nature Thrive">
            <a:extLst>
              <a:ext uri="{FF2B5EF4-FFF2-40B4-BE49-F238E27FC236}">
                <a16:creationId xmlns:a16="http://schemas.microsoft.com/office/drawing/2014/main" id="{787B3FCA-4987-A16D-9CE1-F7ABDFE25B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2838" y="5673179"/>
            <a:ext cx="2647950" cy="768350"/>
          </a:xfrm>
          <a:prstGeom prst="rect">
            <a:avLst/>
          </a:prstGeom>
          <a:noFill/>
          <a:extLst>
            <a:ext uri="{909E8E84-426E-40DD-AFC4-6F175D3DCCD1}">
              <a14:hiddenFill xmlns:a14="http://schemas.microsoft.com/office/drawing/2010/main">
                <a:solidFill>
                  <a:srgbClr val="FFFFFF"/>
                </a:solidFill>
              </a14:hiddenFill>
            </a:ext>
          </a:extLst>
        </p:spPr>
      </p:pic>
      <p:pic>
        <p:nvPicPr>
          <p:cNvPr id="56328" name="Picture 8" descr="Institute on the Environment | Discovering Solutions the World's  Environmental Challenges">
            <a:extLst>
              <a:ext uri="{FF2B5EF4-FFF2-40B4-BE49-F238E27FC236}">
                <a16:creationId xmlns:a16="http://schemas.microsoft.com/office/drawing/2014/main" id="{7C516CF4-E3FE-B7FA-2442-FFFD533187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91538" y="5418714"/>
            <a:ext cx="2098674" cy="1154271"/>
          </a:xfrm>
          <a:prstGeom prst="rect">
            <a:avLst/>
          </a:prstGeom>
          <a:noFill/>
          <a:extLst>
            <a:ext uri="{909E8E84-426E-40DD-AFC4-6F175D3DCCD1}">
              <a14:hiddenFill xmlns:a14="http://schemas.microsoft.com/office/drawing/2010/main">
                <a:solidFill>
                  <a:srgbClr val="FFFFFF"/>
                </a:solidFill>
              </a14:hiddenFill>
            </a:ext>
          </a:extLst>
        </p:spPr>
      </p:pic>
      <p:pic>
        <p:nvPicPr>
          <p:cNvPr id="56330" name="Picture 10" descr="World Wide Fund for Nature - Wikipedia">
            <a:extLst>
              <a:ext uri="{FF2B5EF4-FFF2-40B4-BE49-F238E27FC236}">
                <a16:creationId xmlns:a16="http://schemas.microsoft.com/office/drawing/2014/main" id="{C1D19B56-8EE5-A8BB-9F97-86DD99505E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20962" y="4933812"/>
            <a:ext cx="1185646" cy="175913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AB383251-AA99-AA13-9509-2F580805D8BC}"/>
              </a:ext>
            </a:extLst>
          </p:cNvPr>
          <p:cNvSpPr>
            <a:spLocks noGrp="1"/>
          </p:cNvSpPr>
          <p:nvPr>
            <p:ph idx="1"/>
          </p:nvPr>
        </p:nvSpPr>
        <p:spPr>
          <a:xfrm>
            <a:off x="838199" y="1438921"/>
            <a:ext cx="10515600" cy="4351338"/>
          </a:xfrm>
        </p:spPr>
        <p:txBody>
          <a:bodyPr>
            <a:noAutofit/>
          </a:bodyPr>
          <a:lstStyle/>
          <a:p>
            <a:r>
              <a:rPr lang="en-US" sz="2100" b="0" i="0" dirty="0">
                <a:solidFill>
                  <a:schemeClr val="bg1">
                    <a:lumMod val="65000"/>
                  </a:schemeClr>
                </a:solidFill>
                <a:effectLst/>
              </a:rPr>
              <a:t>The </a:t>
            </a:r>
            <a:r>
              <a:rPr lang="en-US" sz="2100" dirty="0">
                <a:solidFill>
                  <a:schemeClr val="bg1">
                    <a:lumMod val="65000"/>
                  </a:schemeClr>
                </a:solidFill>
              </a:rPr>
              <a:t>Catskill-Delaware watershed supplies 1.2 billion gallons of drinking water daily to 9 million residents of New York City.</a:t>
            </a:r>
          </a:p>
          <a:p>
            <a:r>
              <a:rPr lang="en-US" sz="2100" dirty="0">
                <a:solidFill>
                  <a:schemeClr val="bg1">
                    <a:lumMod val="65000"/>
                  </a:schemeClr>
                </a:solidFill>
              </a:rPr>
              <a:t>Through the 1980s, NYC water remained the purest in the nation, regularly beating bottled waters in blind taste and purity tests, and was even imported to England for tea tasting.</a:t>
            </a:r>
          </a:p>
          <a:p>
            <a:pPr algn="l"/>
            <a:r>
              <a:rPr lang="en-US" sz="2100" dirty="0">
                <a:solidFill>
                  <a:schemeClr val="bg1">
                    <a:lumMod val="65000"/>
                  </a:schemeClr>
                </a:solidFill>
              </a:rPr>
              <a:t>Towards the late 1980s early 1990s, the water quality began to decline, and NYC faced the prospect of building a water filtration plant, costing ~</a:t>
            </a:r>
            <a:r>
              <a:rPr lang="en-US" sz="2100" b="0" i="0" dirty="0">
                <a:solidFill>
                  <a:schemeClr val="bg1">
                    <a:lumMod val="65000"/>
                  </a:schemeClr>
                </a:solidFill>
                <a:effectLst/>
              </a:rPr>
              <a:t>$6 billion to build and another $250 million annually to maintain.</a:t>
            </a:r>
          </a:p>
          <a:p>
            <a:r>
              <a:rPr lang="en-US" sz="2100" dirty="0"/>
              <a:t>Instead, in 1997, the city embarked on a $1.5 billion plant to preserve the Catskills watershed, </a:t>
            </a:r>
            <a:r>
              <a:rPr lang="en-US" sz="2100" b="0" i="0" dirty="0">
                <a:solidFill>
                  <a:srgbClr val="000000"/>
                </a:solidFill>
                <a:effectLst/>
              </a:rPr>
              <a:t>buying thousands of upstate acres, shielding reservoirs from pollution, and subsidizing environmentally-sound economic development. </a:t>
            </a:r>
          </a:p>
          <a:p>
            <a:r>
              <a:rPr lang="en-US" sz="2100" dirty="0">
                <a:solidFill>
                  <a:srgbClr val="000000"/>
                </a:solidFill>
              </a:rPr>
              <a:t>To this day, NYC’s tap water remains clean and </a:t>
            </a:r>
            <a:r>
              <a:rPr lang="en-US" sz="2100" b="1" dirty="0">
                <a:solidFill>
                  <a:srgbClr val="C00000"/>
                </a:solidFill>
              </a:rPr>
              <a:t>unfiltered</a:t>
            </a:r>
            <a:r>
              <a:rPr lang="en-US" sz="2100" dirty="0">
                <a:solidFill>
                  <a:srgbClr val="000000"/>
                </a:solidFill>
              </a:rPr>
              <a:t>.</a:t>
            </a:r>
          </a:p>
        </p:txBody>
      </p:sp>
      <p:sp>
        <p:nvSpPr>
          <p:cNvPr id="2" name="Rectangle 1">
            <a:extLst>
              <a:ext uri="{FF2B5EF4-FFF2-40B4-BE49-F238E27FC236}">
                <a16:creationId xmlns:a16="http://schemas.microsoft.com/office/drawing/2014/main" id="{42E10E62-E2B8-EB56-E828-F5A71C246419}"/>
              </a:ext>
            </a:extLst>
          </p:cNvPr>
          <p:cNvSpPr/>
          <p:nvPr/>
        </p:nvSpPr>
        <p:spPr>
          <a:xfrm>
            <a:off x="666751" y="4890453"/>
            <a:ext cx="10320337" cy="23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811889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9891086-4977-8D32-98F5-D891C03332EC}"/>
              </a:ext>
            </a:extLst>
          </p:cNvPr>
          <p:cNvSpPr>
            <a:spLocks noGrp="1"/>
          </p:cNvSpPr>
          <p:nvPr>
            <p:ph type="title"/>
          </p:nvPr>
        </p:nvSpPr>
        <p:spPr>
          <a:xfrm>
            <a:off x="1009649" y="0"/>
            <a:ext cx="10515600" cy="1325563"/>
          </a:xfrm>
        </p:spPr>
        <p:txBody>
          <a:bodyPr>
            <a:normAutofit fontScale="90000"/>
          </a:bodyPr>
          <a:lstStyle/>
          <a:p>
            <a:pPr algn="ctr"/>
            <a:r>
              <a:rPr lang="en-US" sz="3800" dirty="0">
                <a:latin typeface="+mn-lt"/>
              </a:rPr>
              <a:t>The </a:t>
            </a:r>
            <a:r>
              <a:rPr lang="en-US" sz="3800" b="1" dirty="0">
                <a:solidFill>
                  <a:srgbClr val="C00000"/>
                </a:solidFill>
                <a:latin typeface="+mn-lt"/>
              </a:rPr>
              <a:t>Natural Capital Project </a:t>
            </a:r>
            <a:r>
              <a:rPr lang="en-US" sz="3800" dirty="0">
                <a:latin typeface="+mn-lt"/>
              </a:rPr>
              <a:t>seeks to value the economic benefits of ecosystem services for humans.</a:t>
            </a:r>
          </a:p>
        </p:txBody>
      </p:sp>
      <p:pic>
        <p:nvPicPr>
          <p:cNvPr id="56322" name="Picture 2" descr="The Natural Capital Project · GitHub">
            <a:extLst>
              <a:ext uri="{FF2B5EF4-FFF2-40B4-BE49-F238E27FC236}">
                <a16:creationId xmlns:a16="http://schemas.microsoft.com/office/drawing/2014/main" id="{E618DB56-EB68-E464-0C0B-5928092E2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74" y="5275125"/>
            <a:ext cx="1441450" cy="1441450"/>
          </a:xfrm>
          <a:prstGeom prst="rect">
            <a:avLst/>
          </a:prstGeom>
          <a:noFill/>
          <a:extLst>
            <a:ext uri="{909E8E84-426E-40DD-AFC4-6F175D3DCCD1}">
              <a14:hiddenFill xmlns:a14="http://schemas.microsoft.com/office/drawing/2010/main">
                <a:solidFill>
                  <a:srgbClr val="FFFFFF"/>
                </a:solidFill>
              </a14:hiddenFill>
            </a:ext>
          </a:extLst>
        </p:spPr>
      </p:pic>
      <p:pic>
        <p:nvPicPr>
          <p:cNvPr id="56324" name="Picture 4" descr="Stanford Woods Institute for the Environment |">
            <a:extLst>
              <a:ext uri="{FF2B5EF4-FFF2-40B4-BE49-F238E27FC236}">
                <a16:creationId xmlns:a16="http://schemas.microsoft.com/office/drawing/2014/main" id="{00B82747-0F38-D648-7E59-BF279A2889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1788" y="5673179"/>
            <a:ext cx="3781989" cy="706846"/>
          </a:xfrm>
          <a:prstGeom prst="rect">
            <a:avLst/>
          </a:prstGeom>
          <a:noFill/>
          <a:extLst>
            <a:ext uri="{909E8E84-426E-40DD-AFC4-6F175D3DCCD1}">
              <a14:hiddenFill xmlns:a14="http://schemas.microsoft.com/office/drawing/2010/main">
                <a:solidFill>
                  <a:srgbClr val="FFFFFF"/>
                </a:solidFill>
              </a14:hiddenFill>
            </a:ext>
          </a:extLst>
        </p:spPr>
      </p:pic>
      <p:pic>
        <p:nvPicPr>
          <p:cNvPr id="56326" name="Picture 6" descr="The Nature Conservancy: A World Where People &amp; Nature Thrive">
            <a:extLst>
              <a:ext uri="{FF2B5EF4-FFF2-40B4-BE49-F238E27FC236}">
                <a16:creationId xmlns:a16="http://schemas.microsoft.com/office/drawing/2014/main" id="{787B3FCA-4987-A16D-9CE1-F7ABDFE25B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2838" y="5673179"/>
            <a:ext cx="2647950" cy="768350"/>
          </a:xfrm>
          <a:prstGeom prst="rect">
            <a:avLst/>
          </a:prstGeom>
          <a:noFill/>
          <a:extLst>
            <a:ext uri="{909E8E84-426E-40DD-AFC4-6F175D3DCCD1}">
              <a14:hiddenFill xmlns:a14="http://schemas.microsoft.com/office/drawing/2010/main">
                <a:solidFill>
                  <a:srgbClr val="FFFFFF"/>
                </a:solidFill>
              </a14:hiddenFill>
            </a:ext>
          </a:extLst>
        </p:spPr>
      </p:pic>
      <p:pic>
        <p:nvPicPr>
          <p:cNvPr id="56328" name="Picture 8" descr="Institute on the Environment | Discovering Solutions the World's  Environmental Challenges">
            <a:extLst>
              <a:ext uri="{FF2B5EF4-FFF2-40B4-BE49-F238E27FC236}">
                <a16:creationId xmlns:a16="http://schemas.microsoft.com/office/drawing/2014/main" id="{7C516CF4-E3FE-B7FA-2442-FFFD533187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91538" y="5418714"/>
            <a:ext cx="2098674" cy="1154271"/>
          </a:xfrm>
          <a:prstGeom prst="rect">
            <a:avLst/>
          </a:prstGeom>
          <a:noFill/>
          <a:extLst>
            <a:ext uri="{909E8E84-426E-40DD-AFC4-6F175D3DCCD1}">
              <a14:hiddenFill xmlns:a14="http://schemas.microsoft.com/office/drawing/2010/main">
                <a:solidFill>
                  <a:srgbClr val="FFFFFF"/>
                </a:solidFill>
              </a14:hiddenFill>
            </a:ext>
          </a:extLst>
        </p:spPr>
      </p:pic>
      <p:pic>
        <p:nvPicPr>
          <p:cNvPr id="56330" name="Picture 10" descr="World Wide Fund for Nature - Wikipedia">
            <a:extLst>
              <a:ext uri="{FF2B5EF4-FFF2-40B4-BE49-F238E27FC236}">
                <a16:creationId xmlns:a16="http://schemas.microsoft.com/office/drawing/2014/main" id="{C1D19B56-8EE5-A8BB-9F97-86DD99505E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20962" y="4933812"/>
            <a:ext cx="1185646" cy="175913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AB383251-AA99-AA13-9509-2F580805D8BC}"/>
              </a:ext>
            </a:extLst>
          </p:cNvPr>
          <p:cNvSpPr>
            <a:spLocks noGrp="1"/>
          </p:cNvSpPr>
          <p:nvPr>
            <p:ph idx="1"/>
          </p:nvPr>
        </p:nvSpPr>
        <p:spPr>
          <a:xfrm>
            <a:off x="838199" y="1438921"/>
            <a:ext cx="10515600" cy="4351338"/>
          </a:xfrm>
        </p:spPr>
        <p:txBody>
          <a:bodyPr>
            <a:noAutofit/>
          </a:bodyPr>
          <a:lstStyle/>
          <a:p>
            <a:r>
              <a:rPr lang="en-US" sz="2100" b="0" i="0" dirty="0">
                <a:solidFill>
                  <a:schemeClr val="bg1">
                    <a:lumMod val="65000"/>
                  </a:schemeClr>
                </a:solidFill>
                <a:effectLst/>
              </a:rPr>
              <a:t>The </a:t>
            </a:r>
            <a:r>
              <a:rPr lang="en-US" sz="2100" dirty="0">
                <a:solidFill>
                  <a:schemeClr val="bg1">
                    <a:lumMod val="65000"/>
                  </a:schemeClr>
                </a:solidFill>
              </a:rPr>
              <a:t>Catskill-Delaware watershed supplies 1.2 billion gallons of drinking water daily to 9 million residents of New York City.</a:t>
            </a:r>
          </a:p>
          <a:p>
            <a:r>
              <a:rPr lang="en-US" sz="2100" dirty="0">
                <a:solidFill>
                  <a:schemeClr val="bg1">
                    <a:lumMod val="65000"/>
                  </a:schemeClr>
                </a:solidFill>
              </a:rPr>
              <a:t>Through the 1980s, NYC water remained the purest in the nation, regularly beating bottled waters in blind taste and purity tests, and was even imported to England for tea tasting.</a:t>
            </a:r>
          </a:p>
          <a:p>
            <a:pPr algn="l"/>
            <a:r>
              <a:rPr lang="en-US" sz="2100" dirty="0">
                <a:solidFill>
                  <a:schemeClr val="bg1">
                    <a:lumMod val="65000"/>
                  </a:schemeClr>
                </a:solidFill>
              </a:rPr>
              <a:t>Towards the late 1980s early 1990s, the water quality began to decline, and NYC faced the prospect of building a water filtration plant, costing ~</a:t>
            </a:r>
            <a:r>
              <a:rPr lang="en-US" sz="2100" b="0" i="0" dirty="0">
                <a:solidFill>
                  <a:schemeClr val="bg1">
                    <a:lumMod val="65000"/>
                  </a:schemeClr>
                </a:solidFill>
                <a:effectLst/>
              </a:rPr>
              <a:t>$6 billion to build and another $250 million annually to maintain.</a:t>
            </a:r>
          </a:p>
          <a:p>
            <a:r>
              <a:rPr lang="en-US" sz="2100" dirty="0">
                <a:solidFill>
                  <a:schemeClr val="bg1">
                    <a:lumMod val="65000"/>
                  </a:schemeClr>
                </a:solidFill>
              </a:rPr>
              <a:t>Instead, in 1997, the city embarked on a $1.5 billion plant to preserve the Catskills watershed, </a:t>
            </a:r>
            <a:r>
              <a:rPr lang="en-US" sz="2100" b="0" i="0" dirty="0">
                <a:solidFill>
                  <a:schemeClr val="bg1">
                    <a:lumMod val="65000"/>
                  </a:schemeClr>
                </a:solidFill>
                <a:effectLst/>
              </a:rPr>
              <a:t>buying thousands of upstate acres, shielding reservoirs from pollution, and subsidizing environmentally-sound economic development. </a:t>
            </a:r>
          </a:p>
          <a:p>
            <a:r>
              <a:rPr lang="en-US" sz="2100" dirty="0">
                <a:solidFill>
                  <a:srgbClr val="000000"/>
                </a:solidFill>
              </a:rPr>
              <a:t>To this day, NYC’s tap water remains clean and </a:t>
            </a:r>
            <a:r>
              <a:rPr lang="en-US" sz="2100" b="1" dirty="0">
                <a:solidFill>
                  <a:srgbClr val="C00000"/>
                </a:solidFill>
              </a:rPr>
              <a:t>unfiltered</a:t>
            </a:r>
            <a:r>
              <a:rPr lang="en-US" sz="2100" dirty="0">
                <a:solidFill>
                  <a:srgbClr val="000000"/>
                </a:solidFill>
              </a:rPr>
              <a:t>.</a:t>
            </a:r>
          </a:p>
        </p:txBody>
      </p:sp>
    </p:spTree>
    <p:extLst>
      <p:ext uri="{BB962C8B-B14F-4D97-AF65-F5344CB8AC3E}">
        <p14:creationId xmlns:p14="http://schemas.microsoft.com/office/powerpoint/2010/main" val="20279559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7223</TotalTime>
  <Words>13786</Words>
  <Application>Microsoft Macintosh PowerPoint</Application>
  <PresentationFormat>Widescreen</PresentationFormat>
  <Paragraphs>1049</Paragraphs>
  <Slides>115</Slides>
  <Notes>115</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115</vt:i4>
      </vt:variant>
    </vt:vector>
  </HeadingPairs>
  <TitlesOfParts>
    <vt:vector size="123" baseType="lpstr">
      <vt:lpstr>Arial</vt:lpstr>
      <vt:lpstr>Calibri</vt:lpstr>
      <vt:lpstr>Calibri Light</vt:lpstr>
      <vt:lpstr>Cambria</vt:lpstr>
      <vt:lpstr>Cambria Math</vt:lpstr>
      <vt:lpstr>Franklin Gothic Medium</vt:lpstr>
      <vt:lpstr>Office Theme</vt:lpstr>
      <vt:lpstr>Equation</vt:lpstr>
      <vt:lpstr>PowerPoint Presentation</vt:lpstr>
      <vt:lpstr>PowerPoint Presentation</vt:lpstr>
      <vt:lpstr>PowerPoint Presentation</vt:lpstr>
      <vt:lpstr>Fundamentals of Ecology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Biodiversity is concentrated in the tropics.</vt:lpstr>
      <vt:lpstr>Biodiversity is concentrated in the tropics.</vt:lpstr>
      <vt:lpstr>Biodiversity is concentrated in the tropics.</vt:lpstr>
      <vt:lpstr>Biodiversity is concentrated in the tropics.</vt:lpstr>
      <vt:lpstr>Biodiversity is concentrated in the tropics.</vt:lpstr>
      <vt:lpstr>Biodiversity is concentrated in the tropics.</vt:lpstr>
      <vt:lpstr>Vector-borne and parasitic diseases are also concentrated in the tropics - where income is correspondingly low.</vt:lpstr>
      <vt:lpstr>Why do we care about biodiversity?</vt:lpstr>
      <vt:lpstr>Why do we care about biodiversity?</vt:lpstr>
      <vt:lpstr>Why do we care about biodiversity?</vt:lpstr>
      <vt:lpstr>Why do we care about biodiversity?</vt:lpstr>
      <vt:lpstr>Biodiversity performs important functions, including those which benefit humans, known as ecosystem services.</vt:lpstr>
      <vt:lpstr>Biodiversity performs important functions, including those which benefit humans, known as ecosystem services.</vt:lpstr>
      <vt:lpstr>Biodiversity performs important functions, including those which benefit humans, known as ecosystem services.</vt:lpstr>
      <vt:lpstr>Biodiversity performs important functions, including those which benefit humans, known as ecosystem services.</vt:lpstr>
      <vt:lpstr>Biodiversity performs important functions, including those which benefit humans, known as ecosystem services.</vt:lpstr>
      <vt:lpstr>Biodiversity performs important functions, including those which benefit humans, known as ecosystem services.</vt:lpstr>
      <vt:lpstr>The Natural Capital Project seeks to value the economic benefits of ecosystem services for humans.</vt:lpstr>
      <vt:lpstr>The Natural Capital Project seeks to value the economic benefits of ecosystem services for humans.</vt:lpstr>
      <vt:lpstr>The Natural Capital Project seeks to value the economic benefits of ecosystem services for humans.</vt:lpstr>
      <vt:lpstr>The Natural Capital Project seeks to value the economic benefits of ecosystem services for humans.</vt:lpstr>
      <vt:lpstr>The Natural Capital Project seeks to value the economic benefits of ecosystem services for humans.</vt:lpstr>
      <vt:lpstr>The Natural Capital Project seeks to value the economic benefits of ecosystem services for humans.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Want more ecology?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Cara Brook</dc:creator>
  <cp:lastModifiedBy>Cara Brook</cp:lastModifiedBy>
  <cp:revision>63</cp:revision>
  <dcterms:created xsi:type="dcterms:W3CDTF">2023-02-23T15:59:40Z</dcterms:created>
  <dcterms:modified xsi:type="dcterms:W3CDTF">2025-02-26T22:21:22Z</dcterms:modified>
</cp:coreProperties>
</file>